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3"/>
  </p:notesMasterIdLst>
  <p:sldIdLst>
    <p:sldId id="256" r:id="rId2"/>
    <p:sldId id="288" r:id="rId3"/>
    <p:sldId id="257" r:id="rId4"/>
    <p:sldId id="259" r:id="rId5"/>
    <p:sldId id="260" r:id="rId6"/>
    <p:sldId id="267" r:id="rId7"/>
    <p:sldId id="261" r:id="rId8"/>
    <p:sldId id="262" r:id="rId9"/>
    <p:sldId id="264" r:id="rId10"/>
    <p:sldId id="268" r:id="rId11"/>
    <p:sldId id="272" r:id="rId12"/>
    <p:sldId id="273" r:id="rId13"/>
    <p:sldId id="274" r:id="rId14"/>
    <p:sldId id="269" r:id="rId15"/>
    <p:sldId id="278" r:id="rId16"/>
    <p:sldId id="279" r:id="rId17"/>
    <p:sldId id="277" r:id="rId18"/>
    <p:sldId id="280" r:id="rId19"/>
    <p:sldId id="282" r:id="rId20"/>
    <p:sldId id="281" r:id="rId21"/>
    <p:sldId id="275" r:id="rId22"/>
    <p:sldId id="286" r:id="rId23"/>
    <p:sldId id="289" r:id="rId24"/>
    <p:sldId id="285" r:id="rId25"/>
    <p:sldId id="284" r:id="rId26"/>
    <p:sldId id="290" r:id="rId27"/>
    <p:sldId id="291" r:id="rId28"/>
    <p:sldId id="263" r:id="rId29"/>
    <p:sldId id="265" r:id="rId30"/>
    <p:sldId id="283" r:id="rId31"/>
    <p:sldId id="258" r:id="rId3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p:cViewPr varScale="1">
        <p:scale>
          <a:sx n="63" d="100"/>
          <a:sy n="63" d="100"/>
        </p:scale>
        <p:origin x="-136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634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50F510D-3941-46CB-B717-262A736E609D}"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4B09D-9909-4888-8908-F0C3043F34C4}" type="slidenum">
              <a:rPr lang="en-GB"/>
              <a:pPr/>
              <a:t>4</a:t>
            </a:fld>
            <a:endParaRPr lang="en-GB"/>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GB"/>
              <a:t>Martin Dougiamas - help educators create online courses with a focus on interaction and collaborative construction of content, and is in continual evolution. </a:t>
            </a:r>
          </a:p>
          <a:p>
            <a:endParaRPr lang="en-US"/>
          </a:p>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64066-5731-4113-B674-97C678A41A79}" type="slidenum">
              <a:rPr lang="en-GB"/>
              <a:pPr/>
              <a:t>6</a:t>
            </a:fld>
            <a:endParaRPr lang="en-GB"/>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a:t>Talk about moodle blocks</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03C9B-F247-4FA5-AA8A-F113256EF9E1}" type="slidenum">
              <a:rPr lang="en-GB"/>
              <a:pPr/>
              <a:t>15</a:t>
            </a:fld>
            <a:endParaRPr lang="en-GB"/>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endParaRPr lang="en-GB" alt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GB" alt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C89D950-3428-4866-AE82-CCD5616C0DB3}" type="slidenum">
              <a:rPr lang="en-GB" altLang="en-US" smtClean="0"/>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83A6C369-0ACD-45CD-B47B-8BE37AF69EA2}" type="slidenum">
              <a:rPr lang="en-GB" altLang="en-US" smtClean="0"/>
              <a:pPr/>
              <a:t>‹#›</a:t>
            </a:fld>
            <a:endParaRPr lang="en-GB"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E16F6650-ED19-486D-A4A9-3BE1674E6025}" type="slidenum">
              <a:rPr lang="en-GB" altLang="en-US" smtClean="0"/>
              <a:pPr/>
              <a:t>‹#›</a:t>
            </a:fld>
            <a:endParaRPr lang="en-GB"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endParaRPr lang="en-GB" altLang="en-US"/>
          </a:p>
        </p:txBody>
      </p:sp>
      <p:sp>
        <p:nvSpPr>
          <p:cNvPr id="5" name="Footer Placeholder 4"/>
          <p:cNvSpPr>
            <a:spLocks noGrp="1"/>
          </p:cNvSpPr>
          <p:nvPr>
            <p:ph type="ftr" sz="quarter" idx="11"/>
          </p:nvPr>
        </p:nvSpPr>
        <p:spPr>
          <a:xfrm>
            <a:off x="457200" y="6480969"/>
            <a:ext cx="4260056" cy="300831"/>
          </a:xfrm>
        </p:spPr>
        <p:txBody>
          <a:bodyPr/>
          <a:lstStyle/>
          <a:p>
            <a:endParaRPr lang="en-GB" altLang="en-US"/>
          </a:p>
        </p:txBody>
      </p:sp>
      <p:sp>
        <p:nvSpPr>
          <p:cNvPr id="6" name="Slide Number Placeholder 5"/>
          <p:cNvSpPr>
            <a:spLocks noGrp="1"/>
          </p:cNvSpPr>
          <p:nvPr>
            <p:ph type="sldNum" sz="quarter" idx="12"/>
          </p:nvPr>
        </p:nvSpPr>
        <p:spPr/>
        <p:txBody>
          <a:bodyPr/>
          <a:lstStyle/>
          <a:p>
            <a:fld id="{3B68B74E-2C9F-4DDA-8C44-26ED770470AD}" type="slidenum">
              <a:rPr lang="en-GB" altLang="en-US" smtClean="0"/>
              <a:pPr/>
              <a:t>‹#›</a:t>
            </a:fld>
            <a:endParaRPr lang="en-GB"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endParaRPr lang="en-GB" altLang="en-US"/>
          </a:p>
        </p:txBody>
      </p:sp>
      <p:sp>
        <p:nvSpPr>
          <p:cNvPr id="5" name="Footer Placeholder 4"/>
          <p:cNvSpPr>
            <a:spLocks noGrp="1"/>
          </p:cNvSpPr>
          <p:nvPr>
            <p:ph type="ftr" sz="quarter" idx="11"/>
          </p:nvPr>
        </p:nvSpPr>
        <p:spPr>
          <a:xfrm>
            <a:off x="2619376" y="6480969"/>
            <a:ext cx="4260056" cy="300831"/>
          </a:xfrm>
        </p:spPr>
        <p:txBody>
          <a:bodyPr/>
          <a:lstStyle/>
          <a:p>
            <a:endParaRPr lang="en-GB" altLang="en-US"/>
          </a:p>
        </p:txBody>
      </p:sp>
      <p:sp>
        <p:nvSpPr>
          <p:cNvPr id="6" name="Slide Number Placeholder 5"/>
          <p:cNvSpPr>
            <a:spLocks noGrp="1"/>
          </p:cNvSpPr>
          <p:nvPr>
            <p:ph type="sldNum" sz="quarter" idx="12"/>
          </p:nvPr>
        </p:nvSpPr>
        <p:spPr>
          <a:xfrm>
            <a:off x="8451056" y="809624"/>
            <a:ext cx="502920" cy="300831"/>
          </a:xfrm>
        </p:spPr>
        <p:txBody>
          <a:bodyPr/>
          <a:lstStyle/>
          <a:p>
            <a:fld id="{FD3141F1-1A34-48D6-A0C1-E297A7AC0E46}" type="slidenum">
              <a:rPr lang="en-GB" altLang="en-US" smtClean="0"/>
              <a:pPr/>
              <a:t>‹#›</a:t>
            </a:fld>
            <a:endParaRPr lang="en-GB" alt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endParaRPr lang="en-GB" altLang="en-US"/>
          </a:p>
        </p:txBody>
      </p:sp>
      <p:sp>
        <p:nvSpPr>
          <p:cNvPr id="6" name="Footer Placeholder 5"/>
          <p:cNvSpPr>
            <a:spLocks noGrp="1"/>
          </p:cNvSpPr>
          <p:nvPr>
            <p:ph type="ftr" sz="quarter" idx="11"/>
          </p:nvPr>
        </p:nvSpPr>
        <p:spPr>
          <a:xfrm>
            <a:off x="457200" y="6480969"/>
            <a:ext cx="4260056" cy="301752"/>
          </a:xfrm>
        </p:spPr>
        <p:txBody>
          <a:bodyPr/>
          <a:lstStyle/>
          <a:p>
            <a:endParaRPr lang="en-GB" altLang="en-US"/>
          </a:p>
        </p:txBody>
      </p:sp>
      <p:sp>
        <p:nvSpPr>
          <p:cNvPr id="7" name="Slide Number Placeholder 6"/>
          <p:cNvSpPr>
            <a:spLocks noGrp="1"/>
          </p:cNvSpPr>
          <p:nvPr>
            <p:ph type="sldNum" sz="quarter" idx="12"/>
          </p:nvPr>
        </p:nvSpPr>
        <p:spPr>
          <a:xfrm>
            <a:off x="7589520" y="6480969"/>
            <a:ext cx="502920" cy="301752"/>
          </a:xfrm>
        </p:spPr>
        <p:txBody>
          <a:bodyPr/>
          <a:lstStyle/>
          <a:p>
            <a:fld id="{F510584D-A672-4BF1-882D-3C405348DF2A}" type="slidenum">
              <a:rPr lang="en-GB" altLang="en-US" smtClean="0"/>
              <a:pPr/>
              <a:t>‹#›</a:t>
            </a:fld>
            <a:endParaRPr lang="en-GB"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endParaRPr lang="en-GB" altLang="en-US"/>
          </a:p>
        </p:txBody>
      </p:sp>
      <p:sp>
        <p:nvSpPr>
          <p:cNvPr id="8" name="Footer Placeholder 7"/>
          <p:cNvSpPr>
            <a:spLocks noGrp="1"/>
          </p:cNvSpPr>
          <p:nvPr>
            <p:ph type="ftr" sz="quarter" idx="11"/>
          </p:nvPr>
        </p:nvSpPr>
        <p:spPr>
          <a:xfrm>
            <a:off x="457200" y="6480969"/>
            <a:ext cx="4261104" cy="301752"/>
          </a:xfrm>
        </p:spPr>
        <p:txBody>
          <a:bodyPr/>
          <a:lstStyle/>
          <a:p>
            <a:endParaRPr lang="en-GB" alt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573E462-0BA2-4575-9E86-0196B37C8E22}" type="slidenum">
              <a:rPr lang="en-GB" altLang="en-US" smtClean="0"/>
              <a:pPr/>
              <a:t>‹#›</a:t>
            </a:fld>
            <a:endParaRPr lang="en-GB"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GB" altLang="en-US"/>
          </a:p>
        </p:txBody>
      </p:sp>
      <p:sp>
        <p:nvSpPr>
          <p:cNvPr id="4" name="Footer Placeholder 3"/>
          <p:cNvSpPr>
            <a:spLocks noGrp="1"/>
          </p:cNvSpPr>
          <p:nvPr>
            <p:ph type="ftr" sz="quarter" idx="11"/>
          </p:nvPr>
        </p:nvSpPr>
        <p:spPr/>
        <p:txBody>
          <a:bodyPr/>
          <a:lstStyle/>
          <a:p>
            <a:endParaRPr lang="en-GB" altLang="en-US"/>
          </a:p>
        </p:txBody>
      </p:sp>
      <p:sp>
        <p:nvSpPr>
          <p:cNvPr id="5" name="Slide Number Placeholder 4"/>
          <p:cNvSpPr>
            <a:spLocks noGrp="1"/>
          </p:cNvSpPr>
          <p:nvPr>
            <p:ph type="sldNum" sz="quarter" idx="12"/>
          </p:nvPr>
        </p:nvSpPr>
        <p:spPr/>
        <p:txBody>
          <a:bodyPr/>
          <a:lstStyle/>
          <a:p>
            <a:fld id="{47538512-F8BC-430F-94C0-8ED759C5C615}" type="slidenum">
              <a:rPr lang="en-GB" altLang="en-US" smtClean="0"/>
              <a:pPr/>
              <a:t>‹#›</a:t>
            </a:fld>
            <a:endParaRPr lang="en-GB"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endParaRPr lang="en-GB" altLang="en-US"/>
          </a:p>
        </p:txBody>
      </p:sp>
      <p:sp>
        <p:nvSpPr>
          <p:cNvPr id="3" name="Footer Placeholder 2"/>
          <p:cNvSpPr>
            <a:spLocks noGrp="1"/>
          </p:cNvSpPr>
          <p:nvPr>
            <p:ph type="ftr" sz="quarter" idx="11"/>
          </p:nvPr>
        </p:nvSpPr>
        <p:spPr>
          <a:xfrm>
            <a:off x="457200" y="6481890"/>
            <a:ext cx="4260056" cy="300831"/>
          </a:xfrm>
        </p:spPr>
        <p:txBody>
          <a:bodyPr/>
          <a:lstStyle/>
          <a:p>
            <a:endParaRPr lang="en-GB" altLang="en-US"/>
          </a:p>
        </p:txBody>
      </p:sp>
      <p:sp>
        <p:nvSpPr>
          <p:cNvPr id="4" name="Slide Number Placeholder 3"/>
          <p:cNvSpPr>
            <a:spLocks noGrp="1"/>
          </p:cNvSpPr>
          <p:nvPr>
            <p:ph type="sldNum" sz="quarter" idx="12"/>
          </p:nvPr>
        </p:nvSpPr>
        <p:spPr>
          <a:xfrm>
            <a:off x="7589520" y="6480969"/>
            <a:ext cx="502920" cy="301752"/>
          </a:xfrm>
        </p:spPr>
        <p:txBody>
          <a:bodyPr/>
          <a:lstStyle/>
          <a:p>
            <a:fld id="{00B01466-CECD-4AC8-B83A-8EDA015FD7DF}" type="slidenum">
              <a:rPr lang="en-GB" altLang="en-US" smtClean="0"/>
              <a:pPr/>
              <a:t>‹#›</a:t>
            </a:fld>
            <a:endParaRPr lang="en-GB"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endParaRPr lang="en-GB" alt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GB" alt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82F0176C-1B65-4781-9BC7-87CF2AA23232}" type="slidenum">
              <a:rPr lang="en-GB" altLang="en-US" smtClean="0"/>
              <a:pPr/>
              <a:t>‹#›</a:t>
            </a:fld>
            <a:endParaRPr lang="en-GB"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endParaRPr lang="en-GB" alt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GB" alt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E52F725-2B6F-4939-B9E6-AF0183A7EFA1}" type="slidenum">
              <a:rPr lang="en-GB" altLang="en-US" smtClean="0"/>
              <a:pPr/>
              <a:t>‹#›</a:t>
            </a:fld>
            <a:endParaRPr lang="en-GB"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endParaRPr lang="en-GB" alt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GB" alt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95C5AC1-D21D-40C0-A876-FE199AC20C51}" type="slidenum">
              <a:rPr lang="en-GB" altLang="en-US" smtClean="0"/>
              <a:pPr/>
              <a:t>‹#›</a:t>
            </a:fld>
            <a:endParaRPr lang="en-GB" altLang="en-US"/>
          </a:p>
        </p:txBody>
      </p:sp>
    </p:spTree>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algn="ctr"/>
            <a:r>
              <a:rPr lang="en-US" sz="4600" b="0"/>
              <a:t>Analysis of Open Source Video Conferencing Tools with Moodle</a:t>
            </a:r>
            <a:endParaRPr lang="en-GB" sz="4600" b="0"/>
          </a:p>
        </p:txBody>
      </p:sp>
      <p:sp>
        <p:nvSpPr>
          <p:cNvPr id="2051" name="Rectangle 3"/>
          <p:cNvSpPr>
            <a:spLocks noGrp="1" noChangeArrowheads="1"/>
          </p:cNvSpPr>
          <p:nvPr>
            <p:ph type="subTitle" idx="1"/>
          </p:nvPr>
        </p:nvSpPr>
        <p:spPr/>
        <p:txBody>
          <a:bodyPr/>
          <a:lstStyle/>
          <a:p>
            <a:pPr algn="l"/>
            <a:r>
              <a:rPr lang="en-US"/>
              <a:t>By:</a:t>
            </a:r>
          </a:p>
          <a:p>
            <a:pPr algn="l"/>
            <a:r>
              <a:rPr lang="en-US"/>
              <a:t>Anto Loyola</a:t>
            </a:r>
          </a:p>
          <a:p>
            <a:pPr algn="l"/>
            <a:r>
              <a:rPr lang="en-US"/>
              <a:t>Jessica Patel</a:t>
            </a:r>
          </a:p>
          <a:p>
            <a:endParaRPr lang="en-GB"/>
          </a:p>
        </p:txBody>
      </p:sp>
      <p:sp>
        <p:nvSpPr>
          <p:cNvPr id="4" name="Rectangle 7"/>
          <p:cNvSpPr>
            <a:spLocks noGrp="1" noChangeArrowheads="1"/>
          </p:cNvSpPr>
          <p:nvPr>
            <p:ph type="sldNum" sz="quarter" idx="12"/>
          </p:nvPr>
        </p:nvSpPr>
        <p:spPr/>
        <p:txBody>
          <a:bodyPr/>
          <a:lstStyle/>
          <a:p>
            <a:fld id="{CB7072D2-AC0E-440A-8035-62B511633076}" type="slidenum">
              <a:rPr lang="en-GB" altLang="en-US"/>
              <a:pPr/>
              <a:t>1</a:t>
            </a:fld>
            <a:endParaRPr lang="en-GB"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Open-source Video Conferencing Tools..</a:t>
            </a:r>
            <a:endParaRPr lang="en-GB"/>
          </a:p>
        </p:txBody>
      </p:sp>
      <p:sp>
        <p:nvSpPr>
          <p:cNvPr id="68611" name="Rectangle 3"/>
          <p:cNvSpPr>
            <a:spLocks noGrp="1" noChangeArrowheads="1"/>
          </p:cNvSpPr>
          <p:nvPr>
            <p:ph idx="1"/>
          </p:nvPr>
        </p:nvSpPr>
        <p:spPr/>
        <p:txBody>
          <a:bodyPr>
            <a:normAutofit lnSpcReduction="10000"/>
          </a:bodyPr>
          <a:lstStyle/>
          <a:p>
            <a:pPr marL="762000" indent="-762000"/>
            <a:r>
              <a:rPr lang="en-US"/>
              <a:t>Tools that have been tested,</a:t>
            </a:r>
          </a:p>
          <a:p>
            <a:pPr marL="1004888" lvl="1" indent="-660400"/>
            <a:r>
              <a:rPr lang="en-US"/>
              <a:t>Adobe Lccs (Livecycle Collaboration Service)</a:t>
            </a:r>
          </a:p>
          <a:p>
            <a:pPr marL="1004888" lvl="1" indent="-660400"/>
            <a:r>
              <a:rPr lang="en-US"/>
              <a:t>Flazr</a:t>
            </a:r>
          </a:p>
          <a:p>
            <a:pPr marL="1004888" lvl="1" indent="-660400"/>
            <a:r>
              <a:rPr lang="en-US"/>
              <a:t>Ajax Chat</a:t>
            </a:r>
          </a:p>
          <a:p>
            <a:pPr marL="1004888" lvl="1" indent="-660400"/>
            <a:r>
              <a:rPr lang="en-US"/>
              <a:t>Big Blue Button</a:t>
            </a:r>
          </a:p>
          <a:p>
            <a:pPr marL="1004888" lvl="1" indent="-660400"/>
            <a:r>
              <a:rPr lang="en-US"/>
              <a:t>Openfire - Red5 Chat</a:t>
            </a:r>
          </a:p>
          <a:p>
            <a:pPr marL="1004888" lvl="1" indent="-660400"/>
            <a:r>
              <a:rPr lang="en-US"/>
              <a:t>Redfire 03 &amp; Redfire 06</a:t>
            </a:r>
          </a:p>
          <a:p>
            <a:pPr marL="1004888" lvl="1" indent="-660400"/>
            <a:r>
              <a:rPr lang="en-US"/>
              <a:t>Sparkweb</a:t>
            </a:r>
          </a:p>
          <a:p>
            <a:pPr marL="1004888" lvl="1" indent="-660400"/>
            <a:r>
              <a:rPr lang="en-US"/>
              <a:t>Openmeetings</a:t>
            </a:r>
            <a:endParaRPr lang="en-GB"/>
          </a:p>
        </p:txBody>
      </p:sp>
      <p:sp>
        <p:nvSpPr>
          <p:cNvPr id="4" name="Slide Number Placeholder 5"/>
          <p:cNvSpPr>
            <a:spLocks noGrp="1"/>
          </p:cNvSpPr>
          <p:nvPr>
            <p:ph type="sldNum" sz="quarter" idx="12"/>
          </p:nvPr>
        </p:nvSpPr>
        <p:spPr/>
        <p:txBody>
          <a:bodyPr/>
          <a:lstStyle/>
          <a:p>
            <a:fld id="{522B38FB-CB84-492E-BEC2-0B42E0CDB531}" type="slidenum">
              <a:rPr lang="en-GB" altLang="en-US"/>
              <a:pPr/>
              <a:t>10</a:t>
            </a:fld>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Adobe Lccs (Livecycle Collaboration Service)</a:t>
            </a:r>
            <a:endParaRPr lang="en-GB"/>
          </a:p>
        </p:txBody>
      </p:sp>
      <p:sp>
        <p:nvSpPr>
          <p:cNvPr id="72707" name="Rectangle 3"/>
          <p:cNvSpPr>
            <a:spLocks noGrp="1" noChangeArrowheads="1"/>
          </p:cNvSpPr>
          <p:nvPr>
            <p:ph idx="1"/>
          </p:nvPr>
        </p:nvSpPr>
        <p:spPr>
          <a:xfrm>
            <a:off x="457200" y="1719263"/>
            <a:ext cx="8229600" cy="4805362"/>
          </a:xfrm>
        </p:spPr>
        <p:txBody>
          <a:bodyPr>
            <a:normAutofit lnSpcReduction="10000"/>
          </a:bodyPr>
          <a:lstStyle/>
          <a:p>
            <a:pPr>
              <a:lnSpc>
                <a:spcPct val="90000"/>
              </a:lnSpc>
            </a:pPr>
            <a:r>
              <a:rPr lang="en-US" sz="2600"/>
              <a:t>Add collaboration to new and existing applications. Some examples of applications with collaborative capabilities include social games, e-learning solutions, and sports broadcasts</a:t>
            </a:r>
            <a:r>
              <a:rPr lang="en-GB" sz="2600"/>
              <a:t>.</a:t>
            </a:r>
          </a:p>
          <a:p>
            <a:pPr>
              <a:lnSpc>
                <a:spcPct val="90000"/>
              </a:lnSpc>
            </a:pPr>
            <a:r>
              <a:rPr lang="en-US" sz="2600"/>
              <a:t>Features</a:t>
            </a:r>
          </a:p>
          <a:p>
            <a:pPr lvl="1">
              <a:lnSpc>
                <a:spcPct val="90000"/>
              </a:lnSpc>
            </a:pPr>
            <a:r>
              <a:rPr lang="en-US"/>
              <a:t>Easily integrate text chat, whiteboard, webcam, and VoIP functionality.</a:t>
            </a:r>
          </a:p>
          <a:p>
            <a:pPr lvl="1">
              <a:lnSpc>
                <a:spcPct val="90000"/>
              </a:lnSpc>
            </a:pPr>
            <a:r>
              <a:rPr lang="en-US"/>
              <a:t>Rapidly build and deploy applications with the complete SDK.</a:t>
            </a:r>
          </a:p>
          <a:p>
            <a:pPr lvl="1">
              <a:lnSpc>
                <a:spcPct val="90000"/>
              </a:lnSpc>
            </a:pPr>
            <a:r>
              <a:rPr lang="en-US"/>
              <a:t>Manage user and session data.</a:t>
            </a:r>
          </a:p>
          <a:p>
            <a:pPr lvl="1">
              <a:lnSpc>
                <a:spcPct val="90000"/>
              </a:lnSpc>
            </a:pPr>
            <a:r>
              <a:rPr lang="en-US"/>
              <a:t>Build your applications in the best-of-breed mix of onsite and cloud environments.</a:t>
            </a:r>
            <a:endParaRPr lang="en-GB"/>
          </a:p>
        </p:txBody>
      </p:sp>
      <p:sp>
        <p:nvSpPr>
          <p:cNvPr id="4" name="Slide Number Placeholder 5"/>
          <p:cNvSpPr>
            <a:spLocks noGrp="1"/>
          </p:cNvSpPr>
          <p:nvPr>
            <p:ph type="sldNum" sz="quarter" idx="12"/>
          </p:nvPr>
        </p:nvSpPr>
        <p:spPr/>
        <p:txBody>
          <a:bodyPr/>
          <a:lstStyle/>
          <a:p>
            <a:fld id="{6A922A83-215E-4EAD-A4F5-79B029194B18}" type="slidenum">
              <a:rPr lang="en-GB" altLang="en-US"/>
              <a:pPr/>
              <a:t>11</a:t>
            </a:fld>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3500"/>
              <a:t>Adobe Lccs (Livecycle Collaboration Service) - Factors</a:t>
            </a:r>
            <a:endParaRPr lang="en-GB" sz="3500"/>
          </a:p>
        </p:txBody>
      </p:sp>
      <p:sp>
        <p:nvSpPr>
          <p:cNvPr id="73731" name="Rectangle 3"/>
          <p:cNvSpPr>
            <a:spLocks noGrp="1" noChangeArrowheads="1"/>
          </p:cNvSpPr>
          <p:nvPr>
            <p:ph idx="1"/>
          </p:nvPr>
        </p:nvSpPr>
        <p:spPr>
          <a:xfrm>
            <a:off x="457200" y="1719263"/>
            <a:ext cx="8229600" cy="4805362"/>
          </a:xfrm>
        </p:spPr>
        <p:txBody>
          <a:bodyPr/>
          <a:lstStyle/>
          <a:p>
            <a:pPr marL="762000" indent="-762000">
              <a:lnSpc>
                <a:spcPct val="80000"/>
              </a:lnSpc>
            </a:pPr>
            <a:r>
              <a:rPr lang="en-US" sz="2600" b="1" u="sng"/>
              <a:t>Platform Dependency:</a:t>
            </a:r>
            <a:r>
              <a:rPr lang="en-US" sz="2600" b="1"/>
              <a:t> </a:t>
            </a:r>
            <a:r>
              <a:rPr lang="en-US" sz="2600"/>
              <a:t>currently supports Macintosh, Windows (3.1, 95, NT), and UNIX (HP-UX, SunOS (TM), Solaris (r), IBM (R), AIX (R)) platforms.</a:t>
            </a:r>
          </a:p>
          <a:p>
            <a:pPr marL="762000" indent="-762000">
              <a:lnSpc>
                <a:spcPct val="80000"/>
              </a:lnSpc>
            </a:pPr>
            <a:r>
              <a:rPr lang="en-US" sz="2600" b="1" u="sng"/>
              <a:t>System Requirements</a:t>
            </a:r>
            <a:r>
              <a:rPr lang="en-US" sz="2600" u="sng"/>
              <a:t>:</a:t>
            </a:r>
            <a:r>
              <a:rPr lang="en-US" sz="2600"/>
              <a:t> Minimum System Requirements for Macintosh and Power Macintosh Users</a:t>
            </a:r>
          </a:p>
          <a:p>
            <a:pPr marL="1004888" lvl="1" indent="-660400">
              <a:lnSpc>
                <a:spcPct val="80000"/>
              </a:lnSpc>
            </a:pPr>
            <a:r>
              <a:rPr lang="en-US"/>
              <a:t>Macintosh with a 68020 or greater processor, or a Power Macintosh </a:t>
            </a:r>
          </a:p>
          <a:p>
            <a:pPr marL="1004888" lvl="1" indent="-660400">
              <a:lnSpc>
                <a:spcPct val="80000"/>
              </a:lnSpc>
            </a:pPr>
            <a:r>
              <a:rPr lang="en-US"/>
              <a:t>3.5 MB of RAM (5 MB for Power Macintosh) available to Acrobat Reader </a:t>
            </a:r>
          </a:p>
          <a:p>
            <a:pPr marL="1004888" lvl="1" indent="-660400">
              <a:lnSpc>
                <a:spcPct val="80000"/>
              </a:lnSpc>
            </a:pPr>
            <a:r>
              <a:rPr lang="en-US"/>
              <a:t>Apple System Software version 7.1 or later.</a:t>
            </a:r>
          </a:p>
        </p:txBody>
      </p:sp>
      <p:sp>
        <p:nvSpPr>
          <p:cNvPr id="4" name="Slide Number Placeholder 5"/>
          <p:cNvSpPr>
            <a:spLocks noGrp="1"/>
          </p:cNvSpPr>
          <p:nvPr>
            <p:ph type="sldNum" sz="quarter" idx="12"/>
          </p:nvPr>
        </p:nvSpPr>
        <p:spPr/>
        <p:txBody>
          <a:bodyPr/>
          <a:lstStyle/>
          <a:p>
            <a:fld id="{062B519E-96D5-4E79-B1A9-DA282F7ED15F}" type="slidenum">
              <a:rPr lang="en-GB" altLang="en-US"/>
              <a:pPr/>
              <a:t>12</a:t>
            </a:fld>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3500"/>
              <a:t>Adobe Lccs (Livecycle Collaboration Service) - Factors..</a:t>
            </a:r>
            <a:endParaRPr lang="en-GB" sz="3500"/>
          </a:p>
        </p:txBody>
      </p:sp>
      <p:sp>
        <p:nvSpPr>
          <p:cNvPr id="74755" name="Rectangle 3"/>
          <p:cNvSpPr>
            <a:spLocks noGrp="1" noChangeArrowheads="1"/>
          </p:cNvSpPr>
          <p:nvPr>
            <p:ph idx="1"/>
          </p:nvPr>
        </p:nvSpPr>
        <p:spPr/>
        <p:txBody>
          <a:bodyPr/>
          <a:lstStyle/>
          <a:p>
            <a:pPr>
              <a:lnSpc>
                <a:spcPct val="90000"/>
              </a:lnSpc>
            </a:pPr>
            <a:r>
              <a:rPr lang="en-US" b="1" u="sng"/>
              <a:t>Installation:</a:t>
            </a:r>
            <a:r>
              <a:rPr lang="en-US"/>
              <a:t> Required each Moderator and each Client to have a Adobe LCCS account to be able to login and use web services</a:t>
            </a:r>
          </a:p>
          <a:p>
            <a:pPr>
              <a:lnSpc>
                <a:spcPct val="90000"/>
              </a:lnSpc>
            </a:pPr>
            <a:r>
              <a:rPr lang="en-US" b="1" u="sng"/>
              <a:t>Configuration:</a:t>
            </a:r>
            <a:r>
              <a:rPr lang="en-US"/>
              <a:t> Requires Each Client Computer to download a Adobe SDK file inorder to use its services</a:t>
            </a:r>
          </a:p>
          <a:p>
            <a:pPr>
              <a:lnSpc>
                <a:spcPct val="90000"/>
              </a:lnSpc>
            </a:pPr>
            <a:r>
              <a:rPr lang="en-US" b="1" u="sng"/>
              <a:t>Ease of Use:</a:t>
            </a:r>
            <a:r>
              <a:rPr lang="en-US"/>
              <a:t> Not very easy to use</a:t>
            </a:r>
          </a:p>
          <a:p>
            <a:pPr>
              <a:lnSpc>
                <a:spcPct val="90000"/>
              </a:lnSpc>
            </a:pPr>
            <a:r>
              <a:rPr lang="en-US" b="1" u="sng"/>
              <a:t>Performance:</a:t>
            </a:r>
            <a:r>
              <a:rPr lang="en-US"/>
              <a:t> Flash makes performance a little slow</a:t>
            </a:r>
            <a:endParaRPr lang="en-GB" sz="2100"/>
          </a:p>
        </p:txBody>
      </p:sp>
      <p:sp>
        <p:nvSpPr>
          <p:cNvPr id="4" name="Slide Number Placeholder 5"/>
          <p:cNvSpPr>
            <a:spLocks noGrp="1"/>
          </p:cNvSpPr>
          <p:nvPr>
            <p:ph type="sldNum" sz="quarter" idx="12"/>
          </p:nvPr>
        </p:nvSpPr>
        <p:spPr/>
        <p:txBody>
          <a:bodyPr/>
          <a:lstStyle/>
          <a:p>
            <a:fld id="{561799D7-5C07-42BD-B9C2-F6B96CC6D870}" type="slidenum">
              <a:rPr lang="en-GB" altLang="en-US"/>
              <a:pPr/>
              <a:t>13</a:t>
            </a:fld>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Big Blue Button</a:t>
            </a:r>
            <a:endParaRPr lang="en-GB"/>
          </a:p>
        </p:txBody>
      </p:sp>
      <p:sp>
        <p:nvSpPr>
          <p:cNvPr id="69635" name="Rectangle 3"/>
          <p:cNvSpPr>
            <a:spLocks noGrp="1" noChangeArrowheads="1"/>
          </p:cNvSpPr>
          <p:nvPr>
            <p:ph idx="1"/>
          </p:nvPr>
        </p:nvSpPr>
        <p:spPr/>
        <p:txBody>
          <a:bodyPr>
            <a:normAutofit lnSpcReduction="10000"/>
          </a:bodyPr>
          <a:lstStyle/>
          <a:p>
            <a:pPr>
              <a:lnSpc>
                <a:spcPct val="90000"/>
              </a:lnSpc>
            </a:pPr>
            <a:r>
              <a:rPr lang="en-US"/>
              <a:t>An open source web conferencing system developed primarily for distance education</a:t>
            </a:r>
            <a:r>
              <a:rPr lang="en-GB"/>
              <a:t>.</a:t>
            </a:r>
          </a:p>
          <a:p>
            <a:pPr>
              <a:lnSpc>
                <a:spcPct val="90000"/>
              </a:lnSpc>
            </a:pPr>
            <a:r>
              <a:rPr lang="en-US"/>
              <a:t>Features,</a:t>
            </a:r>
          </a:p>
          <a:p>
            <a:pPr lvl="1">
              <a:lnSpc>
                <a:spcPct val="90000"/>
              </a:lnSpc>
            </a:pPr>
            <a:r>
              <a:rPr lang="en-US"/>
              <a:t>Multiple audio and video sharing</a:t>
            </a:r>
            <a:endParaRPr lang="en-GB"/>
          </a:p>
          <a:p>
            <a:pPr lvl="1">
              <a:lnSpc>
                <a:spcPct val="90000"/>
              </a:lnSpc>
            </a:pPr>
            <a:r>
              <a:rPr lang="en-US"/>
              <a:t>Presentations with extended whiteboard capabilities - such as a pointer, zooming and drawing</a:t>
            </a:r>
          </a:p>
          <a:p>
            <a:pPr lvl="1">
              <a:lnSpc>
                <a:spcPct val="90000"/>
              </a:lnSpc>
            </a:pPr>
            <a:r>
              <a:rPr lang="en-US"/>
              <a:t>Desktop sharing</a:t>
            </a:r>
          </a:p>
          <a:p>
            <a:pPr lvl="1">
              <a:lnSpc>
                <a:spcPct val="90000"/>
              </a:lnSpc>
            </a:pPr>
            <a:r>
              <a:rPr lang="en-US"/>
              <a:t>Integrated voip using asterisk or freeswitch</a:t>
            </a:r>
            <a:endParaRPr lang="en-GB"/>
          </a:p>
          <a:p>
            <a:pPr lvl="1">
              <a:lnSpc>
                <a:spcPct val="90000"/>
              </a:lnSpc>
            </a:pPr>
            <a:r>
              <a:rPr lang="en-US"/>
              <a:t>Two user roles: viewer or moderator</a:t>
            </a:r>
            <a:r>
              <a:rPr lang="en-GB"/>
              <a:t> </a:t>
            </a:r>
          </a:p>
        </p:txBody>
      </p:sp>
      <p:sp>
        <p:nvSpPr>
          <p:cNvPr id="4" name="Slide Number Placeholder 5"/>
          <p:cNvSpPr>
            <a:spLocks noGrp="1"/>
          </p:cNvSpPr>
          <p:nvPr>
            <p:ph type="sldNum" sz="quarter" idx="12"/>
          </p:nvPr>
        </p:nvSpPr>
        <p:spPr/>
        <p:txBody>
          <a:bodyPr/>
          <a:lstStyle/>
          <a:p>
            <a:fld id="{E5D996ED-AB7F-4196-A2B6-9E12E1620034}" type="slidenum">
              <a:rPr lang="en-GB" altLang="en-US"/>
              <a:pPr/>
              <a:t>14</a:t>
            </a:fld>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Big Blue Button - Factors</a:t>
            </a:r>
            <a:endParaRPr lang="en-GB"/>
          </a:p>
        </p:txBody>
      </p:sp>
      <p:sp>
        <p:nvSpPr>
          <p:cNvPr id="78851" name="Rectangle 3"/>
          <p:cNvSpPr>
            <a:spLocks noGrp="1" noChangeArrowheads="1"/>
          </p:cNvSpPr>
          <p:nvPr>
            <p:ph idx="1"/>
          </p:nvPr>
        </p:nvSpPr>
        <p:spPr/>
        <p:txBody>
          <a:bodyPr>
            <a:normAutofit lnSpcReduction="10000"/>
          </a:bodyPr>
          <a:lstStyle/>
          <a:p>
            <a:pPr marL="762000" indent="-762000">
              <a:lnSpc>
                <a:spcPct val="80000"/>
              </a:lnSpc>
            </a:pPr>
            <a:r>
              <a:rPr lang="en-US" b="1" u="sng"/>
              <a:t>Platform Dependency:</a:t>
            </a:r>
            <a:r>
              <a:rPr lang="en-US"/>
              <a:t> platform independent implementation for desktop sharing.</a:t>
            </a:r>
          </a:p>
          <a:p>
            <a:pPr marL="762000" indent="-762000">
              <a:lnSpc>
                <a:spcPct val="80000"/>
              </a:lnSpc>
            </a:pPr>
            <a:r>
              <a:rPr lang="en-US" b="1" u="sng"/>
              <a:t>System Requirements:</a:t>
            </a:r>
            <a:r>
              <a:rPr lang="en-US"/>
              <a:t> dual-core machine with at least 2 GB of memory and a 2.0+ Ghz processor for good upstream and downstream bandwidth from the server (recommended - Ubuntu 10.04 32-bit/64-bit on the server ) </a:t>
            </a:r>
          </a:p>
          <a:p>
            <a:pPr marL="762000" indent="-762000">
              <a:lnSpc>
                <a:spcPct val="80000"/>
              </a:lnSpc>
            </a:pPr>
            <a:r>
              <a:rPr lang="en-US" b="1" u="sng"/>
              <a:t>Installation:</a:t>
            </a:r>
            <a:r>
              <a:rPr lang="en-US"/>
              <a:t> Very Huge download and installation procedure even for Linux</a:t>
            </a:r>
          </a:p>
        </p:txBody>
      </p:sp>
      <p:sp>
        <p:nvSpPr>
          <p:cNvPr id="4" name="Slide Number Placeholder 5"/>
          <p:cNvSpPr>
            <a:spLocks noGrp="1"/>
          </p:cNvSpPr>
          <p:nvPr>
            <p:ph type="sldNum" sz="quarter" idx="12"/>
          </p:nvPr>
        </p:nvSpPr>
        <p:spPr/>
        <p:txBody>
          <a:bodyPr/>
          <a:lstStyle/>
          <a:p>
            <a:fld id="{A2DB75FB-82BD-4CBD-BCD2-6A66A992B876}" type="slidenum">
              <a:rPr lang="en-GB" altLang="en-US"/>
              <a:pPr/>
              <a:t>15</a:t>
            </a:fld>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Big Blue Button - Factors..</a:t>
            </a:r>
            <a:endParaRPr lang="en-GB"/>
          </a:p>
        </p:txBody>
      </p:sp>
      <p:sp>
        <p:nvSpPr>
          <p:cNvPr id="79875" name="Rectangle 3"/>
          <p:cNvSpPr>
            <a:spLocks noGrp="1" noChangeArrowheads="1"/>
          </p:cNvSpPr>
          <p:nvPr>
            <p:ph idx="1"/>
          </p:nvPr>
        </p:nvSpPr>
        <p:spPr/>
        <p:txBody>
          <a:bodyPr/>
          <a:lstStyle/>
          <a:p>
            <a:pPr>
              <a:lnSpc>
                <a:spcPct val="90000"/>
              </a:lnSpc>
            </a:pPr>
            <a:r>
              <a:rPr lang="en-US" b="1" u="sng"/>
              <a:t>Configuration:</a:t>
            </a:r>
            <a:r>
              <a:rPr lang="en-US"/>
              <a:t> Requires a change of much of the code to get a tolerable performance and hence requires too much initial configuration</a:t>
            </a:r>
          </a:p>
          <a:p>
            <a:pPr>
              <a:lnSpc>
                <a:spcPct val="90000"/>
              </a:lnSpc>
            </a:pPr>
            <a:r>
              <a:rPr lang="en-US" b="1" u="sng"/>
              <a:t>Ease of Use:</a:t>
            </a:r>
            <a:r>
              <a:rPr lang="en-US"/>
              <a:t> Slowness makes it difficult to use</a:t>
            </a:r>
          </a:p>
          <a:p>
            <a:pPr>
              <a:lnSpc>
                <a:spcPct val="90000"/>
              </a:lnSpc>
            </a:pPr>
            <a:r>
              <a:rPr lang="en-US" b="1" u="sng"/>
              <a:t>Performance:</a:t>
            </a:r>
            <a:r>
              <a:rPr lang="en-US"/>
              <a:t> </a:t>
            </a:r>
          </a:p>
          <a:p>
            <a:pPr lvl="1">
              <a:lnSpc>
                <a:spcPct val="90000"/>
              </a:lnSpc>
            </a:pPr>
            <a:r>
              <a:rPr lang="en-US"/>
              <a:t>The viewers never have access to the conference if it is configured to have to wait for connecting the moderator.</a:t>
            </a:r>
            <a:r>
              <a:rPr lang="en-GB"/>
              <a:t> </a:t>
            </a:r>
          </a:p>
        </p:txBody>
      </p:sp>
      <p:sp>
        <p:nvSpPr>
          <p:cNvPr id="4" name="Slide Number Placeholder 5"/>
          <p:cNvSpPr>
            <a:spLocks noGrp="1"/>
          </p:cNvSpPr>
          <p:nvPr>
            <p:ph type="sldNum" sz="quarter" idx="12"/>
          </p:nvPr>
        </p:nvSpPr>
        <p:spPr/>
        <p:txBody>
          <a:bodyPr/>
          <a:lstStyle/>
          <a:p>
            <a:fld id="{8797CE73-710F-4063-81B4-869228C6F3B0}" type="slidenum">
              <a:rPr lang="en-GB" altLang="en-US"/>
              <a:pPr/>
              <a:t>16</a:t>
            </a:fld>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
            </a:r>
            <a:br>
              <a:rPr lang="en-US"/>
            </a:br>
            <a:r>
              <a:rPr lang="en-US"/>
              <a:t>Openfire - Red5 Chat</a:t>
            </a:r>
            <a:endParaRPr lang="en-GB"/>
          </a:p>
        </p:txBody>
      </p:sp>
      <p:sp>
        <p:nvSpPr>
          <p:cNvPr id="77827" name="Rectangle 3"/>
          <p:cNvSpPr>
            <a:spLocks noGrp="1" noChangeArrowheads="1"/>
          </p:cNvSpPr>
          <p:nvPr>
            <p:ph idx="1"/>
          </p:nvPr>
        </p:nvSpPr>
        <p:spPr/>
        <p:txBody>
          <a:bodyPr/>
          <a:lstStyle/>
          <a:p>
            <a:r>
              <a:rPr lang="en-US"/>
              <a:t>Openfire - is an XMPP </a:t>
            </a:r>
            <a:r>
              <a:rPr lang="en-US" b="1"/>
              <a:t>server</a:t>
            </a:r>
            <a:r>
              <a:rPr lang="en-US"/>
              <a:t> written in Java and dual-licensed under both a proprietary license and the Apache License 2.0. </a:t>
            </a:r>
          </a:p>
          <a:p>
            <a:pPr>
              <a:buFont typeface="Wingdings" pitchFamily="2" charset="2"/>
              <a:buNone/>
            </a:pPr>
            <a:endParaRPr lang="en-US"/>
          </a:p>
          <a:p>
            <a:r>
              <a:rPr lang="en-US"/>
              <a:t>Red5 - full FLASH video chat with audio and video support made using Open Source RED5 technology and Flash </a:t>
            </a:r>
            <a:endParaRPr lang="en-GB"/>
          </a:p>
          <a:p>
            <a:pPr lvl="1"/>
            <a:endParaRPr lang="en-GB"/>
          </a:p>
        </p:txBody>
      </p:sp>
      <p:sp>
        <p:nvSpPr>
          <p:cNvPr id="4" name="Slide Number Placeholder 5"/>
          <p:cNvSpPr>
            <a:spLocks noGrp="1"/>
          </p:cNvSpPr>
          <p:nvPr>
            <p:ph type="sldNum" sz="quarter" idx="12"/>
          </p:nvPr>
        </p:nvSpPr>
        <p:spPr/>
        <p:txBody>
          <a:bodyPr/>
          <a:lstStyle/>
          <a:p>
            <a:fld id="{E386FA74-7F2A-4878-A5F1-1390A510A19A}" type="slidenum">
              <a:rPr lang="en-GB" altLang="en-US"/>
              <a:pPr/>
              <a:t>17</a:t>
            </a:fld>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Openfire - Red5 Chat..</a:t>
            </a:r>
            <a:endParaRPr lang="en-GB"/>
          </a:p>
        </p:txBody>
      </p:sp>
      <p:sp>
        <p:nvSpPr>
          <p:cNvPr id="81923" name="Rectangle 3"/>
          <p:cNvSpPr>
            <a:spLocks noGrp="1" noChangeArrowheads="1"/>
          </p:cNvSpPr>
          <p:nvPr>
            <p:ph idx="1"/>
          </p:nvPr>
        </p:nvSpPr>
        <p:spPr>
          <a:xfrm>
            <a:off x="457200" y="1719263"/>
            <a:ext cx="8229600" cy="4878387"/>
          </a:xfrm>
        </p:spPr>
        <p:txBody>
          <a:bodyPr/>
          <a:lstStyle/>
          <a:p>
            <a:r>
              <a:rPr lang="en-US"/>
              <a:t>Features,</a:t>
            </a:r>
          </a:p>
          <a:p>
            <a:pPr lvl="1"/>
            <a:r>
              <a:rPr lang="en-US"/>
              <a:t>No plugin </a:t>
            </a:r>
          </a:p>
          <a:p>
            <a:pPr lvl="1"/>
            <a:r>
              <a:rPr lang="en-US"/>
              <a:t>Private Messages </a:t>
            </a:r>
          </a:p>
          <a:p>
            <a:pPr lvl="1"/>
            <a:r>
              <a:rPr lang="en-US"/>
              <a:t>Registration process </a:t>
            </a:r>
          </a:p>
          <a:p>
            <a:pPr lvl="1"/>
            <a:r>
              <a:rPr lang="en-US"/>
              <a:t>No duplicate entries </a:t>
            </a:r>
          </a:p>
          <a:p>
            <a:pPr lvl="1"/>
            <a:r>
              <a:rPr lang="en-US"/>
              <a:t>Full customized design </a:t>
            </a:r>
          </a:p>
          <a:p>
            <a:pPr lvl="1"/>
            <a:r>
              <a:rPr lang="en-US"/>
              <a:t>Multi langage chat </a:t>
            </a:r>
          </a:p>
          <a:p>
            <a:pPr lvl="1"/>
            <a:r>
              <a:rPr lang="en-US"/>
              <a:t>is watching me feature</a:t>
            </a:r>
          </a:p>
          <a:p>
            <a:pPr lvl="1"/>
            <a:r>
              <a:rPr lang="en-US"/>
              <a:t>4 webcams</a:t>
            </a:r>
          </a:p>
          <a:p>
            <a:pPr lvl="1"/>
            <a:r>
              <a:rPr lang="en-US"/>
              <a:t>Rooms</a:t>
            </a:r>
            <a:endParaRPr lang="en-GB"/>
          </a:p>
        </p:txBody>
      </p:sp>
      <p:sp>
        <p:nvSpPr>
          <p:cNvPr id="4" name="Slide Number Placeholder 5"/>
          <p:cNvSpPr>
            <a:spLocks noGrp="1"/>
          </p:cNvSpPr>
          <p:nvPr>
            <p:ph type="sldNum" sz="quarter" idx="12"/>
          </p:nvPr>
        </p:nvSpPr>
        <p:spPr/>
        <p:txBody>
          <a:bodyPr/>
          <a:lstStyle/>
          <a:p>
            <a:fld id="{D62E41AF-26B0-4D50-AD81-458FDA4CE27F}" type="slidenum">
              <a:rPr lang="en-GB" altLang="en-US"/>
              <a:pPr/>
              <a:t>18</a:t>
            </a:fld>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Openfire - Red5 Chat - Factors</a:t>
            </a:r>
            <a:endParaRPr lang="en-GB"/>
          </a:p>
        </p:txBody>
      </p:sp>
      <p:sp>
        <p:nvSpPr>
          <p:cNvPr id="83971" name="Rectangle 3"/>
          <p:cNvSpPr>
            <a:spLocks noGrp="1" noChangeArrowheads="1"/>
          </p:cNvSpPr>
          <p:nvPr>
            <p:ph idx="1"/>
          </p:nvPr>
        </p:nvSpPr>
        <p:spPr>
          <a:xfrm>
            <a:off x="457200" y="1719263"/>
            <a:ext cx="8229600" cy="4878387"/>
          </a:xfrm>
        </p:spPr>
        <p:txBody>
          <a:bodyPr/>
          <a:lstStyle/>
          <a:p>
            <a:pPr marL="762000" indent="-762000"/>
            <a:r>
              <a:rPr lang="en-US" b="1" u="sng"/>
              <a:t>Platform Dependency:</a:t>
            </a:r>
            <a:r>
              <a:rPr lang="en-US"/>
              <a:t> Completely Independent</a:t>
            </a:r>
          </a:p>
          <a:p>
            <a:pPr marL="762000" indent="-762000"/>
            <a:r>
              <a:rPr lang="en-US" b="1" u="sng"/>
              <a:t>System Requirements:</a:t>
            </a:r>
            <a:r>
              <a:rPr lang="en-US"/>
              <a:t> The server should be a high configuration which is dependent on the load that is expected by the number of clients</a:t>
            </a:r>
            <a:endParaRPr lang="en-GB" b="1"/>
          </a:p>
          <a:p>
            <a:pPr marL="1277938" lvl="2" indent="-584200"/>
            <a:r>
              <a:rPr lang="en-GB" b="1"/>
              <a:t>Web server with PHP/mySQL</a:t>
            </a:r>
            <a:endParaRPr lang="en-GB"/>
          </a:p>
          <a:p>
            <a:pPr marL="1277938" lvl="2" indent="-584200"/>
            <a:r>
              <a:rPr lang="en-GB" b="1"/>
              <a:t>Windows or Linux dedicated server</a:t>
            </a:r>
          </a:p>
          <a:p>
            <a:pPr marL="762000" indent="-762000"/>
            <a:r>
              <a:rPr lang="en-US" b="1" u="sng"/>
              <a:t>Installation:</a:t>
            </a:r>
            <a:r>
              <a:rPr lang="en-US"/>
              <a:t> Requires PHP and MYSQL and the setup of the Red5 Server</a:t>
            </a:r>
            <a:endParaRPr lang="en-US" sz="3400"/>
          </a:p>
        </p:txBody>
      </p:sp>
      <p:sp>
        <p:nvSpPr>
          <p:cNvPr id="4" name="Slide Number Placeholder 5"/>
          <p:cNvSpPr>
            <a:spLocks noGrp="1"/>
          </p:cNvSpPr>
          <p:nvPr>
            <p:ph type="sldNum" sz="quarter" idx="12"/>
          </p:nvPr>
        </p:nvSpPr>
        <p:spPr/>
        <p:txBody>
          <a:bodyPr/>
          <a:lstStyle/>
          <a:p>
            <a:fld id="{FE0648E9-AD72-4B6A-B437-5FAAFB1846EE}" type="slidenum">
              <a:rPr lang="en-GB" altLang="en-US"/>
              <a:pPr/>
              <a:t>19</a:t>
            </a:fld>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Abstract</a:t>
            </a:r>
            <a:endParaRPr lang="en-GB"/>
          </a:p>
        </p:txBody>
      </p:sp>
      <p:sp>
        <p:nvSpPr>
          <p:cNvPr id="90115" name="Rectangle 3"/>
          <p:cNvSpPr>
            <a:spLocks noGrp="1" noChangeArrowheads="1"/>
          </p:cNvSpPr>
          <p:nvPr>
            <p:ph idx="1"/>
          </p:nvPr>
        </p:nvSpPr>
        <p:spPr/>
        <p:txBody>
          <a:bodyPr/>
          <a:lstStyle/>
          <a:p>
            <a:pPr>
              <a:buFont typeface="Wingdings" pitchFamily="2" charset="2"/>
              <a:buNone/>
            </a:pPr>
            <a:endParaRPr lang="en-US"/>
          </a:p>
          <a:p>
            <a:r>
              <a:rPr lang="en-US"/>
              <a:t>The Moodle architecture is studied first and continuing on a particular tool is selected based on the evaluation of each ones characteristics and the easy merge with Moodle architecture. This study will be further extended to create a video conferencing and screen sharing plug-in for Moodle</a:t>
            </a:r>
            <a:r>
              <a:rPr lang="en-GB"/>
              <a:t>.</a:t>
            </a:r>
          </a:p>
        </p:txBody>
      </p:sp>
      <p:sp>
        <p:nvSpPr>
          <p:cNvPr id="4" name="Slide Number Placeholder 5"/>
          <p:cNvSpPr>
            <a:spLocks noGrp="1"/>
          </p:cNvSpPr>
          <p:nvPr>
            <p:ph type="sldNum" sz="quarter" idx="12"/>
          </p:nvPr>
        </p:nvSpPr>
        <p:spPr/>
        <p:txBody>
          <a:bodyPr/>
          <a:lstStyle/>
          <a:p>
            <a:fld id="{26CF8C6A-E654-44A5-9900-F346B8DE68D8}" type="slidenum">
              <a:rPr lang="en-GB" altLang="en-US"/>
              <a:pPr/>
              <a:t>2</a:t>
            </a:fld>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7544" y="0"/>
            <a:ext cx="8229600" cy="1399032"/>
          </a:xfrm>
        </p:spPr>
        <p:txBody>
          <a:bodyPr/>
          <a:lstStyle/>
          <a:p>
            <a:r>
              <a:rPr lang="en-US" dirty="0" err="1"/>
              <a:t>Openfire</a:t>
            </a:r>
            <a:r>
              <a:rPr lang="en-US" dirty="0"/>
              <a:t> - Red5 Chat - Factors..</a:t>
            </a:r>
            <a:endParaRPr lang="en-GB" dirty="0"/>
          </a:p>
        </p:txBody>
      </p:sp>
      <p:sp>
        <p:nvSpPr>
          <p:cNvPr id="82947" name="Rectangle 3"/>
          <p:cNvSpPr>
            <a:spLocks noGrp="1" noChangeArrowheads="1"/>
          </p:cNvSpPr>
          <p:nvPr>
            <p:ph idx="1"/>
          </p:nvPr>
        </p:nvSpPr>
        <p:spPr>
          <a:xfrm>
            <a:off x="467544" y="1268760"/>
            <a:ext cx="8229600" cy="5184775"/>
          </a:xfrm>
        </p:spPr>
        <p:txBody>
          <a:bodyPr>
            <a:normAutofit fontScale="92500"/>
          </a:bodyPr>
          <a:lstStyle/>
          <a:p>
            <a:pPr>
              <a:lnSpc>
                <a:spcPct val="90000"/>
              </a:lnSpc>
            </a:pPr>
            <a:r>
              <a:rPr lang="en-US" b="1" u="sng" dirty="0"/>
              <a:t>Configuration:</a:t>
            </a:r>
            <a:r>
              <a:rPr lang="en-US" dirty="0"/>
              <a:t> Requires the PHP files to be modified to the MYSQL database and the Server to be Configured to our own server</a:t>
            </a:r>
          </a:p>
          <a:p>
            <a:pPr>
              <a:lnSpc>
                <a:spcPct val="90000"/>
              </a:lnSpc>
            </a:pPr>
            <a:r>
              <a:rPr lang="en-US" b="1" u="sng" dirty="0"/>
              <a:t>Ease of Use:</a:t>
            </a:r>
            <a:r>
              <a:rPr lang="en-US" dirty="0"/>
              <a:t> Easy to Use and customize</a:t>
            </a:r>
          </a:p>
          <a:p>
            <a:pPr>
              <a:lnSpc>
                <a:spcPct val="90000"/>
              </a:lnSpc>
            </a:pPr>
            <a:r>
              <a:rPr lang="en-US" b="1" u="sng" dirty="0"/>
              <a:t>Performance:</a:t>
            </a:r>
            <a:r>
              <a:rPr lang="en-US" dirty="0"/>
              <a:t> It is fast as it is only the basic services that are provided. </a:t>
            </a:r>
          </a:p>
          <a:p>
            <a:pPr>
              <a:lnSpc>
                <a:spcPct val="90000"/>
              </a:lnSpc>
            </a:pPr>
            <a:r>
              <a:rPr lang="en-US" b="1" u="sng" dirty="0"/>
              <a:t>Existing Errors:</a:t>
            </a:r>
            <a:r>
              <a:rPr lang="en-US" dirty="0"/>
              <a:t> Requires other methods to support logging in and choosing the chat partners and other specifications</a:t>
            </a:r>
          </a:p>
          <a:p>
            <a:pPr>
              <a:lnSpc>
                <a:spcPct val="90000"/>
              </a:lnSpc>
            </a:pPr>
            <a:r>
              <a:rPr lang="en-US" b="1" u="sng" dirty="0"/>
              <a:t>Future Enhancement:</a:t>
            </a:r>
            <a:r>
              <a:rPr lang="en-US" dirty="0"/>
              <a:t> Should be made to a ready made chat application with easily customizable options. Use HTML5.</a:t>
            </a:r>
            <a:endParaRPr lang="en-GB" dirty="0"/>
          </a:p>
        </p:txBody>
      </p:sp>
      <p:sp>
        <p:nvSpPr>
          <p:cNvPr id="4" name="Slide Number Placeholder 5"/>
          <p:cNvSpPr>
            <a:spLocks noGrp="1"/>
          </p:cNvSpPr>
          <p:nvPr>
            <p:ph type="sldNum" sz="quarter" idx="12"/>
          </p:nvPr>
        </p:nvSpPr>
        <p:spPr/>
        <p:txBody>
          <a:bodyPr/>
          <a:lstStyle/>
          <a:p>
            <a:fld id="{ED6ED41D-5389-4824-AEDF-DDBD4727613E}" type="slidenum">
              <a:rPr lang="en-GB" altLang="en-US"/>
              <a:pPr/>
              <a:t>20</a:t>
            </a:fld>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Openmeetings</a:t>
            </a:r>
            <a:endParaRPr lang="en-GB"/>
          </a:p>
        </p:txBody>
      </p:sp>
      <p:sp>
        <p:nvSpPr>
          <p:cNvPr id="75779" name="Rectangle 3"/>
          <p:cNvSpPr>
            <a:spLocks noGrp="1" noChangeArrowheads="1"/>
          </p:cNvSpPr>
          <p:nvPr>
            <p:ph idx="1"/>
          </p:nvPr>
        </p:nvSpPr>
        <p:spPr/>
        <p:txBody>
          <a:bodyPr>
            <a:normAutofit lnSpcReduction="10000"/>
          </a:bodyPr>
          <a:lstStyle/>
          <a:p>
            <a:r>
              <a:rPr lang="en-US" sz="2600"/>
              <a:t>OpenMeetings is software used for presenting, online training, web conferencing, collaborative whiteboard drawing and document editing, and user desktop sharing. OpenMeetings is suitable for any work environment.</a:t>
            </a:r>
          </a:p>
          <a:p>
            <a:r>
              <a:rPr lang="en-US" sz="2600"/>
              <a:t>Based on OpenLaszlo RIA framework and Red5 media server, which in turn are based on a bunch of open source components. Communication takes place in meeting rooms which are set to different communication, security and video quality modes.</a:t>
            </a:r>
            <a:endParaRPr lang="en-GB" sz="2600"/>
          </a:p>
        </p:txBody>
      </p:sp>
      <p:sp>
        <p:nvSpPr>
          <p:cNvPr id="4" name="Slide Number Placeholder 5"/>
          <p:cNvSpPr>
            <a:spLocks noGrp="1"/>
          </p:cNvSpPr>
          <p:nvPr>
            <p:ph type="sldNum" sz="quarter" idx="12"/>
          </p:nvPr>
        </p:nvSpPr>
        <p:spPr/>
        <p:txBody>
          <a:bodyPr/>
          <a:lstStyle/>
          <a:p>
            <a:fld id="{AAE2862E-CCD0-4A0D-8574-BEED8A06AC50}" type="slidenum">
              <a:rPr lang="en-GB" altLang="en-US"/>
              <a:pPr/>
              <a:t>21</a:t>
            </a:fld>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Openmeetings..</a:t>
            </a:r>
            <a:endParaRPr lang="en-GB"/>
          </a:p>
        </p:txBody>
      </p:sp>
      <p:sp>
        <p:nvSpPr>
          <p:cNvPr id="88067" name="Rectangle 3"/>
          <p:cNvSpPr>
            <a:spLocks noGrp="1" noChangeArrowheads="1"/>
          </p:cNvSpPr>
          <p:nvPr>
            <p:ph idx="1"/>
          </p:nvPr>
        </p:nvSpPr>
        <p:spPr/>
        <p:txBody>
          <a:bodyPr/>
          <a:lstStyle/>
          <a:p>
            <a:r>
              <a:rPr lang="en-US"/>
              <a:t>Features,</a:t>
            </a:r>
          </a:p>
          <a:p>
            <a:pPr lvl="1"/>
            <a:r>
              <a:rPr lang="en-GB"/>
              <a:t>Audio Video conferencing – select modes</a:t>
            </a:r>
          </a:p>
          <a:p>
            <a:pPr lvl="1"/>
            <a:r>
              <a:rPr lang="en-GB"/>
              <a:t>Meeting recording</a:t>
            </a:r>
          </a:p>
          <a:p>
            <a:pPr lvl="1"/>
            <a:r>
              <a:rPr lang="en-GB"/>
              <a:t>Collaborative document editing</a:t>
            </a:r>
          </a:p>
          <a:p>
            <a:pPr lvl="1"/>
            <a:r>
              <a:rPr lang="en-GB"/>
              <a:t>Polls and Voting</a:t>
            </a:r>
          </a:p>
          <a:p>
            <a:pPr lvl="1"/>
            <a:r>
              <a:rPr lang="en-GB"/>
              <a:t>Chat and whiteboarding</a:t>
            </a:r>
          </a:p>
          <a:p>
            <a:pPr lvl="1"/>
            <a:r>
              <a:rPr lang="en-GB"/>
              <a:t>Backup</a:t>
            </a:r>
          </a:p>
        </p:txBody>
      </p:sp>
      <p:sp>
        <p:nvSpPr>
          <p:cNvPr id="4" name="Slide Number Placeholder 5"/>
          <p:cNvSpPr>
            <a:spLocks noGrp="1"/>
          </p:cNvSpPr>
          <p:nvPr>
            <p:ph type="sldNum" sz="quarter" idx="12"/>
          </p:nvPr>
        </p:nvSpPr>
        <p:spPr/>
        <p:txBody>
          <a:bodyPr/>
          <a:lstStyle/>
          <a:p>
            <a:fld id="{C64DAB14-0018-417B-9206-67C6E277FA74}" type="slidenum">
              <a:rPr lang="en-GB" altLang="en-US"/>
              <a:pPr/>
              <a:t>22</a:t>
            </a:fld>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Openmeetings..</a:t>
            </a:r>
            <a:endParaRPr lang="en-GB"/>
          </a:p>
        </p:txBody>
      </p:sp>
      <p:sp>
        <p:nvSpPr>
          <p:cNvPr id="91139" name="Rectangle 3"/>
          <p:cNvSpPr>
            <a:spLocks noGrp="1" noChangeArrowheads="1"/>
          </p:cNvSpPr>
          <p:nvPr>
            <p:ph idx="1"/>
          </p:nvPr>
        </p:nvSpPr>
        <p:spPr/>
        <p:txBody>
          <a:bodyPr>
            <a:normAutofit lnSpcReduction="10000"/>
          </a:bodyPr>
          <a:lstStyle/>
          <a:p>
            <a:pPr>
              <a:lnSpc>
                <a:spcPct val="90000"/>
              </a:lnSpc>
            </a:pPr>
            <a:r>
              <a:rPr lang="en-US"/>
              <a:t>Advantages:</a:t>
            </a:r>
          </a:p>
          <a:p>
            <a:pPr lvl="1">
              <a:lnSpc>
                <a:spcPct val="90000"/>
              </a:lnSpc>
            </a:pPr>
            <a:r>
              <a:rPr lang="en-GB"/>
              <a:t>Real Open Source</a:t>
            </a:r>
            <a:endParaRPr lang="en-US"/>
          </a:p>
          <a:p>
            <a:pPr lvl="1">
              <a:lnSpc>
                <a:spcPct val="90000"/>
              </a:lnSpc>
            </a:pPr>
            <a:r>
              <a:rPr lang="en-GB"/>
              <a:t>Recordings can be downloaded as AVI/FLV</a:t>
            </a:r>
            <a:endParaRPr lang="en-US"/>
          </a:p>
          <a:p>
            <a:pPr lvl="1">
              <a:lnSpc>
                <a:spcPct val="90000"/>
              </a:lnSpc>
            </a:pPr>
            <a:r>
              <a:rPr lang="en-GB"/>
              <a:t>Chat and private messaging</a:t>
            </a:r>
            <a:endParaRPr lang="en-US"/>
          </a:p>
          <a:p>
            <a:pPr lvl="1">
              <a:lnSpc>
                <a:spcPct val="90000"/>
              </a:lnSpc>
            </a:pPr>
            <a:r>
              <a:rPr lang="en-GB"/>
              <a:t>Calendar with Notification System (EMail or Ical)</a:t>
            </a:r>
            <a:endParaRPr lang="en-US"/>
          </a:p>
          <a:p>
            <a:pPr lvl="1">
              <a:lnSpc>
                <a:spcPct val="90000"/>
              </a:lnSpc>
            </a:pPr>
            <a:r>
              <a:rPr lang="en-GB"/>
              <a:t>Multicolor Interface and easy branding and 30++ Languages and Language Editor</a:t>
            </a:r>
            <a:endParaRPr lang="en-US"/>
          </a:p>
          <a:p>
            <a:pPr lvl="1">
              <a:lnSpc>
                <a:spcPct val="90000"/>
              </a:lnSpc>
            </a:pPr>
            <a:r>
              <a:rPr lang="en-GB"/>
              <a:t>SOAP-Integration API</a:t>
            </a:r>
            <a:endParaRPr lang="en-US"/>
          </a:p>
          <a:p>
            <a:pPr lvl="1">
              <a:lnSpc>
                <a:spcPct val="90000"/>
              </a:lnSpc>
            </a:pPr>
            <a:r>
              <a:rPr lang="en-GB"/>
              <a:t>Ready to run LDAP and MS Active Directory Support</a:t>
            </a:r>
          </a:p>
        </p:txBody>
      </p:sp>
      <p:sp>
        <p:nvSpPr>
          <p:cNvPr id="4" name="Slide Number Placeholder 5"/>
          <p:cNvSpPr>
            <a:spLocks noGrp="1"/>
          </p:cNvSpPr>
          <p:nvPr>
            <p:ph type="sldNum" sz="quarter" idx="12"/>
          </p:nvPr>
        </p:nvSpPr>
        <p:spPr/>
        <p:txBody>
          <a:bodyPr/>
          <a:lstStyle/>
          <a:p>
            <a:fld id="{F05A0C20-B108-458F-BA92-BD9DE9F13A93}" type="slidenum">
              <a:rPr lang="en-GB" altLang="en-US"/>
              <a:pPr/>
              <a:t>23</a:t>
            </a:fld>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Openmeetings - Factors</a:t>
            </a:r>
            <a:endParaRPr lang="en-GB"/>
          </a:p>
        </p:txBody>
      </p:sp>
      <p:sp>
        <p:nvSpPr>
          <p:cNvPr id="87043" name="Rectangle 3"/>
          <p:cNvSpPr>
            <a:spLocks noGrp="1" noChangeArrowheads="1"/>
          </p:cNvSpPr>
          <p:nvPr>
            <p:ph idx="1"/>
          </p:nvPr>
        </p:nvSpPr>
        <p:spPr/>
        <p:txBody>
          <a:bodyPr/>
          <a:lstStyle/>
          <a:p>
            <a:pPr marL="762000" indent="-762000"/>
            <a:r>
              <a:rPr lang="en-US" sz="2600" b="1" u="sng"/>
              <a:t>Platform Dependency:</a:t>
            </a:r>
            <a:r>
              <a:rPr lang="en-US" sz="2600"/>
              <a:t> </a:t>
            </a:r>
            <a:r>
              <a:rPr lang="en-GB" sz="2600"/>
              <a:t>Windows, MacOS or Linux</a:t>
            </a:r>
            <a:endParaRPr lang="en-US" sz="2600"/>
          </a:p>
          <a:p>
            <a:pPr marL="762000" indent="-762000"/>
            <a:r>
              <a:rPr lang="en-US" sz="2600" b="1" u="sng"/>
              <a:t>Compatibility:</a:t>
            </a:r>
            <a:r>
              <a:rPr lang="en-US" sz="2600"/>
              <a:t> Platform independent</a:t>
            </a:r>
          </a:p>
          <a:p>
            <a:pPr marL="762000" indent="-762000"/>
            <a:r>
              <a:rPr lang="en-US" sz="2600" b="1" u="sng"/>
              <a:t>System Requirements:</a:t>
            </a:r>
            <a:r>
              <a:rPr lang="en-US" sz="2600"/>
              <a:t> The server should be a high configuration which is dependent on the load that is expected by the number of clients</a:t>
            </a:r>
          </a:p>
          <a:p>
            <a:pPr marL="762000" indent="-762000"/>
            <a:r>
              <a:rPr lang="en-US" sz="2600" b="1" u="sng"/>
              <a:t>Installation:</a:t>
            </a:r>
            <a:r>
              <a:rPr lang="en-US" sz="2600"/>
              <a:t> A basic server startup Batch file (shell file for Linux) and then server side direct installation. </a:t>
            </a:r>
          </a:p>
        </p:txBody>
      </p:sp>
      <p:sp>
        <p:nvSpPr>
          <p:cNvPr id="4" name="Slide Number Placeholder 5"/>
          <p:cNvSpPr>
            <a:spLocks noGrp="1"/>
          </p:cNvSpPr>
          <p:nvPr>
            <p:ph type="sldNum" sz="quarter" idx="12"/>
          </p:nvPr>
        </p:nvSpPr>
        <p:spPr/>
        <p:txBody>
          <a:bodyPr/>
          <a:lstStyle/>
          <a:p>
            <a:fld id="{2BF45C90-1E08-4222-9D7C-170D062C3E09}" type="slidenum">
              <a:rPr lang="en-GB" altLang="en-US"/>
              <a:pPr/>
              <a:t>24</a:t>
            </a:fld>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Openmeetings - Factors..</a:t>
            </a:r>
            <a:endParaRPr lang="en-GB"/>
          </a:p>
        </p:txBody>
      </p:sp>
      <p:sp>
        <p:nvSpPr>
          <p:cNvPr id="86019" name="Rectangle 3"/>
          <p:cNvSpPr>
            <a:spLocks noGrp="1" noChangeArrowheads="1"/>
          </p:cNvSpPr>
          <p:nvPr>
            <p:ph idx="1"/>
          </p:nvPr>
        </p:nvSpPr>
        <p:spPr/>
        <p:txBody>
          <a:bodyPr/>
          <a:lstStyle/>
          <a:p>
            <a:pPr>
              <a:lnSpc>
                <a:spcPct val="90000"/>
              </a:lnSpc>
            </a:pPr>
            <a:r>
              <a:rPr lang="en-US" sz="2600" b="1" u="sng"/>
              <a:t>Configuration:</a:t>
            </a:r>
            <a:r>
              <a:rPr lang="en-US" sz="2600"/>
              <a:t> Minimum tweaks to make the performance faster. These can be ignored for most part for usages over the intranet.</a:t>
            </a:r>
          </a:p>
          <a:p>
            <a:pPr>
              <a:lnSpc>
                <a:spcPct val="90000"/>
              </a:lnSpc>
            </a:pPr>
            <a:r>
              <a:rPr lang="en-US" sz="2600" b="1" u="sng"/>
              <a:t>Ease of Use:</a:t>
            </a:r>
            <a:r>
              <a:rPr lang="en-US" sz="2600"/>
              <a:t> Very easy and self-explanatory in usage and installation.</a:t>
            </a:r>
          </a:p>
          <a:p>
            <a:pPr>
              <a:lnSpc>
                <a:spcPct val="90000"/>
              </a:lnSpc>
            </a:pPr>
            <a:r>
              <a:rPr lang="en-US" sz="2600" b="1" u="sng"/>
              <a:t>Performance:</a:t>
            </a:r>
            <a:r>
              <a:rPr lang="en-US" sz="2600"/>
              <a:t> Desktop Sharing is extremely fast (compared to all other tools we tried) as it is Java WebStart application and directly runs on the client without any need of installation.</a:t>
            </a:r>
          </a:p>
          <a:p>
            <a:pPr>
              <a:lnSpc>
                <a:spcPct val="90000"/>
              </a:lnSpc>
            </a:pPr>
            <a:r>
              <a:rPr lang="en-US" sz="2600" b="1" u="sng"/>
              <a:t>Future Enhancement:</a:t>
            </a:r>
            <a:r>
              <a:rPr lang="en-US" sz="2600"/>
              <a:t> More options on restricting the usability on users.</a:t>
            </a:r>
            <a:endParaRPr lang="en-GB" sz="2600"/>
          </a:p>
        </p:txBody>
      </p:sp>
      <p:sp>
        <p:nvSpPr>
          <p:cNvPr id="4" name="Slide Number Placeholder 5"/>
          <p:cNvSpPr>
            <a:spLocks noGrp="1"/>
          </p:cNvSpPr>
          <p:nvPr>
            <p:ph type="sldNum" sz="quarter" idx="12"/>
          </p:nvPr>
        </p:nvSpPr>
        <p:spPr/>
        <p:txBody>
          <a:bodyPr/>
          <a:lstStyle/>
          <a:p>
            <a:fld id="{D2A78A92-037A-49B6-B571-2506536A5397}" type="slidenum">
              <a:rPr lang="en-GB" altLang="en-US"/>
              <a:pPr/>
              <a:t>25</a:t>
            </a:fld>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Openmeetings – Improving Performance</a:t>
            </a:r>
            <a:endParaRPr lang="en-GB"/>
          </a:p>
        </p:txBody>
      </p:sp>
      <p:sp>
        <p:nvSpPr>
          <p:cNvPr id="92163" name="Rectangle 3"/>
          <p:cNvSpPr>
            <a:spLocks noGrp="1" noChangeArrowheads="1"/>
          </p:cNvSpPr>
          <p:nvPr>
            <p:ph idx="1"/>
          </p:nvPr>
        </p:nvSpPr>
        <p:spPr>
          <a:xfrm>
            <a:off x="468313" y="1412875"/>
            <a:ext cx="8229600" cy="4878388"/>
          </a:xfrm>
        </p:spPr>
        <p:txBody>
          <a:bodyPr>
            <a:normAutofit lnSpcReduction="10000"/>
          </a:bodyPr>
          <a:lstStyle/>
          <a:p>
            <a:pPr marL="571500" indent="-571500">
              <a:lnSpc>
                <a:spcPct val="90000"/>
              </a:lnSpc>
            </a:pPr>
            <a:r>
              <a:rPr lang="en-US" sz="2400"/>
              <a:t>Linux Operating System provides higher performance on most servers.</a:t>
            </a:r>
          </a:p>
          <a:p>
            <a:pPr marL="571500" indent="-571500">
              <a:lnSpc>
                <a:spcPct val="90000"/>
              </a:lnSpc>
            </a:pPr>
            <a:r>
              <a:rPr lang="en-US" sz="2400"/>
              <a:t>To use the optimum of performance from your server there is a start-script for red5 available that does some basic settings in the JVM. It is called red5-highperf.sh. It is recommended to use that script for production and high-load scenarios.</a:t>
            </a:r>
          </a:p>
          <a:p>
            <a:pPr marL="571500" indent="-571500">
              <a:lnSpc>
                <a:spcPct val="90000"/>
              </a:lnSpc>
            </a:pPr>
            <a:r>
              <a:rPr lang="en-US" sz="2400"/>
              <a:t>#!/bin/bash</a:t>
            </a:r>
            <a:br>
              <a:rPr lang="en-US" sz="2400"/>
            </a:br>
            <a:r>
              <a:rPr lang="en-US" sz="2400"/>
              <a:t>if [ -z "$RED5_HOME" ]; then export RED5_HOME=.; fi</a:t>
            </a:r>
            <a:br>
              <a:rPr lang="en-US" sz="2400"/>
            </a:br>
            <a:r>
              <a:rPr lang="en-US" sz="2400"/>
              <a:t># Previous option set</a:t>
            </a:r>
            <a:br>
              <a:rPr lang="en-US" sz="2400"/>
            </a:br>
            <a:r>
              <a:rPr lang="en-US" sz="2400"/>
              <a:t>export JAVA_OPTS="-Xrs -Xms512M -Xmx1024M -Xss128K -XX:NewSize=256m -XX:SurvivorRatio=16 -XX:MinHeapFreeRatio=20 -XX:+ExplicitGCInvokesConcurrent -Djava.net.preferIPv4Stack=true -Xverify:none"</a:t>
            </a:r>
            <a:endParaRPr lang="en-GB" sz="2400"/>
          </a:p>
        </p:txBody>
      </p:sp>
      <p:sp>
        <p:nvSpPr>
          <p:cNvPr id="4" name="Slide Number Placeholder 5"/>
          <p:cNvSpPr>
            <a:spLocks noGrp="1"/>
          </p:cNvSpPr>
          <p:nvPr>
            <p:ph type="sldNum" sz="quarter" idx="12"/>
          </p:nvPr>
        </p:nvSpPr>
        <p:spPr/>
        <p:txBody>
          <a:bodyPr/>
          <a:lstStyle/>
          <a:p>
            <a:fld id="{C96DBC4B-FD48-46CA-B19E-1E7F8F870B18}" type="slidenum">
              <a:rPr lang="en-GB" altLang="en-US"/>
              <a:pPr/>
              <a:t>26</a:t>
            </a:fld>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Openmeetings – Improving Performance..</a:t>
            </a:r>
            <a:endParaRPr lang="en-GB"/>
          </a:p>
        </p:txBody>
      </p:sp>
      <p:sp>
        <p:nvSpPr>
          <p:cNvPr id="93187" name="Rectangle 3"/>
          <p:cNvSpPr>
            <a:spLocks noGrp="1" noChangeArrowheads="1"/>
          </p:cNvSpPr>
          <p:nvPr>
            <p:ph idx="1"/>
          </p:nvPr>
        </p:nvSpPr>
        <p:spPr>
          <a:xfrm>
            <a:off x="468313" y="1773238"/>
            <a:ext cx="8229600" cy="4824412"/>
          </a:xfrm>
        </p:spPr>
        <p:txBody>
          <a:bodyPr>
            <a:normAutofit lnSpcReduction="10000"/>
          </a:bodyPr>
          <a:lstStyle/>
          <a:p>
            <a:pPr>
              <a:lnSpc>
                <a:spcPct val="90000"/>
              </a:lnSpc>
              <a:buFont typeface="Wingdings" pitchFamily="2" charset="2"/>
              <a:buNone/>
            </a:pPr>
            <a:r>
              <a:rPr lang="en-US" sz="2400"/>
              <a:t>	# start Red5</a:t>
            </a:r>
            <a:br>
              <a:rPr lang="en-US" sz="2400"/>
            </a:br>
            <a:r>
              <a:rPr lang="en-US" sz="2400"/>
              <a:t>echo "Setting Hi Performance Options"</a:t>
            </a:r>
            <a:br>
              <a:rPr lang="en-US" sz="2400"/>
            </a:br>
            <a:r>
              <a:rPr lang="en-US" sz="2400"/>
              <a:t>exec $RED5_HOME/red5.sh &gt;&gt; $RED5_HOME/log/jvm.stdout 2&gt;&amp;1 &amp;You have to exclude the "-XX:+UseConcMarkSweepGC" param from the default red5-highperf.sh to make it functional! However if you are a performance expert you might also play with the values to find perfect matches for your use-case.</a:t>
            </a:r>
            <a:r>
              <a:rPr lang="en-GB" sz="2400"/>
              <a:t> </a:t>
            </a:r>
          </a:p>
          <a:p>
            <a:pPr>
              <a:lnSpc>
                <a:spcPct val="90000"/>
              </a:lnSpc>
            </a:pPr>
            <a:r>
              <a:rPr lang="en-US" sz="2400"/>
              <a:t>You have to exclude the "-XX:+UseConcMarkSweepGC" param from the default red5-highperf.sh to make it functional! However if you are a performance expert you might also play with the values to find perfect matches for your use-case.</a:t>
            </a:r>
            <a:r>
              <a:rPr lang="en-GB" sz="2400"/>
              <a:t> </a:t>
            </a:r>
          </a:p>
        </p:txBody>
      </p:sp>
      <p:sp>
        <p:nvSpPr>
          <p:cNvPr id="4" name="Slide Number Placeholder 5"/>
          <p:cNvSpPr>
            <a:spLocks noGrp="1"/>
          </p:cNvSpPr>
          <p:nvPr>
            <p:ph type="sldNum" sz="quarter" idx="12"/>
          </p:nvPr>
        </p:nvSpPr>
        <p:spPr/>
        <p:txBody>
          <a:bodyPr/>
          <a:lstStyle/>
          <a:p>
            <a:fld id="{FDBE1C00-F6FD-4C25-869C-44CFDFD31A06}" type="slidenum">
              <a:rPr lang="en-GB" altLang="en-US"/>
              <a:pPr/>
              <a:t>27</a:t>
            </a:fld>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OpenMeetings Architecture</a:t>
            </a:r>
            <a:endParaRPr lang="en-GB"/>
          </a:p>
        </p:txBody>
      </p:sp>
      <p:pic>
        <p:nvPicPr>
          <p:cNvPr id="59396" name="Picture 6"/>
          <p:cNvPicPr>
            <a:picLocks noGrp="1" noChangeAspect="1" noChangeArrowheads="1"/>
          </p:cNvPicPr>
          <p:nvPr>
            <p:ph idx="1"/>
          </p:nvPr>
        </p:nvPicPr>
        <p:blipFill>
          <a:blip r:embed="rId2" cstate="print"/>
          <a:stretch>
            <a:fillRect/>
          </a:stretch>
        </p:blipFill>
        <p:spPr>
          <a:xfrm>
            <a:off x="1224380" y="2192584"/>
            <a:ext cx="6695239" cy="3952381"/>
          </a:xfrm>
          <a:noFill/>
          <a:ln/>
        </p:spPr>
      </p:pic>
      <p:sp>
        <p:nvSpPr>
          <p:cNvPr id="4" name="Slide Number Placeholder 5"/>
          <p:cNvSpPr>
            <a:spLocks noGrp="1"/>
          </p:cNvSpPr>
          <p:nvPr>
            <p:ph type="sldNum" sz="quarter" idx="12"/>
          </p:nvPr>
        </p:nvSpPr>
        <p:spPr/>
        <p:txBody>
          <a:bodyPr/>
          <a:lstStyle/>
          <a:p>
            <a:fld id="{DFB962EC-350C-40FF-87EB-26FE90E0AC6B}" type="slidenum">
              <a:rPr lang="en-GB" altLang="en-US"/>
              <a:pPr/>
              <a:t>28</a:t>
            </a:fld>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Integration</a:t>
            </a:r>
            <a:endParaRPr lang="en-GB"/>
          </a:p>
        </p:txBody>
      </p:sp>
      <p:sp>
        <p:nvSpPr>
          <p:cNvPr id="61443" name="Rectangle 3"/>
          <p:cNvSpPr>
            <a:spLocks noGrp="1" noChangeArrowheads="1"/>
          </p:cNvSpPr>
          <p:nvPr>
            <p:ph idx="1"/>
          </p:nvPr>
        </p:nvSpPr>
        <p:spPr>
          <a:xfrm>
            <a:off x="457200" y="1484313"/>
            <a:ext cx="8229600" cy="5113337"/>
          </a:xfrm>
        </p:spPr>
        <p:txBody>
          <a:bodyPr/>
          <a:lstStyle/>
          <a:p>
            <a:r>
              <a:rPr lang="en-US" sz="2600"/>
              <a:t>The college now contains</a:t>
            </a:r>
            <a:endParaRPr lang="en-US" sz="2600" b="1"/>
          </a:p>
          <a:p>
            <a:pPr lvl="1"/>
            <a:r>
              <a:rPr lang="en-US" sz="2200"/>
              <a:t>A running Moodle on Xampp server</a:t>
            </a:r>
            <a:endParaRPr lang="en-US" sz="2200" b="1"/>
          </a:p>
          <a:p>
            <a:pPr lvl="1"/>
            <a:r>
              <a:rPr lang="en-US" sz="2200"/>
              <a:t>An email server</a:t>
            </a:r>
            <a:endParaRPr lang="en-US" sz="2200" b="1"/>
          </a:p>
          <a:p>
            <a:r>
              <a:rPr lang="en-US" sz="2600"/>
              <a:t>Now a Red5 Server is required which will run Openmeetings</a:t>
            </a:r>
            <a:endParaRPr lang="en-US" sz="2600" b="1"/>
          </a:p>
          <a:p>
            <a:r>
              <a:rPr lang="en-US" sz="2600"/>
              <a:t>The Clients will need to only access the Moodle server</a:t>
            </a:r>
            <a:endParaRPr lang="en-US" sz="2600" b="1"/>
          </a:p>
          <a:p>
            <a:r>
              <a:rPr lang="en-US" sz="2600"/>
              <a:t>So the Xampp Server will be made public and the Openmeetings Server will be made on the localhost so that the required action can be done only through Moodle and the clients will not be able to access Openmeetings directly</a:t>
            </a:r>
            <a:endParaRPr lang="en-GB" sz="2600"/>
          </a:p>
        </p:txBody>
      </p:sp>
      <p:sp>
        <p:nvSpPr>
          <p:cNvPr id="4" name="Slide Number Placeholder 5"/>
          <p:cNvSpPr>
            <a:spLocks noGrp="1"/>
          </p:cNvSpPr>
          <p:nvPr>
            <p:ph type="sldNum" sz="quarter" idx="12"/>
          </p:nvPr>
        </p:nvSpPr>
        <p:spPr/>
        <p:txBody>
          <a:bodyPr/>
          <a:lstStyle/>
          <a:p>
            <a:fld id="{6DC4DFB8-556E-400B-ADDF-FF14509802B6}" type="slidenum">
              <a:rPr lang="en-GB" altLang="en-US"/>
              <a:pPr/>
              <a:t>29</a:t>
            </a:fld>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Agenda</a:t>
            </a:r>
            <a:endParaRPr lang="en-GB"/>
          </a:p>
        </p:txBody>
      </p:sp>
      <p:sp>
        <p:nvSpPr>
          <p:cNvPr id="53251" name="Rectangle 3"/>
          <p:cNvSpPr>
            <a:spLocks noGrp="1" noChangeArrowheads="1"/>
          </p:cNvSpPr>
          <p:nvPr>
            <p:ph idx="1"/>
          </p:nvPr>
        </p:nvSpPr>
        <p:spPr>
          <a:xfrm>
            <a:off x="457200" y="1719263"/>
            <a:ext cx="8229600" cy="4805362"/>
          </a:xfrm>
        </p:spPr>
        <p:txBody>
          <a:bodyPr/>
          <a:lstStyle/>
          <a:p>
            <a:pPr>
              <a:buFont typeface="Wingdings" pitchFamily="2" charset="2"/>
              <a:buNone/>
            </a:pPr>
            <a:endParaRPr lang="en-US"/>
          </a:p>
          <a:p>
            <a:r>
              <a:rPr lang="en-US"/>
              <a:t>What is Moodle?</a:t>
            </a:r>
          </a:p>
          <a:p>
            <a:r>
              <a:rPr lang="en-US"/>
              <a:t>Moodle Architecture</a:t>
            </a:r>
          </a:p>
          <a:p>
            <a:r>
              <a:rPr lang="en-US"/>
              <a:t>Moodle Blocks</a:t>
            </a:r>
          </a:p>
          <a:p>
            <a:r>
              <a:rPr lang="en-US"/>
              <a:t>Activity Module</a:t>
            </a:r>
          </a:p>
          <a:p>
            <a:r>
              <a:rPr lang="en-US"/>
              <a:t>Opensource Video Conferencing Tools</a:t>
            </a:r>
          </a:p>
          <a:p>
            <a:r>
              <a:rPr lang="en-US"/>
              <a:t>OpenMeetings Architecture</a:t>
            </a:r>
          </a:p>
          <a:p>
            <a:r>
              <a:rPr lang="en-US"/>
              <a:t>Integration</a:t>
            </a:r>
          </a:p>
        </p:txBody>
      </p:sp>
      <p:sp>
        <p:nvSpPr>
          <p:cNvPr id="4" name="Slide Number Placeholder 5"/>
          <p:cNvSpPr>
            <a:spLocks noGrp="1"/>
          </p:cNvSpPr>
          <p:nvPr>
            <p:ph type="sldNum" sz="quarter" idx="12"/>
          </p:nvPr>
        </p:nvSpPr>
        <p:spPr/>
        <p:txBody>
          <a:bodyPr/>
          <a:lstStyle/>
          <a:p>
            <a:fld id="{DA3D1E47-F9EE-4171-BB9C-346C31A10259}" type="slidenum">
              <a:rPr lang="en-GB" altLang="en-US"/>
              <a:pPr/>
              <a:t>3</a:t>
            </a:fld>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Integration..</a:t>
            </a:r>
            <a:endParaRPr lang="en-GB"/>
          </a:p>
        </p:txBody>
      </p:sp>
      <p:sp>
        <p:nvSpPr>
          <p:cNvPr id="4" name="Slide Number Placeholder 5"/>
          <p:cNvSpPr>
            <a:spLocks noGrp="1"/>
          </p:cNvSpPr>
          <p:nvPr>
            <p:ph type="sldNum" sz="quarter" idx="12"/>
          </p:nvPr>
        </p:nvSpPr>
        <p:spPr/>
        <p:txBody>
          <a:bodyPr/>
          <a:lstStyle/>
          <a:p>
            <a:fld id="{EC902092-81CA-488E-9E7B-8A302C475710}" type="slidenum">
              <a:rPr lang="en-GB" altLang="en-US"/>
              <a:pPr/>
              <a:t>30</a:t>
            </a:fld>
            <a:endParaRPr lang="en-GB" altLang="en-US"/>
          </a:p>
        </p:txBody>
      </p:sp>
      <p:pic>
        <p:nvPicPr>
          <p:cNvPr id="84996" name="Picture 4"/>
          <p:cNvPicPr>
            <a:picLocks noChangeAspect="1" noChangeArrowheads="1"/>
          </p:cNvPicPr>
          <p:nvPr/>
        </p:nvPicPr>
        <p:blipFill>
          <a:blip r:embed="rId2" cstate="print"/>
          <a:srcRect/>
          <a:stretch>
            <a:fillRect/>
          </a:stretch>
        </p:blipFill>
        <p:spPr bwMode="auto">
          <a:xfrm>
            <a:off x="323850" y="1819275"/>
            <a:ext cx="8569325" cy="463391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lstStyle/>
          <a:p>
            <a:pPr algn="ctr">
              <a:buFont typeface="Wingdings" pitchFamily="2" charset="2"/>
              <a:buNone/>
            </a:pPr>
            <a:endParaRPr lang="en-US" sz="4800"/>
          </a:p>
          <a:p>
            <a:pPr algn="ctr">
              <a:buFont typeface="Wingdings" pitchFamily="2" charset="2"/>
              <a:buNone/>
            </a:pPr>
            <a:endParaRPr lang="en-US" sz="4800"/>
          </a:p>
          <a:p>
            <a:pPr algn="ctr">
              <a:buFont typeface="Wingdings" pitchFamily="2" charset="2"/>
              <a:buNone/>
            </a:pPr>
            <a:r>
              <a:rPr lang="en-US" sz="5400"/>
              <a:t>Thank You!</a:t>
            </a:r>
            <a:endParaRPr lang="en-GB" sz="5400"/>
          </a:p>
        </p:txBody>
      </p:sp>
      <p:sp>
        <p:nvSpPr>
          <p:cNvPr id="3" name="Slide Number Placeholder 5"/>
          <p:cNvSpPr>
            <a:spLocks noGrp="1"/>
          </p:cNvSpPr>
          <p:nvPr>
            <p:ph type="sldNum" sz="quarter" idx="12"/>
          </p:nvPr>
        </p:nvSpPr>
        <p:spPr/>
        <p:txBody>
          <a:bodyPr/>
          <a:lstStyle/>
          <a:p>
            <a:fld id="{F1A16B80-2E3E-4891-8AF5-24DB9F4B1BC2}" type="slidenum">
              <a:rPr lang="en-GB" altLang="en-US"/>
              <a:pPr/>
              <a:t>31</a:t>
            </a:fld>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What is Moodle?</a:t>
            </a:r>
            <a:endParaRPr lang="en-GB"/>
          </a:p>
        </p:txBody>
      </p:sp>
      <p:sp>
        <p:nvSpPr>
          <p:cNvPr id="55299" name="Rectangle 3"/>
          <p:cNvSpPr>
            <a:spLocks noGrp="1" noChangeArrowheads="1"/>
          </p:cNvSpPr>
          <p:nvPr>
            <p:ph idx="1"/>
          </p:nvPr>
        </p:nvSpPr>
        <p:spPr>
          <a:xfrm>
            <a:off x="457200" y="1719263"/>
            <a:ext cx="8229600" cy="4878387"/>
          </a:xfrm>
        </p:spPr>
        <p:txBody>
          <a:bodyPr>
            <a:normAutofit lnSpcReduction="10000"/>
          </a:bodyPr>
          <a:lstStyle/>
          <a:p>
            <a:r>
              <a:rPr lang="en-GB"/>
              <a:t>Modular Object-Oriented Dynamic Learning Environment</a:t>
            </a:r>
          </a:p>
          <a:p>
            <a:r>
              <a:rPr lang="en-GB"/>
              <a:t>Free source e-learning software platform</a:t>
            </a:r>
          </a:p>
          <a:p>
            <a:r>
              <a:rPr lang="en-GB"/>
              <a:t>Also known as a Course Management System, Learning Management System, or Virtual Learning Environment (VLE). </a:t>
            </a:r>
          </a:p>
          <a:p>
            <a:r>
              <a:rPr lang="en-GB"/>
              <a:t>Originally developed by Martin Dougiamas</a:t>
            </a:r>
          </a:p>
          <a:p>
            <a:r>
              <a:rPr lang="en-US"/>
              <a:t>Moodle mostly follows a transaction script approach</a:t>
            </a:r>
            <a:r>
              <a:rPr lang="en-GB"/>
              <a:t> </a:t>
            </a:r>
          </a:p>
        </p:txBody>
      </p:sp>
      <p:sp>
        <p:nvSpPr>
          <p:cNvPr id="4" name="Slide Number Placeholder 5"/>
          <p:cNvSpPr>
            <a:spLocks noGrp="1"/>
          </p:cNvSpPr>
          <p:nvPr>
            <p:ph type="sldNum" sz="quarter" idx="12"/>
          </p:nvPr>
        </p:nvSpPr>
        <p:spPr/>
        <p:txBody>
          <a:bodyPr/>
          <a:lstStyle/>
          <a:p>
            <a:fld id="{F478CE24-C622-4B61-9484-6C8D970CE095}" type="slidenum">
              <a:rPr lang="en-GB" altLang="en-US"/>
              <a:pPr/>
              <a:t>4</a:t>
            </a:fld>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Moodle Architecture</a:t>
            </a:r>
            <a:endParaRPr lang="en-GB"/>
          </a:p>
        </p:txBody>
      </p:sp>
      <p:sp>
        <p:nvSpPr>
          <p:cNvPr id="56324" name="Rectangle 4"/>
          <p:cNvSpPr>
            <a:spLocks noGrp="1" noChangeArrowheads="1"/>
          </p:cNvSpPr>
          <p:nvPr>
            <p:ph sz="half" idx="1"/>
          </p:nvPr>
        </p:nvSpPr>
        <p:spPr>
          <a:xfrm>
            <a:off x="457200" y="1719263"/>
            <a:ext cx="4038600" cy="4878387"/>
          </a:xfrm>
        </p:spPr>
        <p:txBody>
          <a:bodyPr>
            <a:normAutofit fontScale="92500"/>
          </a:bodyPr>
          <a:lstStyle/>
          <a:p>
            <a:pPr>
              <a:lnSpc>
                <a:spcPct val="90000"/>
              </a:lnSpc>
            </a:pPr>
            <a:r>
              <a:rPr lang="en-US" sz="2700"/>
              <a:t>Physically, a Moodle plug-in is just a folder of PHP scripts (and CSS, JavaScript, etc. if necessary).</a:t>
            </a:r>
          </a:p>
          <a:p>
            <a:pPr>
              <a:lnSpc>
                <a:spcPct val="90000"/>
              </a:lnSpc>
            </a:pPr>
            <a:r>
              <a:rPr lang="en-US" sz="2700"/>
              <a:t>Moodle core communicates with the plug-in by looking for particular entry points, often defined in the file lib.php within the plug-in.</a:t>
            </a:r>
            <a:r>
              <a:rPr lang="en-US" sz="2000"/>
              <a:t> </a:t>
            </a:r>
            <a:endParaRPr lang="en-GB" sz="2000"/>
          </a:p>
        </p:txBody>
      </p:sp>
      <p:pic>
        <p:nvPicPr>
          <p:cNvPr id="56326" name="Picture 2"/>
          <p:cNvPicPr>
            <a:picLocks noGrp="1" noChangeAspect="1" noChangeArrowheads="1"/>
          </p:cNvPicPr>
          <p:nvPr>
            <p:ph sz="half" idx="2"/>
          </p:nvPr>
        </p:nvPicPr>
        <p:blipFill>
          <a:blip r:embed="rId2" cstate="print"/>
          <a:stretch>
            <a:fillRect/>
          </a:stretch>
        </p:blipFill>
        <p:spPr>
          <a:xfrm>
            <a:off x="5129404" y="2099205"/>
            <a:ext cx="3076191" cy="3772427"/>
          </a:xfrm>
          <a:noFill/>
          <a:ln/>
        </p:spPr>
      </p:pic>
      <p:sp>
        <p:nvSpPr>
          <p:cNvPr id="5" name="Slide Number Placeholder 6"/>
          <p:cNvSpPr>
            <a:spLocks noGrp="1"/>
          </p:cNvSpPr>
          <p:nvPr>
            <p:ph type="sldNum" sz="quarter" idx="12"/>
          </p:nvPr>
        </p:nvSpPr>
        <p:spPr/>
        <p:txBody>
          <a:bodyPr/>
          <a:lstStyle/>
          <a:p>
            <a:fld id="{0C44D714-3DD6-4DF5-9373-9872210CEA2E}" type="slidenum">
              <a:rPr lang="en-GB" altLang="en-US"/>
              <a:pPr/>
              <a:t>5</a:t>
            </a:fld>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Moodle Architecture – </a:t>
            </a:r>
            <a:br>
              <a:rPr lang="en-US"/>
            </a:br>
            <a:r>
              <a:rPr lang="en-US"/>
              <a:t>Core Components</a:t>
            </a:r>
            <a:endParaRPr lang="en-GB"/>
          </a:p>
        </p:txBody>
      </p:sp>
      <p:sp>
        <p:nvSpPr>
          <p:cNvPr id="66563" name="Rectangle 3"/>
          <p:cNvSpPr>
            <a:spLocks noGrp="1" noChangeArrowheads="1"/>
          </p:cNvSpPr>
          <p:nvPr>
            <p:ph idx="1"/>
          </p:nvPr>
        </p:nvSpPr>
        <p:spPr>
          <a:xfrm>
            <a:off x="457200" y="1719263"/>
            <a:ext cx="8229600" cy="4733925"/>
          </a:xfrm>
        </p:spPr>
        <p:txBody>
          <a:bodyPr/>
          <a:lstStyle/>
          <a:p>
            <a:r>
              <a:rPr lang="en-US" sz="2600"/>
              <a:t>Database abstraction layer</a:t>
            </a:r>
          </a:p>
          <a:p>
            <a:r>
              <a:rPr lang="en-US" sz="2600"/>
              <a:t>Roles and Capabilities system for controlling who can do what</a:t>
            </a:r>
          </a:p>
          <a:p>
            <a:r>
              <a:rPr lang="en-US" sz="2600"/>
              <a:t>Forms library for creating accessible and secure HTML forms that let users edit things</a:t>
            </a:r>
          </a:p>
          <a:p>
            <a:r>
              <a:rPr lang="en-US" sz="2600"/>
              <a:t>File API for managing files stored by Moodle</a:t>
            </a:r>
          </a:p>
          <a:p>
            <a:r>
              <a:rPr lang="en-US" sz="2600"/>
              <a:t>The database schema</a:t>
            </a:r>
          </a:p>
          <a:p>
            <a:r>
              <a:rPr lang="en-US" sz="2600"/>
              <a:t>What happens when you require config.php</a:t>
            </a:r>
          </a:p>
          <a:p>
            <a:r>
              <a:rPr lang="en-US" sz="2600"/>
              <a:t>lib/moodlelib.php</a:t>
            </a:r>
          </a:p>
          <a:p>
            <a:r>
              <a:rPr lang="en-US" sz="2600"/>
              <a:t>lib/weblib.php for outputting </a:t>
            </a:r>
            <a:endParaRPr lang="en-GB" sz="2600"/>
          </a:p>
        </p:txBody>
      </p:sp>
      <p:sp>
        <p:nvSpPr>
          <p:cNvPr id="4" name="Slide Number Placeholder 5"/>
          <p:cNvSpPr>
            <a:spLocks noGrp="1"/>
          </p:cNvSpPr>
          <p:nvPr>
            <p:ph type="sldNum" sz="quarter" idx="12"/>
          </p:nvPr>
        </p:nvSpPr>
        <p:spPr/>
        <p:txBody>
          <a:bodyPr/>
          <a:lstStyle/>
          <a:p>
            <a:fld id="{5A967084-1CC2-44A3-835D-1561230DC0F9}" type="slidenum">
              <a:rPr lang="en-GB" altLang="en-US"/>
              <a:pPr/>
              <a:t>6</a:t>
            </a:fld>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Module Blocks</a:t>
            </a:r>
            <a:endParaRPr lang="en-GB"/>
          </a:p>
        </p:txBody>
      </p:sp>
      <p:sp>
        <p:nvSpPr>
          <p:cNvPr id="57347" name="Rectangle 3"/>
          <p:cNvSpPr>
            <a:spLocks noGrp="1" noChangeArrowheads="1"/>
          </p:cNvSpPr>
          <p:nvPr>
            <p:ph idx="1"/>
          </p:nvPr>
        </p:nvSpPr>
        <p:spPr>
          <a:xfrm>
            <a:off x="457200" y="1719263"/>
            <a:ext cx="8229600" cy="4805362"/>
          </a:xfrm>
        </p:spPr>
        <p:txBody>
          <a:bodyPr>
            <a:normAutofit lnSpcReduction="10000"/>
          </a:bodyPr>
          <a:lstStyle/>
          <a:p>
            <a:r>
              <a:rPr lang="en-US"/>
              <a:t>One of the most important types of plug-ins.</a:t>
            </a:r>
          </a:p>
          <a:p>
            <a:r>
              <a:rPr lang="en-US"/>
              <a:t>Small bits of functionality that can be added to the sides (normally) of other pages. Many blocks provide views of data that is available elsewhere. Blocks live in the blocks folder.</a:t>
            </a:r>
          </a:p>
          <a:p>
            <a:r>
              <a:rPr lang="en-US"/>
              <a:t>A few commonly seen blocks</a:t>
            </a:r>
            <a:r>
              <a:rPr lang="en-GB"/>
              <a:t>:</a:t>
            </a:r>
          </a:p>
          <a:p>
            <a:pPr lvl="1">
              <a:buFont typeface="Wingdings" pitchFamily="2" charset="2"/>
              <a:buNone/>
            </a:pPr>
            <a:r>
              <a:rPr lang="en-US"/>
              <a:t>	Activities, Admin Bookmarks, Blog Tags, Calendar, HTML, Latest News, Mentees Block, etc.</a:t>
            </a:r>
            <a:endParaRPr lang="en-GB"/>
          </a:p>
        </p:txBody>
      </p:sp>
      <p:sp>
        <p:nvSpPr>
          <p:cNvPr id="4" name="Slide Number Placeholder 5"/>
          <p:cNvSpPr>
            <a:spLocks noGrp="1"/>
          </p:cNvSpPr>
          <p:nvPr>
            <p:ph type="sldNum" sz="quarter" idx="12"/>
          </p:nvPr>
        </p:nvSpPr>
        <p:spPr/>
        <p:txBody>
          <a:bodyPr/>
          <a:lstStyle/>
          <a:p>
            <a:fld id="{276AE545-C06B-4924-9B28-D06CB3DE9315}" type="slidenum">
              <a:rPr lang="en-GB" altLang="en-US"/>
              <a:pPr/>
              <a:t>7</a:t>
            </a:fld>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Activity Module</a:t>
            </a:r>
            <a:endParaRPr lang="en-GB"/>
          </a:p>
        </p:txBody>
      </p:sp>
      <p:sp>
        <p:nvSpPr>
          <p:cNvPr id="58371" name="Rectangle 3"/>
          <p:cNvSpPr>
            <a:spLocks noGrp="1" noChangeArrowheads="1"/>
          </p:cNvSpPr>
          <p:nvPr>
            <p:ph idx="1"/>
          </p:nvPr>
        </p:nvSpPr>
        <p:spPr/>
        <p:txBody>
          <a:bodyPr/>
          <a:lstStyle/>
          <a:p>
            <a:pPr>
              <a:buFont typeface="Wingdings" pitchFamily="2" charset="2"/>
              <a:buNone/>
            </a:pPr>
            <a:endParaRPr lang="en-US"/>
          </a:p>
          <a:p>
            <a:r>
              <a:rPr lang="en-US"/>
              <a:t>An administrator can manage Moodle's activity modules for the site in </a:t>
            </a:r>
            <a:r>
              <a:rPr lang="en-US" i="1"/>
              <a:t>Settings &gt; Site administration &gt; Plug-ins &gt; Activity modules &gt; Manage activities</a:t>
            </a:r>
            <a:r>
              <a:rPr lang="en-US"/>
              <a:t>, including any contributed modules that have been added.</a:t>
            </a:r>
            <a:endParaRPr lang="en-GB"/>
          </a:p>
          <a:p>
            <a:pPr>
              <a:buFont typeface="Wingdings" pitchFamily="2" charset="2"/>
              <a:buNone/>
            </a:pPr>
            <a:endParaRPr lang="en-GB"/>
          </a:p>
        </p:txBody>
      </p:sp>
      <p:sp>
        <p:nvSpPr>
          <p:cNvPr id="4" name="Slide Number Placeholder 5"/>
          <p:cNvSpPr>
            <a:spLocks noGrp="1"/>
          </p:cNvSpPr>
          <p:nvPr>
            <p:ph type="sldNum" sz="quarter" idx="12"/>
          </p:nvPr>
        </p:nvSpPr>
        <p:spPr/>
        <p:txBody>
          <a:bodyPr/>
          <a:lstStyle/>
          <a:p>
            <a:fld id="{715017CB-1AE6-4386-AA6F-94C77E8E02B4}" type="slidenum">
              <a:rPr lang="en-GB" altLang="en-US"/>
              <a:pPr/>
              <a:t>8</a:t>
            </a:fld>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Open-source Video Conferencing Tools</a:t>
            </a:r>
            <a:endParaRPr lang="en-GB"/>
          </a:p>
        </p:txBody>
      </p:sp>
      <p:sp>
        <p:nvSpPr>
          <p:cNvPr id="60419" name="Rectangle 3"/>
          <p:cNvSpPr>
            <a:spLocks noGrp="1" noChangeArrowheads="1"/>
          </p:cNvSpPr>
          <p:nvPr>
            <p:ph idx="1"/>
          </p:nvPr>
        </p:nvSpPr>
        <p:spPr/>
        <p:txBody>
          <a:bodyPr/>
          <a:lstStyle/>
          <a:p>
            <a:pPr marL="762000" indent="-762000"/>
            <a:r>
              <a:rPr lang="en-US"/>
              <a:t>Multiple tools have been assessed based on factors as,</a:t>
            </a:r>
            <a:r>
              <a:rPr lang="en-GB"/>
              <a:t> </a:t>
            </a:r>
          </a:p>
          <a:p>
            <a:pPr marL="1004888" lvl="1" indent="-660400"/>
            <a:r>
              <a:rPr lang="en-US"/>
              <a:t>Platform Dependency</a:t>
            </a:r>
          </a:p>
          <a:p>
            <a:pPr marL="1004888" lvl="1" indent="-660400"/>
            <a:r>
              <a:rPr lang="en-US"/>
              <a:t>Compatibility</a:t>
            </a:r>
          </a:p>
          <a:p>
            <a:pPr marL="1004888" lvl="1" indent="-660400"/>
            <a:r>
              <a:rPr lang="en-US"/>
              <a:t>System Requirements</a:t>
            </a:r>
          </a:p>
          <a:p>
            <a:pPr marL="1004888" lvl="1" indent="-660400"/>
            <a:r>
              <a:rPr lang="en-US"/>
              <a:t>Installation</a:t>
            </a:r>
          </a:p>
          <a:p>
            <a:pPr marL="1004888" lvl="1" indent="-660400"/>
            <a:r>
              <a:rPr lang="en-US"/>
              <a:t>Configuration</a:t>
            </a:r>
          </a:p>
          <a:p>
            <a:pPr marL="1004888" lvl="1" indent="-660400"/>
            <a:r>
              <a:rPr lang="en-US"/>
              <a:t>Ease of Use</a:t>
            </a:r>
          </a:p>
          <a:p>
            <a:pPr marL="1004888" lvl="1" indent="-660400"/>
            <a:r>
              <a:rPr lang="en-US"/>
              <a:t>Performance</a:t>
            </a:r>
            <a:endParaRPr lang="en-GB"/>
          </a:p>
        </p:txBody>
      </p:sp>
      <p:sp>
        <p:nvSpPr>
          <p:cNvPr id="4" name="Slide Number Placeholder 5"/>
          <p:cNvSpPr>
            <a:spLocks noGrp="1"/>
          </p:cNvSpPr>
          <p:nvPr>
            <p:ph type="sldNum" sz="quarter" idx="12"/>
          </p:nvPr>
        </p:nvSpPr>
        <p:spPr/>
        <p:txBody>
          <a:bodyPr/>
          <a:lstStyle/>
          <a:p>
            <a:fld id="{88732EDA-7C29-418F-A8AA-D7DC168AEB2F}" type="slidenum">
              <a:rPr lang="en-GB" altLang="en-US"/>
              <a:pPr/>
              <a:t>9</a:t>
            </a:fld>
            <a:endParaRPr lang="en-GB"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114</TotalTime>
  <Words>1466</Words>
  <Application>Microsoft Office PowerPoint</Application>
  <PresentationFormat>On-screen Show (4:3)</PresentationFormat>
  <Paragraphs>208</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Times New Roman</vt:lpstr>
      <vt:lpstr>Wingdings</vt:lpstr>
      <vt:lpstr>Verve</vt:lpstr>
      <vt:lpstr>Analysis of Open Source Video Conferencing Tools with Moodle</vt:lpstr>
      <vt:lpstr>Abstract</vt:lpstr>
      <vt:lpstr>Agenda</vt:lpstr>
      <vt:lpstr>What is Moodle?</vt:lpstr>
      <vt:lpstr>Moodle Architecture</vt:lpstr>
      <vt:lpstr>Moodle Architecture –  Core Components</vt:lpstr>
      <vt:lpstr>Module Blocks</vt:lpstr>
      <vt:lpstr>Activity Module</vt:lpstr>
      <vt:lpstr>Open-source Video Conferencing Tools</vt:lpstr>
      <vt:lpstr>Open-source Video Conferencing Tools..</vt:lpstr>
      <vt:lpstr>Adobe Lccs (Livecycle Collaboration Service)</vt:lpstr>
      <vt:lpstr>Adobe Lccs (Livecycle Collaboration Service) - Factors</vt:lpstr>
      <vt:lpstr>Adobe Lccs (Livecycle Collaboration Service) - Factors..</vt:lpstr>
      <vt:lpstr>Big Blue Button</vt:lpstr>
      <vt:lpstr>Big Blue Button - Factors</vt:lpstr>
      <vt:lpstr>Big Blue Button - Factors..</vt:lpstr>
      <vt:lpstr> Openfire - Red5 Chat</vt:lpstr>
      <vt:lpstr>Openfire - Red5 Chat..</vt:lpstr>
      <vt:lpstr>Openfire - Red5 Chat - Factors</vt:lpstr>
      <vt:lpstr>Openfire - Red5 Chat - Factors..</vt:lpstr>
      <vt:lpstr>Openmeetings</vt:lpstr>
      <vt:lpstr>Openmeetings..</vt:lpstr>
      <vt:lpstr>Openmeetings..</vt:lpstr>
      <vt:lpstr>Openmeetings - Factors</vt:lpstr>
      <vt:lpstr>Openmeetings - Factors..</vt:lpstr>
      <vt:lpstr>Openmeetings – Improving Performance</vt:lpstr>
      <vt:lpstr>Openmeetings – Improving Performance..</vt:lpstr>
      <vt:lpstr>OpenMeetings Architecture</vt:lpstr>
      <vt:lpstr>Integration</vt:lpstr>
      <vt:lpstr>Integration..</vt:lpstr>
      <vt:lpstr>Slide 31</vt:lpstr>
    </vt:vector>
  </TitlesOfParts>
  <Company>JESSICA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Open Source Video Conferencing Tools with Moodle</dc:title>
  <dc:creator>Jessica Patel</dc:creator>
  <cp:lastModifiedBy>Anto</cp:lastModifiedBy>
  <cp:revision>2</cp:revision>
  <dcterms:created xsi:type="dcterms:W3CDTF">2011-12-16T13:07:56Z</dcterms:created>
  <dcterms:modified xsi:type="dcterms:W3CDTF">2011-12-16T16:30:58Z</dcterms:modified>
</cp:coreProperties>
</file>