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 Rizardo" userId="85d5692fa5fb4da2" providerId="LiveId" clId="{AFC09D5E-7E7A-456B-83F3-EB4452BF6A2C}"/>
    <pc:docChg chg="modSld sldOrd">
      <pc:chgData name="Anto Rizardo" userId="85d5692fa5fb4da2" providerId="LiveId" clId="{AFC09D5E-7E7A-456B-83F3-EB4452BF6A2C}" dt="2024-03-31T16:58:26.199" v="3"/>
      <pc:docMkLst>
        <pc:docMk/>
      </pc:docMkLst>
      <pc:sldChg chg="ord">
        <pc:chgData name="Anto Rizardo" userId="85d5692fa5fb4da2" providerId="LiveId" clId="{AFC09D5E-7E7A-456B-83F3-EB4452BF6A2C}" dt="2024-03-31T16:58:26.199" v="3"/>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320641-7B90-42C2-AF1E-7B2763497A69}"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C0B483-AFA6-4430-BF46-D578DDFB12B7}" type="slidenum">
              <a:rPr lang="en-IN" smtClean="0"/>
              <a:t>‹#›</a:t>
            </a:fld>
            <a:endParaRPr lang="en-IN"/>
          </a:p>
        </p:txBody>
      </p:sp>
    </p:spTree>
    <p:extLst>
      <p:ext uri="{BB962C8B-B14F-4D97-AF65-F5344CB8AC3E}">
        <p14:creationId xmlns:p14="http://schemas.microsoft.com/office/powerpoint/2010/main" val="188002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C0B483-AFA6-4430-BF46-D578DDFB12B7}" type="slidenum">
              <a:rPr lang="en-IN" smtClean="0"/>
              <a:t>3</a:t>
            </a:fld>
            <a:endParaRPr lang="en-IN"/>
          </a:p>
        </p:txBody>
      </p:sp>
    </p:spTree>
    <p:extLst>
      <p:ext uri="{BB962C8B-B14F-4D97-AF65-F5344CB8AC3E}">
        <p14:creationId xmlns:p14="http://schemas.microsoft.com/office/powerpoint/2010/main" val="59828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antomanfred/TNSDC-gen-AI/tree/main" TargetMode="External"/><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1912483"/>
            <a:ext cx="6808531" cy="1617109"/>
          </a:xfrm>
          <a:prstGeom prst="rect">
            <a:avLst/>
          </a:prstGeom>
        </p:spPr>
        <p:txBody>
          <a:bodyPr vert="horz" wrap="square" lIns="0" tIns="16510" rIns="0" bIns="0" rtlCol="0">
            <a:spAutoFit/>
          </a:bodyPr>
          <a:lstStyle/>
          <a:p>
            <a:pPr marL="3213735">
              <a:lnSpc>
                <a:spcPct val="100000"/>
              </a:lnSpc>
              <a:spcBef>
                <a:spcPts val="130"/>
              </a:spcBef>
            </a:pPr>
            <a:r>
              <a:rPr lang="en-US" sz="3600" spc="15" dirty="0"/>
              <a:t>Anto</a:t>
            </a:r>
            <a:r>
              <a:rPr lang="en-US" spc="15" dirty="0"/>
              <a:t> </a:t>
            </a:r>
            <a:r>
              <a:rPr lang="en-US" sz="3600" spc="15" dirty="0"/>
              <a:t>Manfred</a:t>
            </a:r>
            <a:r>
              <a:rPr lang="en-US" spc="15" dirty="0"/>
              <a:t> </a:t>
            </a:r>
            <a:r>
              <a:rPr lang="en-US" sz="3600" spc="15" dirty="0" err="1" smtClean="0"/>
              <a:t>Rizardo.P</a:t>
            </a:r>
            <a:r>
              <a:rPr lang="en-US" sz="3600" spc="15" dirty="0"/>
              <a:t/>
            </a:r>
            <a:br>
              <a:rPr lang="en-US" sz="3600" spc="15" dirty="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Rectangle 11"/>
          <p:cNvSpPr/>
          <p:nvPr/>
        </p:nvSpPr>
        <p:spPr>
          <a:xfrm>
            <a:off x="5562600" y="3581400"/>
            <a:ext cx="4416850" cy="830997"/>
          </a:xfrm>
          <a:prstGeom prst="rect">
            <a:avLst/>
          </a:prstGeom>
        </p:spPr>
        <p:txBody>
          <a:bodyPr wrap="none">
            <a:spAutoFit/>
          </a:bodyPr>
          <a:lstStyle/>
          <a:p>
            <a:r>
              <a:rPr lang="en-US" sz="2400" spc="15" dirty="0" smtClean="0"/>
              <a:t>REGN NO : 211521243016</a:t>
            </a:r>
          </a:p>
          <a:p>
            <a:r>
              <a:rPr lang="en-US" sz="2400" spc="15" dirty="0" err="1" smtClean="0"/>
              <a:t>Panimalar</a:t>
            </a:r>
            <a:r>
              <a:rPr lang="en-US" sz="2400" spc="15" dirty="0" smtClean="0"/>
              <a:t> Institute of Technology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object 17">
            <a:extLst>
              <a:ext uri="{FF2B5EF4-FFF2-40B4-BE49-F238E27FC236}">
                <a16:creationId xmlns:a16="http://schemas.microsoft.com/office/drawing/2014/main" xmlns="" id="{3BB06F83-3528-391B-08EF-9452AD5A9E62}"/>
              </a:ext>
            </a:extLst>
          </p:cNvPr>
          <p:cNvSpPr txBox="1">
            <a:spLocks/>
          </p:cNvSpPr>
          <p:nvPr/>
        </p:nvSpPr>
        <p:spPr>
          <a:xfrm>
            <a:off x="752475" y="1685618"/>
            <a:ext cx="7156513" cy="40177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000" kern="0" dirty="0"/>
              <a:t>Our segmentation analysis revealed distinct clusters of social media posts, enabling targeted audience segmentation. Classification models achieved high accuracy in categorizing posts. Insights derived from the analysis inform personalized content creation and advertising strategies, enhancing engagement and conversion rates. In conclusion, this approach fosters a more personalized and impactful social media presence, driving overall business growth and success in the competitive digital landscape. Businesses can leverage these insights to optimize their social media strategies, strengthen brand presence, and achieve their marketing objectives with greater efficiency and effectiveness.</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225" y="304801"/>
            <a:ext cx="3852151" cy="2743199"/>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224" y="3102441"/>
            <a:ext cx="3852151" cy="3177074"/>
          </a:xfrm>
          <a:prstGeom prst="rect">
            <a:avLst/>
          </a:prstGeom>
        </p:spPr>
      </p:pic>
      <p:sp>
        <p:nvSpPr>
          <p:cNvPr id="15" name="TextBox 14"/>
          <p:cNvSpPr txBox="1"/>
          <p:nvPr/>
        </p:nvSpPr>
        <p:spPr>
          <a:xfrm>
            <a:off x="763385" y="5986462"/>
            <a:ext cx="6247015" cy="369332"/>
          </a:xfrm>
          <a:prstGeom prst="rect">
            <a:avLst/>
          </a:prstGeom>
          <a:noFill/>
        </p:spPr>
        <p:txBody>
          <a:bodyPr wrap="square" rtlCol="0">
            <a:spAutoFit/>
          </a:bodyPr>
          <a:lstStyle/>
          <a:p>
            <a:r>
              <a:rPr lang="en-IN" dirty="0" smtClean="0">
                <a:hlinkClick r:id="rId5"/>
              </a:rPr>
              <a:t>https://github.com/antomanfred/TNSDC-gen-AI/tree/main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67"/>
            <a:ext cx="11934365" cy="675175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156513" cy="3286797"/>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 TITLE</a:t>
            </a:r>
            <a:br>
              <a:rPr lang="en-US" sz="4250" spc="5" dirty="0"/>
            </a:br>
            <a:r>
              <a:rPr lang="en-US" sz="4250" spc="5" dirty="0"/>
              <a:t/>
            </a:r>
            <a:br>
              <a:rPr lang="en-US" sz="4250" spc="5" dirty="0"/>
            </a:br>
            <a:r>
              <a:rPr lang="en-US" sz="4250" spc="5" dirty="0"/>
              <a:t/>
            </a:r>
            <a:br>
              <a:rPr lang="en-US" sz="4250" spc="5" dirty="0"/>
            </a:br>
            <a:r>
              <a:rPr lang="en-US" sz="4250" spc="5" dirty="0"/>
              <a:t>Segmentation Analysis for Social Media post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0212" y="383699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222945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US" dirty="0"/>
              <a:t/>
            </a:r>
            <a:br>
              <a:rPr lang="en-US" dirty="0"/>
            </a:br>
            <a:r>
              <a:rPr lang="en-IN" dirty="0"/>
              <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7">
            <a:extLst>
              <a:ext uri="{FF2B5EF4-FFF2-40B4-BE49-F238E27FC236}">
                <a16:creationId xmlns:a16="http://schemas.microsoft.com/office/drawing/2014/main" xmlns="" id="{5ABD2E79-2F1D-3496-60E1-A92490FD1CFE}"/>
              </a:ext>
            </a:extLst>
          </p:cNvPr>
          <p:cNvSpPr txBox="1">
            <a:spLocks/>
          </p:cNvSpPr>
          <p:nvPr/>
        </p:nvSpPr>
        <p:spPr>
          <a:xfrm>
            <a:off x="1378726" y="1264522"/>
            <a:ext cx="8223806" cy="467179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a:p>
            <a:pPr marL="12700">
              <a:spcBef>
                <a:spcPts val="130"/>
              </a:spcBef>
            </a:pPr>
            <a:endParaRPr lang="en-US" sz="4250" kern="0" spc="5" dirty="0"/>
          </a:p>
        </p:txBody>
      </p:sp>
      <p:sp>
        <p:nvSpPr>
          <p:cNvPr id="24" name="object 17">
            <a:extLst>
              <a:ext uri="{FF2B5EF4-FFF2-40B4-BE49-F238E27FC236}">
                <a16:creationId xmlns:a16="http://schemas.microsoft.com/office/drawing/2014/main" xmlns="" id="{B93DAFE3-43D3-668F-ACD9-8E7DF99F7EDA}"/>
              </a:ext>
            </a:extLst>
          </p:cNvPr>
          <p:cNvSpPr txBox="1">
            <a:spLocks/>
          </p:cNvSpPr>
          <p:nvPr/>
        </p:nvSpPr>
        <p:spPr>
          <a:xfrm>
            <a:off x="2021308" y="1978849"/>
            <a:ext cx="7156513" cy="23352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000" kern="0" dirty="0"/>
              <a:t>1. Introduction to Social Media Post Segmentation Analysis</a:t>
            </a:r>
          </a:p>
          <a:p>
            <a:pPr marL="12700">
              <a:spcBef>
                <a:spcPts val="130"/>
              </a:spcBef>
            </a:pPr>
            <a:r>
              <a:rPr lang="en-US" sz="2000" kern="0" dirty="0"/>
              <a:t>2. Project Overview</a:t>
            </a:r>
          </a:p>
          <a:p>
            <a:pPr marL="12700">
              <a:spcBef>
                <a:spcPts val="130"/>
              </a:spcBef>
            </a:pPr>
            <a:r>
              <a:rPr lang="en-US" sz="2000" kern="0" dirty="0"/>
              <a:t>3. End Users Identification</a:t>
            </a:r>
          </a:p>
          <a:p>
            <a:pPr marL="12700">
              <a:spcBef>
                <a:spcPts val="130"/>
              </a:spcBef>
            </a:pPr>
            <a:r>
              <a:rPr lang="en-US" sz="2000" kern="0" dirty="0"/>
              <a:t>4. Solution and Value Proposition</a:t>
            </a:r>
          </a:p>
          <a:p>
            <a:pPr marL="12700">
              <a:spcBef>
                <a:spcPts val="130"/>
              </a:spcBef>
            </a:pPr>
            <a:r>
              <a:rPr lang="en-US" sz="2000" kern="0" dirty="0"/>
              <a:t>5. The WOW Factor</a:t>
            </a:r>
          </a:p>
          <a:p>
            <a:pPr marL="12700">
              <a:spcBef>
                <a:spcPts val="130"/>
              </a:spcBef>
            </a:pPr>
            <a:r>
              <a:rPr lang="en-US" sz="2000" kern="0" dirty="0"/>
              <a:t>6. Modelling and Results</a:t>
            </a:r>
          </a:p>
          <a:p>
            <a:pPr marL="755650" indent="-742950">
              <a:spcBef>
                <a:spcPts val="130"/>
              </a:spcBef>
              <a:buAutoNum type="arabicPeriod"/>
            </a:pPr>
            <a:endParaRPr lang="en-US" sz="800" kern="0" dirty="0"/>
          </a:p>
          <a:p>
            <a:pPr marL="755650" indent="-742950">
              <a:spcBef>
                <a:spcPts val="130"/>
              </a:spcBef>
              <a:buAutoNum type="arabicPeriod"/>
            </a:pPr>
            <a:endParaRPr lang="en-US" sz="800" kern="0" dirty="0"/>
          </a:p>
          <a:p>
            <a:pPr marL="755650" indent="-742950">
              <a:spcBef>
                <a:spcPts val="130"/>
              </a:spcBef>
              <a:buAutoNum type="arabicPeriod"/>
            </a:pPr>
            <a:endParaRPr lang="en-US" sz="8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xmlns="" id="{83CB69B9-F153-7D64-8301-4E3A78FD2E5B}"/>
              </a:ext>
            </a:extLst>
          </p:cNvPr>
          <p:cNvSpPr txBox="1"/>
          <p:nvPr/>
        </p:nvSpPr>
        <p:spPr>
          <a:xfrm>
            <a:off x="1669378" y="1447800"/>
            <a:ext cx="6557963" cy="5324535"/>
          </a:xfrm>
          <a:prstGeom prst="rect">
            <a:avLst/>
          </a:prstGeom>
          <a:noFill/>
        </p:spPr>
        <p:txBody>
          <a:bodyPr wrap="square">
            <a:spAutoFit/>
          </a:bodyPr>
          <a:lstStyle/>
          <a:p>
            <a:endParaRPr lang="en-US" sz="2000" dirty="0"/>
          </a:p>
          <a:p>
            <a:endParaRPr lang="en-US" sz="2000" dirty="0"/>
          </a:p>
          <a:p>
            <a:r>
              <a:rPr lang="en-US" sz="2000" b="1" dirty="0"/>
              <a:t>Design and implement a segmentation analysis framework for social media posts to enhance marketing strategies and audience engagement. This framework should effectively categorize social media content based on various attributes such as demographics, psychographics, content type, sentiment, and engagement metrics. The objective is to enable businesses to understand their audience better, tailor content more effectively, optimize marketing campaigns, and ultimately improve overall brand performance on social media platforms.</a:t>
            </a:r>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0A243C25-49BB-D0C0-B10B-5888B6949C5B}"/>
              </a:ext>
            </a:extLst>
          </p:cNvPr>
          <p:cNvSpPr txBox="1"/>
          <p:nvPr/>
        </p:nvSpPr>
        <p:spPr>
          <a:xfrm>
            <a:off x="1371600" y="2514600"/>
            <a:ext cx="6103088" cy="2062103"/>
          </a:xfrm>
          <a:prstGeom prst="rect">
            <a:avLst/>
          </a:prstGeom>
          <a:noFill/>
        </p:spPr>
        <p:txBody>
          <a:bodyPr wrap="square">
            <a:spAutoFit/>
          </a:bodyPr>
          <a:lstStyle/>
          <a:p>
            <a:r>
              <a:rPr lang="en-US" sz="3200" b="1" dirty="0"/>
              <a:t>-  Marketing professionals</a:t>
            </a:r>
          </a:p>
          <a:p>
            <a:r>
              <a:rPr lang="en-US" sz="3200" b="1" dirty="0"/>
              <a:t>-  Social media managers</a:t>
            </a:r>
          </a:p>
          <a:p>
            <a:r>
              <a:rPr lang="en-US" sz="3200" b="1" dirty="0"/>
              <a:t>-  Business owners</a:t>
            </a:r>
          </a:p>
          <a:p>
            <a:r>
              <a:rPr lang="en-US" sz="3200" b="1" dirty="0"/>
              <a:t>-  Market researchers</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object 17">
            <a:extLst>
              <a:ext uri="{FF2B5EF4-FFF2-40B4-BE49-F238E27FC236}">
                <a16:creationId xmlns:a16="http://schemas.microsoft.com/office/drawing/2014/main" xmlns="" id="{6F4CC3F2-442E-678B-88DE-F2949DC8DF20}"/>
              </a:ext>
            </a:extLst>
          </p:cNvPr>
          <p:cNvSpPr txBox="1">
            <a:spLocks/>
          </p:cNvSpPr>
          <p:nvPr/>
        </p:nvSpPr>
        <p:spPr>
          <a:xfrm>
            <a:off x="761898" y="1905250"/>
            <a:ext cx="7156513" cy="2632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
            </a:r>
            <a:br>
              <a:rPr lang="en-US" sz="4250" kern="0" spc="5" dirty="0"/>
            </a:br>
            <a:r>
              <a:rPr lang="en-US" sz="4250" kern="0" spc="5" dirty="0"/>
              <a:t/>
            </a:r>
            <a:br>
              <a:rPr lang="en-US" sz="4250" kern="0" spc="5" dirty="0"/>
            </a:br>
            <a:r>
              <a:rPr lang="en-US" sz="4250" kern="0" spc="5" dirty="0"/>
              <a:t/>
            </a:r>
            <a:br>
              <a:rPr lang="en-US" sz="4250" kern="0" spc="5" dirty="0"/>
            </a:br>
            <a:endParaRPr lang="en-US" sz="4250" kern="0" dirty="0"/>
          </a:p>
        </p:txBody>
      </p:sp>
      <p:sp>
        <p:nvSpPr>
          <p:cNvPr id="13" name="TextBox 12">
            <a:extLst>
              <a:ext uri="{FF2B5EF4-FFF2-40B4-BE49-F238E27FC236}">
                <a16:creationId xmlns:a16="http://schemas.microsoft.com/office/drawing/2014/main" xmlns="" id="{FB05299D-ED0E-5659-D885-BF092A00AA85}"/>
              </a:ext>
            </a:extLst>
          </p:cNvPr>
          <p:cNvSpPr txBox="1"/>
          <p:nvPr/>
        </p:nvSpPr>
        <p:spPr>
          <a:xfrm>
            <a:off x="990600" y="2229100"/>
            <a:ext cx="6103088" cy="2677656"/>
          </a:xfrm>
          <a:prstGeom prst="rect">
            <a:avLst/>
          </a:prstGeom>
          <a:noFill/>
        </p:spPr>
        <p:txBody>
          <a:bodyPr wrap="square">
            <a:spAutoFit/>
          </a:bodyPr>
          <a:lstStyle/>
          <a:p>
            <a:r>
              <a:rPr lang="en-US" sz="2400" b="1" dirty="0"/>
              <a:t>Our project aims to analyze social media posts through segmentation analysis to understand user behavior, preferences, and trends. By segmenting posts into meaningful categories, we can derive valuable insights for businesses and marketers to tailor their strategies effectively.</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15293" y="2102485"/>
            <a:ext cx="2476707" cy="2590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xmlns="" id="{FB40A214-8CC6-15EC-A235-216781756292}"/>
              </a:ext>
            </a:extLst>
          </p:cNvPr>
          <p:cNvSpPr txBox="1"/>
          <p:nvPr/>
        </p:nvSpPr>
        <p:spPr>
          <a:xfrm>
            <a:off x="1066800" y="1940229"/>
            <a:ext cx="6715125" cy="4524315"/>
          </a:xfrm>
          <a:prstGeom prst="rect">
            <a:avLst/>
          </a:prstGeom>
          <a:noFill/>
        </p:spPr>
        <p:txBody>
          <a:bodyPr wrap="square">
            <a:spAutoFit/>
          </a:bodyPr>
          <a:lstStyle/>
          <a:p>
            <a:r>
              <a:rPr lang="en-US" sz="2400" b="1" dirty="0"/>
              <a:t>Our solution utilizes advanced data analytics techniques to segment social media posts based on various parameters such as demographics, interests, engagement levels, and sentiment analysis. The value proposition lies in providing actionable insights that enable users to:</a:t>
            </a:r>
          </a:p>
          <a:p>
            <a:r>
              <a:rPr lang="en-US" sz="2400" b="1" dirty="0"/>
              <a:t>                    - Target specific audience segments    more effectively</a:t>
            </a:r>
          </a:p>
          <a:p>
            <a:r>
              <a:rPr lang="en-US" sz="2400" b="1" dirty="0"/>
              <a:t>                    - Create personalized content</a:t>
            </a:r>
          </a:p>
          <a:p>
            <a:r>
              <a:rPr lang="en-US" sz="2400" b="1" dirty="0"/>
              <a:t>                    - Optimize advertising campaigns</a:t>
            </a:r>
          </a:p>
          <a:p>
            <a:r>
              <a:rPr lang="en-US" sz="2400" b="1" dirty="0"/>
              <a:t>                    - Enhance overall social media strategy </a:t>
            </a:r>
            <a:r>
              <a:rPr lang="en-US" sz="2400" b="1" dirty="0" smtClean="0"/>
              <a:t>       and </a:t>
            </a:r>
            <a:r>
              <a:rPr lang="en-US" sz="2400" b="1" dirty="0"/>
              <a:t>ROI</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17">
            <a:extLst>
              <a:ext uri="{FF2B5EF4-FFF2-40B4-BE49-F238E27FC236}">
                <a16:creationId xmlns:a16="http://schemas.microsoft.com/office/drawing/2014/main" xmlns="" id="{BBDF8ABC-652D-2169-C373-614B46F374F0}"/>
              </a:ext>
            </a:extLst>
          </p:cNvPr>
          <p:cNvSpPr txBox="1">
            <a:spLocks/>
          </p:cNvSpPr>
          <p:nvPr/>
        </p:nvSpPr>
        <p:spPr>
          <a:xfrm>
            <a:off x="2452218" y="2019300"/>
            <a:ext cx="7156513" cy="297132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400" kern="0" dirty="0"/>
              <a:t>Our solution goes beyond basic keyword analysis by incorporating machine learning algorithms for dynamic segmentation. It adapts to evolving trends and user behaviors in real-time, providing continuously updated insights. Additionally, our interactive dashboard offers intuitive visualization tools for easy interpretation and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i="1" dirty="0">
                <a:solidFill>
                  <a:srgbClr val="2D83C3"/>
                </a:solidFill>
                <a:latin typeface="Trebuchet MS"/>
                <a:cs typeface="Trebuchet MS"/>
              </a:rPr>
              <a:t>R</a:t>
            </a:r>
            <a:r>
              <a:rPr sz="1100" b="1" i="1" spc="35" dirty="0">
                <a:solidFill>
                  <a:srgbClr val="2D83C3"/>
                </a:solidFill>
                <a:latin typeface="Trebuchet MS"/>
                <a:cs typeface="Trebuchet MS"/>
              </a:rPr>
              <a:t>e</a:t>
            </a:r>
            <a:r>
              <a:rPr sz="1100" b="1" i="1" spc="90" dirty="0">
                <a:solidFill>
                  <a:srgbClr val="2D83C3"/>
                </a:solidFill>
                <a:latin typeface="Trebuchet MS"/>
                <a:cs typeface="Trebuchet MS"/>
              </a:rPr>
              <a:t>v</a:t>
            </a:r>
            <a:r>
              <a:rPr sz="1100" b="1" i="1" spc="-35" dirty="0">
                <a:solidFill>
                  <a:srgbClr val="2D83C3"/>
                </a:solidFill>
                <a:latin typeface="Trebuchet MS"/>
                <a:cs typeface="Trebuchet MS"/>
              </a:rPr>
              <a:t>i</a:t>
            </a:r>
            <a:r>
              <a:rPr sz="1100" b="1" i="1" spc="35" dirty="0">
                <a:solidFill>
                  <a:srgbClr val="2D83C3"/>
                </a:solidFill>
                <a:latin typeface="Trebuchet MS"/>
                <a:cs typeface="Trebuchet MS"/>
              </a:rPr>
              <a:t>e</a:t>
            </a:r>
            <a:r>
              <a:rPr sz="1100" b="1" i="1" spc="15" dirty="0">
                <a:solidFill>
                  <a:srgbClr val="2D83C3"/>
                </a:solidFill>
                <a:latin typeface="Trebuchet MS"/>
                <a:cs typeface="Trebuchet MS"/>
              </a:rPr>
              <a:t>w</a:t>
            </a:r>
            <a:endParaRPr sz="1100" i="1"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xmlns="" id="{BBF2025A-9B90-63EE-480D-0756FA9D6B01}"/>
              </a:ext>
            </a:extLst>
          </p:cNvPr>
          <p:cNvSpPr txBox="1"/>
          <p:nvPr/>
        </p:nvSpPr>
        <p:spPr>
          <a:xfrm>
            <a:off x="738557" y="1356638"/>
            <a:ext cx="6500443" cy="4144724"/>
          </a:xfrm>
          <a:prstGeom prst="rect">
            <a:avLst/>
          </a:prstGeom>
          <a:noFill/>
        </p:spPr>
        <p:txBody>
          <a:bodyPr wrap="square">
            <a:spAutoFit/>
          </a:bodyPr>
          <a:lstStyle/>
          <a:p>
            <a:pPr marL="355600" indent="-342900">
              <a:spcBef>
                <a:spcPts val="130"/>
              </a:spcBef>
              <a:buFontTx/>
              <a:buChar char="-"/>
            </a:pPr>
            <a:r>
              <a:rPr lang="en-US" sz="2000" b="1" kern="0" dirty="0"/>
              <a:t>Data Collection and Preprocessing: Collect diverse social media post data and clean it by removing noise and irrelevant information. Convert the text into a suitable format for analysis.</a:t>
            </a:r>
          </a:p>
          <a:p>
            <a:pPr marL="355600" indent="-342900">
              <a:spcBef>
                <a:spcPts val="130"/>
              </a:spcBef>
              <a:buFontTx/>
              <a:buChar char="-"/>
            </a:pPr>
            <a:endParaRPr lang="en-US" sz="2000" kern="0" dirty="0"/>
          </a:p>
          <a:p>
            <a:pPr marL="355600" indent="-342900">
              <a:spcBef>
                <a:spcPts val="130"/>
              </a:spcBef>
              <a:buFontTx/>
              <a:buChar char="-"/>
            </a:pPr>
            <a:r>
              <a:rPr lang="en-US" sz="2000" b="1" kern="0" dirty="0"/>
              <a:t>Feature Extraction: Extract relevant features such as text content, user demographics, and engagement metrics from the preprocessed data.</a:t>
            </a:r>
          </a:p>
          <a:p>
            <a:pPr marL="355600" indent="-342900">
              <a:spcBef>
                <a:spcPts val="130"/>
              </a:spcBef>
              <a:buFontTx/>
              <a:buChar char="-"/>
            </a:pPr>
            <a:endParaRPr lang="en-US" sz="2000" b="1" kern="0" dirty="0"/>
          </a:p>
          <a:p>
            <a:pPr marL="355600" indent="-342900">
              <a:spcBef>
                <a:spcPts val="130"/>
              </a:spcBef>
              <a:buFontTx/>
              <a:buChar char="-"/>
            </a:pPr>
            <a:r>
              <a:rPr lang="en-US" sz="2000" b="1" kern="0" dirty="0"/>
              <a:t>Segmentation Algorithms : Utilize clustering techniques like K-means or hierarchical clustering to group similar social media posts into meaningful segments based on extracted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TotalTime>
  <Words>535</Words>
  <Application>Microsoft Office PowerPoint</Application>
  <PresentationFormat>Custom</PresentationFormat>
  <Paragraphs>69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Anto Manfred Rizardo.P </vt:lpstr>
      <vt:lpstr>PROJECT TITLE   Segmentation Analysis for Social Media post</vt:lpstr>
      <vt:lpstr>AGENDA  </vt:lpstr>
      <vt:lpstr>PROBLEM STATEMENT</vt:lpstr>
      <vt:lpstr>WHO ARE THE END USERS?</vt:lpstr>
      <vt:lpstr>PROJECT OVERVIEW</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2021PITAI176</cp:lastModifiedBy>
  <cp:revision>4</cp:revision>
  <dcterms:created xsi:type="dcterms:W3CDTF">2024-03-29T05:08:40Z</dcterms:created>
  <dcterms:modified xsi:type="dcterms:W3CDTF">2024-04-01T04:45:32Z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