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53" r:id="rId4"/>
    <p:sldId id="360" r:id="rId5"/>
    <p:sldId id="358" r:id="rId6"/>
    <p:sldId id="348" r:id="rId7"/>
    <p:sldId id="349" r:id="rId8"/>
    <p:sldId id="351" r:id="rId9"/>
    <p:sldId id="354" r:id="rId10"/>
    <p:sldId id="356" r:id="rId11"/>
    <p:sldId id="357" r:id="rId12"/>
    <p:sldId id="355" r:id="rId13"/>
    <p:sldId id="361" r:id="rId14"/>
    <p:sldId id="352" r:id="rId15"/>
  </p:sldIdLst>
  <p:sldSz cx="9144000" cy="5143500" type="screen16x9"/>
  <p:notesSz cx="7772400" cy="10058400"/>
  <p:defaultTextStyle>
    <a:defPPr>
      <a:defRPr lang="en-GB"/>
    </a:defPPr>
    <a:lvl1pPr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01663" indent="-230188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25513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295400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665288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85538" autoAdjust="0"/>
  </p:normalViewPr>
  <p:slideViewPr>
    <p:cSldViewPr>
      <p:cViewPr>
        <p:scale>
          <a:sx n="100" d="100"/>
          <a:sy n="100" d="100"/>
        </p:scale>
        <p:origin x="894" y="132"/>
      </p:cViewPr>
      <p:guideLst>
        <p:guide orient="horz" pos="147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B9FB4-F803-4A11-B284-0E56E05E0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7CBE3-AC17-45AA-A6F1-55F29A0E5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BD3BA-3719-460E-AB4E-C01EFD63C495}" type="datetimeFigureOut">
              <a:rPr lang="en-US" altLang="en-US"/>
              <a:pPr/>
              <a:t>4/11/2018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BECBC-D0CE-4A97-AD51-4A21AA5D0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31850-DD15-437A-BDB7-67839C74C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8662C6-DC89-408C-A2F3-3EC80A65F5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66EDFE5-EB85-404E-A67D-3A4DD630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D05DBB6-AEB1-4ED2-84A6-103FC6E9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B2F0B214-DE88-4C5C-900E-5C98545D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8ED13B74-80BA-4714-B61C-711D7C1B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AEDCCA-13C1-423F-9F9E-9A6C8F3E68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817020D-F2A7-45C5-BCA1-32D5A9D9F8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D6D678BC-A474-4E1F-B9DA-2A33641E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E56AD731-C436-4767-AC37-4A8270DF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8A47B6DE-BB96-4D13-A88F-484BA2EA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FC99F93-AE82-4BEB-879B-9AA9333708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4FDC640-0906-4A1D-8B27-DD969A94F2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1851431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B490D-AF3F-411D-BFEC-F92928153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ED18E-7C0D-4571-BC82-6524CDFB3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F40C-9D92-4327-95D7-922A2600BC6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A9C1B56F-DCC9-4994-A415-2E0061EA3F2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224CF-6295-4E8A-955B-F930BD9C3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90125-E537-46C1-AC80-2B2A9FBC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Image sources:</a:t>
            </a: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File:Antu_netbeans-ide.svg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File:Eclipse-SVG.svg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File:IntelliJ_IDEA_Logo.svg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ant.apache.org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maven.apache.org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36C87-D0E0-4D08-B144-5AABBC0A1F0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10F33ED0-154C-40BC-A97A-B90FDC9D965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7B4FB-DA4D-463C-A15B-3815A6556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66C26-4CE6-494B-8C23-43DBE4A79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pixabay.com</a:t>
            </a:r>
            <a:r>
              <a:rPr lang="en-US" dirty="0">
                <a:ea typeface="ＭＳ Ｐゴシック" charset="0"/>
              </a:rPr>
              <a:t>/p-154544/?</a:t>
            </a:r>
            <a:r>
              <a:rPr lang="en-US" dirty="0" err="1">
                <a:ea typeface="ＭＳ Ｐゴシック" charset="0"/>
              </a:rPr>
              <a:t>no_redirect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1DEF-1C96-422B-93B0-56765B3A20E0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D38A997B-F0E5-46BC-A0F6-32D4F8CF531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AFA22A-9B81-4B4F-A614-F21B077EBE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49FCC-1D79-43E3-82EB-9B4F6EFB9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0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83CECE-A795-47EC-8F7B-6B72BC388D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4DED-4CB8-4A7F-8847-5C79BB4E8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2560" y="205222"/>
            <a:ext cx="2054880" cy="438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05222"/>
            <a:ext cx="6027840" cy="4387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BD418F-B892-42DB-AEC4-65B196E9A2B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20E6B-F7E8-4B8E-ACBF-96DBFFAFB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65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7C811D-4014-4398-B757-4F313E06563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DDED8-1E3E-43A4-8629-DAE16FAF6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12D23E-11D0-40D7-BA3E-F40A8E796F7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6B0A-EC3F-463F-8DFA-A665C7C4B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5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9A0F60-35A5-4F58-9BFA-BA2982ED14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73505-44B2-41DC-8A74-36FAB23AA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1F445-B879-4FC0-86EC-491F7993F4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C2BE6-162B-4DB3-8B04-9558F7A2EB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6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543717-522D-41F3-ADC5-2B295A0E18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CF415-3815-46A4-87B7-B63575D5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8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3C9890-801F-4F93-9031-AEA1702B41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0FA00-60F6-45FF-BD1A-EA5ED5F5A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BF52773-BA28-407D-8D46-87A73CFD6BD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7981A-45E1-4B16-8C21-FDF8BB8C1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239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3FB4E9-5ED1-4013-BFA3-BD672510D8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59520-B526-48B7-84E4-E4BBF4170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2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EAF18A-ED4C-46EB-BC4A-EEE0AC7EAE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A1261-B6AD-4581-8818-A08B0C273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710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C617F-27A5-432D-A13F-0B6A875FD6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E65E0-1169-49C9-AE4B-333C49CF8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F203EE-3EB9-4790-A3D9-56480C0A30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82051-32C6-483C-83B2-3D242F48B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89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1"/>
            <a:ext cx="1892160" cy="3915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1"/>
            <a:ext cx="5538240" cy="3915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9FFACF-8000-4550-9782-7E8067C273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F96A1-404E-49BB-B375-C164B092F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4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AB5B53-A0F5-46A7-B36D-70210F9A32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E1400-AD19-47F7-8C3F-E53CF8F6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2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203247"/>
            <a:ext cx="404064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360" y="1203247"/>
            <a:ext cx="404208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D99C64-DB28-4015-A0B6-4097CB5CD2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F0147-44B2-4876-8050-2995255CA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1920599-26C9-4454-8538-B4EF4D8EF4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501DC-F3A5-4872-973C-48CB732F9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7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57DE9E-FB61-4AAB-8787-933D7BBEBF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798C1-55DD-41EA-A3B9-1EFA9102B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8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724BC64-188E-490C-8143-71A15F10B2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FA96D-C14F-4B11-94F9-8D5F8D96F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2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0040F1-04C4-4B23-994D-3CCD0FFB3E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DADBD-5363-47FD-9338-EBA65FFFB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4F85B-793B-46CC-BC02-869384F730B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22F02-C78E-4B80-BB33-D4EA74635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4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90E1319-028A-4802-9434-B7C23C369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0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74BE4DA-BF8A-45F5-AA06-6C1C7589D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0075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1994C92B-7DFF-48F9-A1BA-8B57FA28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B74BF381-6BF0-42C5-AB9C-660AA24E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1BC11B-7419-4D0E-B90D-1F9210B22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369888" algn="l"/>
                <a:tab pos="739775" algn="l"/>
                <a:tab pos="1109663" algn="l"/>
                <a:tab pos="1481138" algn="l"/>
                <a:tab pos="1851025" algn="l"/>
                <a:tab pos="2220913" algn="l"/>
                <a:tab pos="2590800" algn="l"/>
                <a:tab pos="2962275" algn="l"/>
                <a:tab pos="3332163" algn="l"/>
                <a:tab pos="3702050" algn="l"/>
                <a:tab pos="4071938" algn="l"/>
                <a:tab pos="4443413" algn="l"/>
                <a:tab pos="4813300" algn="l"/>
                <a:tab pos="5183188" algn="l"/>
                <a:tab pos="5553075" algn="l"/>
                <a:tab pos="5924550" algn="l"/>
                <a:tab pos="6294438" algn="l"/>
                <a:tab pos="6664325" algn="l"/>
                <a:tab pos="7034213" algn="l"/>
                <a:tab pos="7405688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A29B1F3-D940-4009-9E90-B6F5080FC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1BAD7E75-5102-48FC-A1C6-FA063A615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0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2AA3DF1-9C9C-4EE1-AAFD-DF4362DF1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470025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39A3E2B9-8C19-449A-9711-7813229F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0800CF4E-1C2B-4907-952F-9CCEC518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6D6EC0F-0C77-4018-8DD3-A93B4D124B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585788" algn="l"/>
                <a:tab pos="1171575" algn="l"/>
                <a:tab pos="1757363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D91E85B-8C61-460E-86C3-84835CDB6B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hyperlink" Target="http://thecollaboratory.wikidot.com/thompson-social-institu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0.png"/><Relationship Id="rId4" Type="http://schemas.openxmlformats.org/officeDocument/2006/relationships/hyperlink" Target="http://qubodup.deviantart.com/art/programmer-doing-computer-stuff-39138468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F45-4B66-4276-BFBE-9F1511CB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sz="4000" dirty="0">
                <a:ea typeface="+mj-ea"/>
              </a:rPr>
              <a:t>Starting Out With JUnit 5</a:t>
            </a:r>
          </a:p>
        </p:txBody>
      </p:sp>
      <p:sp>
        <p:nvSpPr>
          <p:cNvPr id="27650" name="Rectangle 5">
            <a:extLst>
              <a:ext uri="{FF2B5EF4-FFF2-40B4-BE49-F238E27FC236}">
                <a16:creationId xmlns:a16="http://schemas.microsoft.com/office/drawing/2014/main" id="{B513553E-4E05-4049-988F-E36B1E7B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208" y="3962496"/>
            <a:ext cx="2256634" cy="3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Twitter @</a:t>
            </a:r>
            <a:r>
              <a:rPr lang="en-US" altLang="en-US" sz="2000" dirty="0" err="1">
                <a:solidFill>
                  <a:schemeClr val="tx1"/>
                </a:solidFill>
              </a:rPr>
              <a:t>bazza_ni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C5FC42-8727-4298-BDEE-E09A072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125" y="1581150"/>
            <a:ext cx="6400800" cy="1524000"/>
          </a:xfrm>
        </p:spPr>
        <p:txBody>
          <a:bodyPr/>
          <a:lstStyle/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JavaOne 2017 Hands On Lab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Barry Evans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(</a:t>
            </a:r>
            <a:r>
              <a:rPr lang="en-US" sz="1600" dirty="0">
                <a:ea typeface="+mn-ea"/>
              </a:rPr>
              <a:t>With slides from Jeanne </a:t>
            </a:r>
            <a:r>
              <a:rPr lang="en-US" sz="1600" dirty="0" err="1">
                <a:ea typeface="+mn-ea"/>
              </a:rPr>
              <a:t>Boyarsky</a:t>
            </a:r>
            <a:r>
              <a:rPr lang="en-US" dirty="0">
                <a:ea typeface="+mn-ea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442607-ED20-4104-8B05-94A55E75FA4E}"/>
              </a:ext>
            </a:extLst>
          </p:cNvPr>
          <p:cNvSpPr/>
          <p:nvPr/>
        </p:nvSpPr>
        <p:spPr>
          <a:xfrm>
            <a:off x="2436035" y="3333750"/>
            <a:ext cx="4303679" cy="464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70286">
              <a:spcAft>
                <a:spcPts val="1144"/>
              </a:spcAft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ea typeface="+mn-ea"/>
              </a:rPr>
              <a:t>April 11th, 2018 @ </a:t>
            </a:r>
            <a:r>
              <a:rPr lang="en-US" sz="2600" dirty="0" err="1">
                <a:solidFill>
                  <a:srgbClr val="000000"/>
                </a:solidFill>
                <a:latin typeface="+mn-lt"/>
                <a:ea typeface="+mn-ea"/>
              </a:rPr>
              <a:t>DubJUG</a:t>
            </a:r>
            <a:endParaRPr lang="en-US" sz="2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After…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30B95-95BA-4AAB-B0E5-49A6C17E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8" y="1253656"/>
            <a:ext cx="5105400" cy="31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What tools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5303-1403-42D4-8658-2A3CCFF5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/>
              <a:t>IntelliJ IDEA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/>
              <a:t>Eclipse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Command line Maven/Git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+ your choice of text editor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Allow me to introduce JUnit 5 Jim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8FC959-A0A4-487F-87FB-6DA6C9D2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507" y="1047750"/>
            <a:ext cx="3408362" cy="34083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6792B-897E-4ED4-B793-F04FE0D5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2927" y="1844897"/>
            <a:ext cx="1888381" cy="1695450"/>
          </a:xfrm>
          <a:prstGeom prst="rect">
            <a:avLst/>
          </a:prstGeom>
        </p:spPr>
      </p:pic>
      <p:pic>
        <p:nvPicPr>
          <p:cNvPr id="1026" name="Picture 2" descr="Image result for junit 5">
            <a:extLst>
              <a:ext uri="{FF2B5EF4-FFF2-40B4-BE49-F238E27FC236}">
                <a16:creationId xmlns:a16="http://schemas.microsoft.com/office/drawing/2014/main" id="{C9990B8E-2C82-430E-B4E7-8D633E11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84" y="238261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BD5D10-5B88-4B5C-904C-F69D957E3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70068" y="1844897"/>
            <a:ext cx="189966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5">
            <a:extLst>
              <a:ext uri="{FF2B5EF4-FFF2-40B4-BE49-F238E27FC236}">
                <a16:creationId xmlns:a16="http://schemas.microsoft.com/office/drawing/2014/main" id="{4DB83A44-3C76-43F1-99BC-3C72D1A0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19150"/>
            <a:ext cx="6911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900">
                <a:solidFill>
                  <a:srgbClr val="0000FF"/>
                </a:solidFill>
              </a:rPr>
              <a:t>Let’s start! </a:t>
            </a:r>
          </a:p>
          <a:p>
            <a:pPr eaLnBrk="1"/>
            <a:r>
              <a:rPr lang="en-US" altLang="en-US" sz="4900">
                <a:solidFill>
                  <a:srgbClr val="0000FF"/>
                </a:solidFill>
              </a:rPr>
              <a:t>On to the lab!</a:t>
            </a:r>
          </a:p>
        </p:txBody>
      </p:sp>
      <p:pic>
        <p:nvPicPr>
          <p:cNvPr id="37890" name="Picture 6">
            <a:extLst>
              <a:ext uri="{FF2B5EF4-FFF2-40B4-BE49-F238E27FC236}">
                <a16:creationId xmlns:a16="http://schemas.microsoft.com/office/drawing/2014/main" id="{46D97EC3-8351-4308-B5EE-9CD7D2AF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965200"/>
            <a:ext cx="3513138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>
            <a:extLst>
              <a:ext uri="{FF2B5EF4-FFF2-40B4-BE49-F238E27FC236}">
                <a16:creationId xmlns:a16="http://schemas.microsoft.com/office/drawing/2014/main" id="{F23A54B0-BCAB-4D0F-9F76-91B00A8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47950"/>
            <a:ext cx="4267200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In a browser go to </a:t>
            </a:r>
          </a:p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https://github.com/bazzani/JavaOne2017-HOL-JUnit5 (</a:t>
            </a:r>
            <a:r>
              <a:rPr lang="en-US" altLang="en-US" sz="1600" dirty="0">
                <a:solidFill>
                  <a:srgbClr val="0000FF"/>
                </a:solidFill>
              </a:rPr>
              <a:t>https://bit.ly/2JBIfTN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  <a:br>
              <a:rPr lang="en-US" altLang="en-US" sz="2000">
                <a:solidFill>
                  <a:srgbClr val="0000FF"/>
                </a:solidFill>
              </a:rPr>
            </a:br>
            <a:endParaRPr lang="en-US" altLang="en-US" sz="2000">
              <a:solidFill>
                <a:srgbClr val="0000FF"/>
              </a:solidFill>
            </a:endParaRPr>
          </a:p>
          <a:p>
            <a:pPr eaLnBrk="1"/>
            <a:r>
              <a:rPr lang="en-US" altLang="en-US" sz="2000">
                <a:solidFill>
                  <a:srgbClr val="0000FF"/>
                </a:solidFill>
              </a:rPr>
              <a:t>Open </a:t>
            </a:r>
            <a:r>
              <a:rPr lang="en-GB" altLang="en-US" sz="2000" dirty="0">
                <a:solidFill>
                  <a:srgbClr val="0000FF"/>
                </a:solidFill>
              </a:rPr>
              <a:t>JUnit 5 HOL Instructions.docx</a:t>
            </a:r>
            <a:r>
              <a:rPr lang="en-US" altLang="en-US" sz="2000" dirty="0">
                <a:solidFill>
                  <a:srgbClr val="0000FF"/>
                </a:solidFill>
              </a:rPr>
              <a:t> word doc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4">
            <a:extLst>
              <a:ext uri="{FF2B5EF4-FFF2-40B4-BE49-F238E27FC236}">
                <a16:creationId xmlns:a16="http://schemas.microsoft.com/office/drawing/2014/main" id="{3F31BFB2-65B9-4ADF-B9A6-157E76FE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757" y="3897312"/>
            <a:ext cx="15414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dirty="0">
                <a:solidFill>
                  <a:schemeClr val="tx1"/>
                </a:solidFill>
              </a:rPr>
              <a:t>@</a:t>
            </a:r>
            <a:r>
              <a:rPr lang="en-US" altLang="en-US" dirty="0" err="1">
                <a:solidFill>
                  <a:schemeClr val="tx1"/>
                </a:solidFill>
              </a:rPr>
              <a:t>bazza_ni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9C89CD-A480-49DF-97CE-19F3738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About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0B107-FBA7-4FB1-85CD-3A562D980BE1}"/>
              </a:ext>
            </a:extLst>
          </p:cNvPr>
          <p:cNvSpPr txBox="1"/>
          <p:nvPr/>
        </p:nvSpPr>
        <p:spPr>
          <a:xfrm>
            <a:off x="1371600" y="1276350"/>
            <a:ext cx="2286000" cy="1978316"/>
          </a:xfrm>
          <a:prstGeom prst="rect">
            <a:avLst/>
          </a:prstGeom>
          <a:noFill/>
        </p:spPr>
        <p:txBody>
          <a:bodyPr wrap="square" lIns="74057" tIns="37029" rIns="74057" bIns="37029">
            <a:spAutoFit/>
          </a:bodyPr>
          <a:lstStyle/>
          <a:p>
            <a:pPr algn="ctr"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u="sng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11 years as</a:t>
            </a:r>
          </a:p>
          <a:p>
            <a:pPr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Java Developer</a:t>
            </a: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JUnit user</a:t>
            </a: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D1496-1E2E-47EF-9ECB-EB1508ACA500}"/>
              </a:ext>
            </a:extLst>
          </p:cNvPr>
          <p:cNvSpPr/>
          <p:nvPr/>
        </p:nvSpPr>
        <p:spPr>
          <a:xfrm>
            <a:off x="4343400" y="2419350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endParaRPr lang="en-GB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endParaRPr lang="en-GB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A28A7-00E7-48A9-9540-C527EB027079}"/>
              </a:ext>
            </a:extLst>
          </p:cNvPr>
          <p:cNvSpPr txBox="1"/>
          <p:nvPr/>
        </p:nvSpPr>
        <p:spPr>
          <a:xfrm>
            <a:off x="4724400" y="1809750"/>
            <a:ext cx="3886200" cy="1191112"/>
          </a:xfrm>
          <a:prstGeom prst="rect">
            <a:avLst/>
          </a:prstGeom>
          <a:noFill/>
        </p:spPr>
        <p:txBody>
          <a:bodyPr wrap="square" lIns="74057" tIns="37029" rIns="74057" bIns="37029">
            <a:spAutoFit/>
          </a:bodyPr>
          <a:lstStyle/>
          <a:p>
            <a:pPr algn="ctr"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GB" sz="2000" dirty="0">
                <a:solidFill>
                  <a:srgbClr val="00B050"/>
                </a:solidFill>
              </a:rPr>
              <a:t>💚</a:t>
            </a:r>
            <a:r>
              <a:rPr lang="en-GB" sz="2000" dirty="0">
                <a:solidFill>
                  <a:srgbClr val="5382A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Clean Code &amp; TDD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</a:rPr>
              <a:t>💔</a:t>
            </a:r>
            <a:r>
              <a:rPr lang="en-GB" sz="2000" dirty="0">
                <a:solidFill>
                  <a:srgbClr val="5382A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Bugs &amp; Untested Code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Meet Jim…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577EF-27F8-47F9-B999-574B085E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638" y="1344159"/>
            <a:ext cx="2933700" cy="2933700"/>
          </a:xfrm>
        </p:spPr>
      </p:pic>
    </p:spTree>
    <p:extLst>
      <p:ext uri="{BB962C8B-B14F-4D97-AF65-F5344CB8AC3E}">
        <p14:creationId xmlns:p14="http://schemas.microsoft.com/office/powerpoint/2010/main" val="23993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JWhat</a:t>
            </a:r>
            <a:r>
              <a:rPr lang="en-IE" dirty="0"/>
              <a:t> 5?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3F107-DF92-42E2-9AAE-CB9330E8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181" y="1470025"/>
            <a:ext cx="2933700" cy="2933700"/>
          </a:xfrm>
        </p:spPr>
      </p:pic>
    </p:spTree>
    <p:extLst>
      <p:ext uri="{BB962C8B-B14F-4D97-AF65-F5344CB8AC3E}">
        <p14:creationId xmlns:p14="http://schemas.microsoft.com/office/powerpoint/2010/main" val="396954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52A0-2D82-4ECC-B631-4D44654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Why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8D32-0345-4FDA-AC20-757FE9A5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Java 8 support!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More annotations/assertions!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New Extension model</a:t>
            </a:r>
          </a:p>
          <a:p>
            <a:pPr marL="695724" lvl="1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Multiple runners == More power!</a:t>
            </a:r>
          </a:p>
          <a:p>
            <a:pPr marL="695724" lvl="1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https://dzone.com/articles/junit-5-extension-model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Released September 10</a:t>
            </a:r>
            <a:r>
              <a:rPr lang="en-US" sz="2400" baseline="30000" dirty="0">
                <a:ea typeface="+mn-ea"/>
              </a:rPr>
              <a:t>th</a:t>
            </a:r>
            <a:r>
              <a:rPr lang="en-US" sz="2400" dirty="0">
                <a:ea typeface="+mn-ea"/>
              </a:rPr>
              <a:t>,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7">
            <a:extLst>
              <a:ext uri="{FF2B5EF4-FFF2-40B4-BE49-F238E27FC236}">
                <a16:creationId xmlns:a16="http://schemas.microsoft.com/office/drawing/2014/main" id="{6870422A-B84C-4A29-83F2-FE959D47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624138"/>
            <a:ext cx="10366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8">
            <a:extLst>
              <a:ext uri="{FF2B5EF4-FFF2-40B4-BE49-F238E27FC236}">
                <a16:creationId xmlns:a16="http://schemas.microsoft.com/office/drawing/2014/main" id="{8B4212F5-7BA9-4CBC-B1D9-4C069284D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535113"/>
            <a:ext cx="898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9">
            <a:extLst>
              <a:ext uri="{FF2B5EF4-FFF2-40B4-BE49-F238E27FC236}">
                <a16:creationId xmlns:a16="http://schemas.microsoft.com/office/drawing/2014/main" id="{28ABDAAA-136A-40F2-B382-50C1AF5A4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1535113"/>
            <a:ext cx="1244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12">
            <a:extLst>
              <a:ext uri="{FF2B5EF4-FFF2-40B4-BE49-F238E27FC236}">
                <a16:creationId xmlns:a16="http://schemas.microsoft.com/office/drawing/2014/main" id="{8502D784-667D-4512-8E91-6CB3B6AF1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38475"/>
            <a:ext cx="111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3">
            <a:extLst>
              <a:ext uri="{FF2B5EF4-FFF2-40B4-BE49-F238E27FC236}">
                <a16:creationId xmlns:a16="http://schemas.microsoft.com/office/drawing/2014/main" id="{68432DC3-A885-497D-91EE-42B2375DDA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727325"/>
            <a:ext cx="20034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4">
            <a:extLst>
              <a:ext uri="{FF2B5EF4-FFF2-40B4-BE49-F238E27FC236}">
                <a16:creationId xmlns:a16="http://schemas.microsoft.com/office/drawing/2014/main" id="{27833088-210B-4FF3-AE24-A656533B6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1585913"/>
            <a:ext cx="20843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6">
            <a:extLst>
              <a:ext uri="{FF2B5EF4-FFF2-40B4-BE49-F238E27FC236}">
                <a16:creationId xmlns:a16="http://schemas.microsoft.com/office/drawing/2014/main" id="{9FED4914-2DF4-4715-9A55-E227E47F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Supports</a:t>
            </a:r>
          </a:p>
        </p:txBody>
      </p:sp>
      <p:sp>
        <p:nvSpPr>
          <p:cNvPr id="31752" name="TextBox 17">
            <a:extLst>
              <a:ext uri="{FF2B5EF4-FFF2-40B4-BE49-F238E27FC236}">
                <a16:creationId xmlns:a16="http://schemas.microsoft.com/office/drawing/2014/main" id="{B497B073-BE6E-4442-9720-662385A8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Not Yet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3441AC-3D0D-4950-B80E-674CC8D7ED78}"/>
              </a:ext>
            </a:extLst>
          </p:cNvPr>
          <p:cNvCxnSpPr/>
          <p:nvPr/>
        </p:nvCxnSpPr>
        <p:spPr bwMode="auto">
          <a:xfrm>
            <a:off x="5608638" y="393700"/>
            <a:ext cx="0" cy="4044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4" name="TextBox 21">
            <a:extLst>
              <a:ext uri="{FF2B5EF4-FFF2-40B4-BE49-F238E27FC236}">
                <a16:creationId xmlns:a16="http://schemas.microsoft.com/office/drawing/2014/main" id="{EFB2FF41-54C8-484D-B159-33B7ED72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3816350"/>
            <a:ext cx="4354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Note: Eclipse requires update to Oxygen until JUnit 5 released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5A3C-6D04-4DD6-AFA3-05B5D0AE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you’ll learn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798B-99B6-4077-AB6A-F2A59EFA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How to convert a Maven project to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jars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Required </a:t>
            </a:r>
            <a:r>
              <a:rPr lang="en-US" dirty="0" err="1">
                <a:ea typeface="+mn-ea"/>
              </a:rPr>
              <a:t>config</a:t>
            </a:r>
            <a:endParaRPr lang="en-US" dirty="0">
              <a:ea typeface="+mn-ea"/>
            </a:endParaRP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Changes from JUnit 4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functionality</a:t>
            </a:r>
          </a:p>
        </p:txBody>
      </p:sp>
      <p:pic>
        <p:nvPicPr>
          <p:cNvPr id="4" name="Picture 2" descr="Image result for junit 5">
            <a:extLst>
              <a:ext uri="{FF2B5EF4-FFF2-40B4-BE49-F238E27FC236}">
                <a16:creationId xmlns:a16="http://schemas.microsoft.com/office/drawing/2014/main" id="{E6ACAC9C-5F1B-43D3-B1A1-CC1DCEEB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8615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AB0-F147-407F-9ACB-62FA1D4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Lab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75AB-83CC-470C-BCD2-7F3E5C4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The lab is self paced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Raise your hand if you get stuck or have a question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If there is a FAQ, I’ll demo it on the screen.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Use 1 git commit per section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Before…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75299-DC12-4A6D-8D4B-900F501F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44" y="1546225"/>
            <a:ext cx="6657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36272</TotalTime>
  <Words>301</Words>
  <Application>Microsoft Office PowerPoint</Application>
  <PresentationFormat>On-screen Show (16:9)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MS PGothic</vt:lpstr>
      <vt:lpstr>Arial</vt:lpstr>
      <vt:lpstr>Proxima Nova</vt:lpstr>
      <vt:lpstr>Times New Roman</vt:lpstr>
      <vt:lpstr>Office Theme</vt:lpstr>
      <vt:lpstr>1_Office Theme</vt:lpstr>
      <vt:lpstr>Starting Out With JUnit 5</vt:lpstr>
      <vt:lpstr>About Me</vt:lpstr>
      <vt:lpstr>Meet Jim…</vt:lpstr>
      <vt:lpstr>JWhat 5?</vt:lpstr>
      <vt:lpstr>Why JUnit 5?</vt:lpstr>
      <vt:lpstr>PowerPoint Presentation</vt:lpstr>
      <vt:lpstr>What you’ll learn in the lab</vt:lpstr>
      <vt:lpstr>Lab Flow</vt:lpstr>
      <vt:lpstr>Before…</vt:lpstr>
      <vt:lpstr>After…</vt:lpstr>
      <vt:lpstr>What tools do I use?</vt:lpstr>
      <vt:lpstr>Allow me to introduce JUnit 5 Jim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JUnit 5 JavaOne 2017</dc:title>
  <dc:creator>Barry Evans</dc:creator>
  <cp:lastModifiedBy>Barry Evans</cp:lastModifiedBy>
  <cp:revision>156</cp:revision>
  <cp:lastPrinted>2015-05-02T03:43:06Z</cp:lastPrinted>
  <dcterms:created xsi:type="dcterms:W3CDTF">2014-06-07T18:52:31Z</dcterms:created>
  <dcterms:modified xsi:type="dcterms:W3CDTF">2018-04-11T08:32:59Z</dcterms:modified>
</cp:coreProperties>
</file>