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0" r:id="rId4"/>
    <p:sldId id="262" r:id="rId5"/>
    <p:sldId id="257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2293-7379-48A6-A5A0-5B20EE89EEAC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C998B-C886-4E1F-9324-2AEB01701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CCF-668E-4E08-86BF-A509D1B96F28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96-9809-446E-931B-B354B411BEB8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B9C0-2FA0-40F4-987E-11B4E3B5F899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6C3-D3A5-4EF7-9D12-D529CB2CB0BB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501F00-F384-4503-8BBA-CC85716ADE46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DFBA-4179-4014-8322-0715BE9F7AD3}" type="datetime1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3BE8-A3D3-4F08-A039-129318881C28}" type="datetime1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D4CB-B26D-4460-8F3E-1188322AED7C}" type="datetime1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897D-D22D-4C7A-A2EE-A707A0259091}" type="datetime1">
              <a:rPr lang="ru-RU" smtClean="0"/>
              <a:t>21.10.2019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2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887C-DEE3-468B-987F-31D8E42E0CF7}" type="datetime1">
              <a:rPr lang="ru-RU" smtClean="0"/>
              <a:t>21.10.2019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A4C0-4E3C-47EE-B69D-053D672BA426}" type="datetime1">
              <a:rPr lang="ru-RU" smtClean="0"/>
              <a:t>21.10.2019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57FD7C0-D6C2-4C13-A530-B9B4E73886A5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DB4AE2-7278-416D-821E-1F4D194D5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3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2468" y="2056166"/>
            <a:ext cx="9966960" cy="3035808"/>
          </a:xfrm>
        </p:spPr>
        <p:txBody>
          <a:bodyPr/>
          <a:lstStyle/>
          <a:p>
            <a:r>
              <a:rPr lang="ru-RU" b="1" dirty="0"/>
              <a:t>Временные диаграммы</a:t>
            </a:r>
            <a:br>
              <a:rPr lang="ru-RU" b="1" dirty="0"/>
            </a:br>
            <a:br>
              <a:rPr lang="ru-RU" b="1" dirty="0"/>
            </a:br>
            <a:r>
              <a:rPr lang="ru-RU" b="1" dirty="0"/>
              <a:t> </a:t>
            </a:r>
            <a:r>
              <a:rPr lang="ru-RU" sz="4800" b="1" dirty="0"/>
              <a:t>(</a:t>
            </a:r>
            <a:r>
              <a:rPr lang="en-US" sz="4800" b="1" dirty="0"/>
              <a:t>timing diagrams)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05948" y="54940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/>
              <a:t>Выполнили студенты группы М091901(75)</a:t>
            </a:r>
          </a:p>
          <a:p>
            <a:pPr algn="r"/>
            <a:r>
              <a:rPr lang="ru-RU" dirty="0"/>
              <a:t>Алексеева Елизавета</a:t>
            </a:r>
          </a:p>
          <a:p>
            <a:pPr algn="r"/>
            <a:r>
              <a:rPr lang="ru-RU" dirty="0"/>
              <a:t>Бармина Анна</a:t>
            </a:r>
          </a:p>
        </p:txBody>
      </p:sp>
    </p:spTree>
    <p:extLst>
      <p:ext uri="{BB962C8B-B14F-4D97-AF65-F5344CB8AC3E}">
        <p14:creationId xmlns:p14="http://schemas.microsoft.com/office/powerpoint/2010/main" val="13761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476" y="462578"/>
            <a:ext cx="10058400" cy="4050792"/>
          </a:xfrm>
        </p:spPr>
        <p:txBody>
          <a:bodyPr/>
          <a:lstStyle/>
          <a:p>
            <a:r>
              <a:rPr lang="ru-RU" dirty="0"/>
              <a:t>В процессе проектирования ИС, основанных на объектно-</a:t>
            </a:r>
            <a:r>
              <a:rPr lang="ru-RU" dirty="0" err="1"/>
              <a:t>ориерентированом</a:t>
            </a:r>
            <a:r>
              <a:rPr lang="ru-RU" dirty="0"/>
              <a:t> представлении, как правило, используется универсальный язык моделирования – UML</a:t>
            </a:r>
          </a:p>
          <a:p>
            <a:r>
              <a:rPr lang="ru-RU" dirty="0"/>
              <a:t>Главным преимуществом визуального моделирования можно считать то, что визуальное представление проектируемой системы позволяет видеть ее структуру в целом, воспринимать структуру и семантику взаимодействия компонентов </a:t>
            </a:r>
          </a:p>
          <a:p>
            <a:r>
              <a:rPr lang="ru-RU" dirty="0"/>
              <a:t>Существуют различного рода генераторы, позволяющие преобразовывать элементы UML - диаграмм, представляющие объекты ИС, в программный код. </a:t>
            </a:r>
          </a:p>
        </p:txBody>
      </p:sp>
      <p:pic>
        <p:nvPicPr>
          <p:cNvPr id="2050" name="Picture 2" descr="Картинки по запросу диаграмма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76" y="3277496"/>
            <a:ext cx="4876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1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629" y="75841"/>
            <a:ext cx="11727579" cy="1609344"/>
          </a:xfrm>
        </p:spPr>
        <p:txBody>
          <a:bodyPr/>
          <a:lstStyle/>
          <a:p>
            <a:r>
              <a:rPr lang="ru-RU" b="1" dirty="0"/>
              <a:t>Классификация Диаграмм </a:t>
            </a:r>
            <a:r>
              <a:rPr lang="en-US" b="1" dirty="0"/>
              <a:t>UML</a:t>
            </a:r>
            <a:r>
              <a:rPr lang="ru-RU" b="1" dirty="0"/>
              <a:t>:</a:t>
            </a:r>
          </a:p>
        </p:txBody>
      </p:sp>
      <p:pic>
        <p:nvPicPr>
          <p:cNvPr id="1026" name="Picture 2" descr="Типы диаграмм UML 2.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1" y="1411083"/>
            <a:ext cx="10673867" cy="50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14" y="165089"/>
            <a:ext cx="10058400" cy="1609344"/>
          </a:xfrm>
        </p:spPr>
        <p:txBody>
          <a:bodyPr/>
          <a:lstStyle/>
          <a:p>
            <a:r>
              <a:rPr lang="ru-RU" b="1" dirty="0"/>
              <a:t>Классы и Компоненты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601" y="1712618"/>
            <a:ext cx="5492317" cy="405079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Классом называется именованное описание совокупности объектов с общими атрибутами, операциями, связями и семантикой.  Графически класс изображается  в виде прямоугольника. У каждого </a:t>
            </a:r>
            <a:r>
              <a:rPr lang="ru-RU" dirty="0" err="1"/>
              <a:t>каждого</a:t>
            </a:r>
            <a:r>
              <a:rPr lang="ru-RU" dirty="0"/>
              <a:t> класса должно быть имя (текстовая строка), уникально отличающее его от всех других классов. </a:t>
            </a:r>
          </a:p>
          <a:p>
            <a:r>
              <a:rPr lang="ru-RU" dirty="0"/>
              <a:t>При формировании имен классов в UML допускается использование произвольной комбинации букв, цифр и даже знаков препинания. Однако на практике </a:t>
            </a:r>
            <a:r>
              <a:rPr lang="ru-RU" dirty="0" err="1"/>
              <a:t>практике</a:t>
            </a:r>
            <a:r>
              <a:rPr lang="ru-RU" dirty="0"/>
              <a:t> рекомендуется использовать в качестве имен классов короткие и осмысленные прилагательные и существительные, каждое из которых начинается с заглавной буквы.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54589" y="1712618"/>
            <a:ext cx="5013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Компонент (</a:t>
            </a:r>
            <a:r>
              <a:rPr lang="ru-RU" dirty="0" err="1"/>
              <a:t>component</a:t>
            </a:r>
            <a:r>
              <a:rPr lang="ru-RU" dirty="0"/>
              <a:t>) — физически существующая часть системы, которая обеспечивает реализацию классов и отношений, а также функционального поведения моделируемой программной системы.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15" y="3147311"/>
            <a:ext cx="2885714" cy="30952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44" y="5020553"/>
            <a:ext cx="1619048" cy="1485714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Временные диаграммы (</a:t>
            </a:r>
            <a:r>
              <a:rPr lang="en-US" b="1" dirty="0"/>
              <a:t>timing diagrams)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239" y="1691102"/>
            <a:ext cx="10058400" cy="4050792"/>
          </a:xfrm>
        </p:spPr>
        <p:txBody>
          <a:bodyPr/>
          <a:lstStyle/>
          <a:p>
            <a:r>
              <a:rPr lang="ru-RU" dirty="0"/>
              <a:t>Этот тип диаграмм является разновидностью диаграмм последовательностей и предназначен для наглядного изображения потока изменения состояний нескольких ролей (классов, компонент). </a:t>
            </a:r>
          </a:p>
          <a:p>
            <a:endParaRPr lang="ru-RU" dirty="0"/>
          </a:p>
          <a:p>
            <a:r>
              <a:rPr lang="ru-RU" dirty="0"/>
              <a:t>Последние изображаются не вертикально, а горизонтально, и основной упор делается на наглядное изображение их состояний, точнее, того, как они меняются во времени. Такая возможность полезна, например, при моделировании встроенных систем</a:t>
            </a:r>
          </a:p>
        </p:txBody>
      </p:sp>
      <p:pic>
        <p:nvPicPr>
          <p:cNvPr id="3074" name="Picture 2" descr="Картинки по запросу временная диаграмма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965064"/>
            <a:ext cx="6000279" cy="27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4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699" y="183418"/>
            <a:ext cx="11327802" cy="1609344"/>
          </a:xfrm>
        </p:spPr>
        <p:txBody>
          <a:bodyPr/>
          <a:lstStyle/>
          <a:p>
            <a:r>
              <a:rPr lang="ru-RU" b="1" i="1" dirty="0"/>
              <a:t>Основные элементы временной диаграммы UML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699" y="1792762"/>
            <a:ext cx="11542955" cy="4050792"/>
          </a:xfrm>
        </p:spPr>
        <p:txBody>
          <a:bodyPr/>
          <a:lstStyle/>
          <a:p>
            <a:r>
              <a:rPr lang="ru-RU" i="1" dirty="0"/>
              <a:t>Основные элементы временной диаграммы UML - линия жизни, временная шкала, состояние или условие, сообщение, ограничение продолжительности , линейка времени.</a:t>
            </a:r>
          </a:p>
          <a:p>
            <a:r>
              <a:rPr lang="ru-RU" dirty="0"/>
              <a:t>Линия жизни - это именованный элемент, который представляет отдельного участника взаимодействия. В то время как детали и конструктивные особенности могут иметь кратность больше 1, линии жизни представляют только одну взаимодействующую сущность.</a:t>
            </a:r>
          </a:p>
          <a:p>
            <a:r>
              <a:rPr lang="ru-RU" dirty="0"/>
              <a:t>Временная диаграмма может показывать состояния участвующего классификатора или атрибута или некоторые тестируемые условия , такие как дискретное или перечисляемое значение атрибута.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6" descr="Временная диаграмма может показывать отдельные состояния или условия участников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5" y="4953186"/>
            <a:ext cx="2476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94673" y="47853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Временная шкала показывает, что вирус изменяет свое состояние между состоянием бездействия, распространения, запуска и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37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2832" y="506533"/>
            <a:ext cx="10711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Ограничение длительности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- это </a:t>
            </a:r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ограничение интервала,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которое относится к </a:t>
            </a:r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интервалу длительности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. Интервал длительности - это длительность, используемая для определения того, удовлетворяется ли ограничение. Например:</a:t>
            </a:r>
            <a:endParaRPr lang="ru-RU" dirty="0"/>
          </a:p>
        </p:txBody>
      </p:sp>
      <p:pic>
        <p:nvPicPr>
          <p:cNvPr id="5122" name="Picture 2" descr="Пример ограничения продолжительности - лед должен растаять в воде через 1 - 6 минут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7" y="1793922"/>
            <a:ext cx="1905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08418" y="2110390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Лед должен растаять в воде через 1-6 минут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2831" y="3389583"/>
            <a:ext cx="10711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Временное ограничение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- это </a:t>
            </a:r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ограничение интервала,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которое относится к </a:t>
            </a:r>
            <a:r>
              <a:rPr lang="ru-RU" b="1" dirty="0">
                <a:solidFill>
                  <a:srgbClr val="000000"/>
                </a:solidFill>
                <a:latin typeface="Georgia" panose="02040502050405020303" pitchFamily="18" charset="0"/>
              </a:rPr>
              <a:t>временному интервалу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 . Временной интервал - это выражение времени, используемое для определения того, удовлетворяется ли ограничение. Например:</a:t>
            </a:r>
            <a:endParaRPr lang="ru-RU" dirty="0"/>
          </a:p>
        </p:txBody>
      </p:sp>
      <p:pic>
        <p:nvPicPr>
          <p:cNvPr id="5124" name="Picture 4" descr="Пример ограничения по времени - Человек должен просыпаться между 5:40 и 6 утра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2" y="4460774"/>
            <a:ext cx="2190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445290" y="4657108"/>
            <a:ext cx="522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Georgia" panose="02040502050405020303" pitchFamily="18" charset="0"/>
              </a:rPr>
              <a:t>Человек должен проснуться с 5:40 до 6 утра.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831" y="5370635"/>
            <a:ext cx="11033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Временное ограничение показано как графическая связь между временным интервалом и конструкцией, которую оно ограничивает. Обычно эта графическая связь представляет собой небольшую линию, например, между спецификацией возникновения и временным интервалом.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76" y="490995"/>
            <a:ext cx="11960946" cy="160934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 для временной диаграммы: </a:t>
            </a:r>
            <a:br>
              <a:rPr lang="ru-RU" b="1" dirty="0"/>
            </a:b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59" y="983695"/>
            <a:ext cx="6933281" cy="55623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4AE2-7278-416D-821E-1F4D194D5517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5" y="1656678"/>
            <a:ext cx="2611998" cy="24201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5" y="3657154"/>
            <a:ext cx="4171895" cy="29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6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108</TotalTime>
  <Words>338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Calibri</vt:lpstr>
      <vt:lpstr>Cambria</vt:lpstr>
      <vt:lpstr>Georgia</vt:lpstr>
      <vt:lpstr>Rockwell</vt:lpstr>
      <vt:lpstr>Rockwell Condensed</vt:lpstr>
      <vt:lpstr>Wingdings</vt:lpstr>
      <vt:lpstr>Дерево</vt:lpstr>
      <vt:lpstr>Временные диаграммы   (timing diagrams)</vt:lpstr>
      <vt:lpstr>Презентация PowerPoint</vt:lpstr>
      <vt:lpstr>Классификация Диаграмм UML:</vt:lpstr>
      <vt:lpstr>Классы и Компоненты</vt:lpstr>
      <vt:lpstr>Временные диаграммы (timing diagrams) </vt:lpstr>
      <vt:lpstr>Основные элементы временной диаграммы UML</vt:lpstr>
      <vt:lpstr>Презентация PowerPoint</vt:lpstr>
      <vt:lpstr>Пример для временной диаграммы: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Компик</dc:creator>
  <cp:lastModifiedBy>Антон Воронцов</cp:lastModifiedBy>
  <cp:revision>9</cp:revision>
  <dcterms:created xsi:type="dcterms:W3CDTF">2019-10-20T19:11:27Z</dcterms:created>
  <dcterms:modified xsi:type="dcterms:W3CDTF">2019-10-21T08:38:55Z</dcterms:modified>
</cp:coreProperties>
</file>