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sldIdLst>
    <p:sldId id="256" r:id="rId2"/>
    <p:sldId id="260" r:id="rId3"/>
    <p:sldId id="261" r:id="rId4"/>
    <p:sldId id="264" r:id="rId5"/>
    <p:sldId id="258" r:id="rId6"/>
    <p:sldId id="269" r:id="rId7"/>
    <p:sldId id="271" r:id="rId8"/>
    <p:sldId id="270" r:id="rId9"/>
    <p:sldId id="272" r:id="rId10"/>
    <p:sldId id="273" r:id="rId11"/>
    <p:sldId id="267" r:id="rId12"/>
    <p:sldId id="274" r:id="rId13"/>
    <p:sldId id="275" r:id="rId14"/>
    <p:sldId id="276" r:id="rId15"/>
    <p:sldId id="277" r:id="rId16"/>
    <p:sldId id="278" r:id="rId17"/>
    <p:sldId id="257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424D8-AAA7-4502-9321-EB0694898C0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276A-42B6-4833-A250-B19AB8BD8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1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2276A-42B6-4833-A250-B19AB8BD89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3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576B-6C68-464D-8CE1-D3DF689302BD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8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F752-1061-40F2-A30F-A2EC36DFE40E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9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04B2-D96D-45C6-A924-837E79E3515F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06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35D-4421-47F7-9BF4-940584F2144B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8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15D1-D4C2-4262-9955-DC607509B5FA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84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4F7-8663-410A-8068-D9EA8B31F7EE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6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5BBB-AB3A-41E2-AC92-B31C0A3442B4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2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E8F-C5E7-4988-AD34-6027E3E26D9C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8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D5F6-1D71-4C18-8D23-9BBCF93C690E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5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5C38-66D7-4EE5-815C-AF4FA130779D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BDA7-B306-458D-BBEC-3A6D56B766C9}" type="datetime1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7681-D72C-4AA4-82BF-B0B4D1481FEB}" type="datetime1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4560-AF2A-44D2-B6D6-8824AB181CDD}" type="datetime1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1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6525-22FE-4A6C-A4EE-B9DA77000AF3}" type="datetime1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1E2-2815-4DC3-8EC2-9D1D78E409F6}" type="datetime1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429E-8984-426D-A2CC-F480C59F56A1}" type="datetime1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8F9C-D170-4E9C-B12C-727255F150DA}" type="datetime1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09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710" y="2492896"/>
            <a:ext cx="8928992" cy="175805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</a:t>
            </a:r>
            <a:b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«Технология </a:t>
            </a:r>
            <a:r>
              <a:rPr lang="ru-RU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РПвССУБД</a:t>
            </a:r>
            <a: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b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«Архитектура систем электропитания</a:t>
            </a:r>
            <a:r>
              <a:rPr lang="ru-RU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0400" y="4697431"/>
            <a:ext cx="4968552" cy="1872208"/>
          </a:xfrm>
        </p:spPr>
        <p:txBody>
          <a:bodyPr>
            <a:normAutofit fontScale="25000" lnSpcReduction="2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6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Выполнили: студенты группы М091901(75) </a:t>
            </a:r>
            <a:endParaRPr lang="ru-RU" sz="4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6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Алексеева Е.</a:t>
            </a:r>
            <a:endParaRPr lang="ru-RU" sz="4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6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Бармина А.</a:t>
            </a:r>
            <a:endParaRPr lang="ru-RU" sz="4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6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Бабаян Э.</a:t>
            </a:r>
            <a:endParaRPr lang="ru-RU" sz="4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6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Федченков Д.</a:t>
            </a:r>
            <a:endParaRPr lang="ru-RU" sz="4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2656"/>
            <a:ext cx="820578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2653" y="6381328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347713" cy="73116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Дизельные </a:t>
            </a:r>
            <a:r>
              <a:rPr lang="ru-RU" sz="3200" b="1" dirty="0" smtClean="0">
                <a:solidFill>
                  <a:schemeClr val="tx1"/>
                </a:solidFill>
              </a:rPr>
              <a:t>генераторы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62" y="764704"/>
            <a:ext cx="8291462" cy="388077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экономии места используются без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шумозащитных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кожухов внутри помещения, если предусмотрена установка снаружи – обязательно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шумозащитном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всепогодном кожухе. Время автономной работы может достигать до 48 часов без дозаправки бака, а заключение договора на поставку горючего позволит работать генератору необходимый отрезок времени.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Производители: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SDMO (Франция),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Gucbir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(Турция),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Cummins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(США).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76" y="2705090"/>
            <a:ext cx="3600400" cy="28351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88024" y="5540249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Дизельные генераторы с жидкостным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охлаждением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Perkins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2" y="2933866"/>
            <a:ext cx="3370675" cy="26510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11797" y="5540249"/>
            <a:ext cx="4276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Дизельные генераторы с жидкостным охлаждением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Volvo-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74036"/>
              </p:ext>
            </p:extLst>
          </p:nvPr>
        </p:nvGraphicFramePr>
        <p:xfrm>
          <a:off x="179512" y="3140968"/>
          <a:ext cx="8784976" cy="3445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140829531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17549369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22662874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59661811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8668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Tier1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Tier2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Tier3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Tier4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64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Активное оборудование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N+1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N+1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r>
                        <a:rPr lang="en-US" sz="1800" kern="1200" dirty="0" smtClean="0">
                          <a:effectLst/>
                        </a:rPr>
                        <a:t>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391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Распределенные потоки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699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Возможность </a:t>
                      </a:r>
                      <a:r>
                        <a:rPr lang="ru-RU" sz="1800" kern="1200" dirty="0" err="1" smtClean="0">
                          <a:effectLst/>
                        </a:rPr>
                        <a:t>обслужвания</a:t>
                      </a:r>
                      <a:r>
                        <a:rPr lang="ru-RU" sz="1800" kern="1200" dirty="0" smtClean="0">
                          <a:effectLst/>
                        </a:rPr>
                        <a:t> ЦОД без остановки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59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Годовой простой, час.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28,8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0,4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26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Надежность инфраструктуры, 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effectLst/>
                        </a:rPr>
                        <a:t>99,671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>
                          <a:effectLst/>
                        </a:rPr>
                        <a:t>99,749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>
                          <a:effectLst/>
                        </a:rPr>
                        <a:t>99,982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>
                          <a:effectLst/>
                        </a:rPr>
                        <a:t>99,995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2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Вероятность остановки в течении 5 лет,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37,17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31,37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25,91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2,14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5059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79512" y="567386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Центры обработки данных (ЦОД) распределяются по 4 категориям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– наивысшая категория). Соответствие той или иной категории указывает на уровень резервации и инфраструктуры,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физческой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безопасности и надежности как инфраструктурной части, так и строения в целом. Официальное соответствие категории подтверждает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TIA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2440" y="648179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95081" cy="1320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инфраструктуры ЦОД согласно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Uptime Institute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75093"/>
              </p:ext>
            </p:extLst>
          </p:nvPr>
        </p:nvGraphicFramePr>
        <p:xfrm>
          <a:off x="-32008" y="1343473"/>
          <a:ext cx="9160355" cy="5180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8155">
                  <a:extLst>
                    <a:ext uri="{9D8B030D-6E8A-4147-A177-3AD203B41FA5}">
                      <a16:colId xmlns:a16="http://schemas.microsoft.com/office/drawing/2014/main" xmlns="" val="1667642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11847347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99548313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1815541722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3275533047"/>
                    </a:ext>
                  </a:extLst>
                </a:gridCol>
              </a:tblGrid>
              <a:tr h="345535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Tier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Tier </a:t>
                      </a:r>
                      <a:r>
                        <a:rPr lang="ru-RU" dirty="0" smtClean="0"/>
                        <a:t>2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Tier </a:t>
                      </a:r>
                      <a:r>
                        <a:rPr lang="ru-RU" dirty="0" smtClean="0"/>
                        <a:t>3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Tier </a:t>
                      </a:r>
                      <a:r>
                        <a:rPr lang="ru-RU" dirty="0" smtClean="0"/>
                        <a:t>4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0367306"/>
                  </a:ext>
                </a:extLst>
              </a:tr>
              <a:tr h="59640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элементов после сбоя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+1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+1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 после сбоя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521739"/>
                  </a:ext>
                </a:extLst>
              </a:tr>
              <a:tr h="64393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Распределительные</a:t>
                      </a:r>
                      <a:r>
                        <a:rPr lang="ru-RU" sz="1600" baseline="0" dirty="0" smtClean="0"/>
                        <a:t> пути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 активный</a:t>
                      </a:r>
                      <a:r>
                        <a:rPr lang="ru-RU" sz="1600" baseline="0" dirty="0" smtClean="0"/>
                        <a:t> и 1 пассивный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 активны, работают пар-но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49679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Непрерывное обслуживание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Нет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Нет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Есть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Есть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659539"/>
                  </a:ext>
                </a:extLst>
              </a:tr>
              <a:tr h="50100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Устойчивость к ошибкам и сбоям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Нет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Нет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Нет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Есть</a:t>
                      </a:r>
                      <a:r>
                        <a:rPr lang="ru-RU" sz="1600" baseline="0" dirty="0" smtClean="0"/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351197"/>
                  </a:ext>
                </a:extLst>
              </a:tr>
              <a:tr h="64439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Непрерывное охлаждение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Требуется </a:t>
                      </a:r>
                      <a:r>
                        <a:rPr lang="en-US" sz="1600" dirty="0" smtClean="0"/>
                        <a:t>Class</a:t>
                      </a:r>
                      <a:r>
                        <a:rPr lang="en-US" sz="1600" baseline="0" dirty="0" smtClean="0"/>
                        <a:t> A (ASHRAE)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3207653"/>
                  </a:ext>
                </a:extLst>
              </a:tr>
              <a:tr h="82954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ДГУ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Standby and Prime</a:t>
                      </a:r>
                      <a:r>
                        <a:rPr lang="ru-RU" sz="1600" dirty="0" smtClean="0"/>
                        <a:t>,</a:t>
                      </a:r>
                      <a:r>
                        <a:rPr lang="ru-RU" sz="1600" baseline="0" dirty="0" smtClean="0"/>
                        <a:t> на 12 час топливо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Standby and Prime</a:t>
                      </a:r>
                      <a:r>
                        <a:rPr lang="ru-RU" sz="1600" dirty="0" smtClean="0"/>
                        <a:t>,</a:t>
                      </a:r>
                      <a:r>
                        <a:rPr lang="ru-RU" sz="1600" baseline="0" dirty="0" smtClean="0"/>
                        <a:t> на 12 час топливо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Непрерывной работы,</a:t>
                      </a:r>
                      <a:r>
                        <a:rPr lang="ru-RU" sz="1600" baseline="0" dirty="0" smtClean="0"/>
                        <a:t> на 12 час </a:t>
                      </a:r>
                      <a:r>
                        <a:rPr lang="ru-RU" sz="1600" baseline="0" dirty="0" err="1" smtClean="0"/>
                        <a:t>топлово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Непрерывной</a:t>
                      </a:r>
                      <a:r>
                        <a:rPr lang="ru-RU" sz="1600" baseline="0" dirty="0" smtClean="0"/>
                        <a:t> работы, на 12 час топливо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6472871"/>
                  </a:ext>
                </a:extLst>
              </a:tr>
              <a:tr h="59640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Резервирование клапанов, выкл. в </a:t>
                      </a:r>
                      <a:r>
                        <a:rPr lang="ru-RU" sz="1600" dirty="0" err="1" smtClean="0"/>
                        <a:t>электр</a:t>
                      </a:r>
                      <a:r>
                        <a:rPr lang="ru-RU" sz="1600" dirty="0" smtClean="0"/>
                        <a:t>. системе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Требуется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Требуется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097891"/>
                  </a:ext>
                </a:extLst>
              </a:tr>
              <a:tr h="34553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Изолированность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требуется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Требуется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27515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2440" y="6498570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3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24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электроснабжения ЦОД по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49040"/>
            <a:ext cx="5267325" cy="5343525"/>
          </a:xfrm>
          <a:prstGeom prst="rect">
            <a:avLst/>
          </a:prstGeom>
        </p:spPr>
      </p:pic>
      <p:sp>
        <p:nvSpPr>
          <p:cNvPr id="6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6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электроснабжения ЦОД по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3076" name="Picture 4" descr="ÐÐµÐ±Ð¸Ð½Ð°Ñ â1 Ð­Ð»ÐµÐºÑÑÐ¾ÑÐ½Ð°Ð±Ð¶ÐµÐ½Ð¸Ðµ Ð¦ÐÐ (ÑÐ°ÑÑÑ 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89226"/>
            <a:ext cx="49720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электроснабжения ЦОД по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4098" name="Picture 2" descr="ÐÐµÐ±Ð¸Ð½Ð°Ñ â1 Ð­Ð»ÐµÐºÑÑÐ¾ÑÐ½Ð°Ð±Ð¶ÐµÐ½Ð¸Ðµ Ð¦ÐÐ (ÑÐ°ÑÑÑ 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0104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4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электроснабжения ЦОД по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pic>
        <p:nvPicPr>
          <p:cNvPr id="5122" name="Picture 2" descr="ÐÐµÐ±Ð¸Ð½Ð°Ñ â1 Ð­Ð»ÐµÐºÑÑÐ¾ÑÐ½Ð°Ð±Ð¶ÐµÐ½Ð¸Ðµ Ð¦ÐÐ (ÑÐ°ÑÑÑ 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92696"/>
            <a:ext cx="59531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904" y="901461"/>
            <a:ext cx="8568952" cy="5331495"/>
          </a:xfrm>
        </p:spPr>
        <p:txBody>
          <a:bodyPr>
            <a:noAutofit/>
          </a:bodyPr>
          <a:lstStyle/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Базовое требование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соответствует основным (базовым) требованиям и не имеет резервирования (избыточности);</a:t>
            </a: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N+1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N+1 предусматривает один дополнительный узел, модуль, путь (канал, тракт) или одну систему в дополнение к тому минимуму, который нужен для удовлетворения базового требования. Отказ или ремонт (техническое обслуживание) любого одного узла, модуля или тракта не нарушает работу.</a:t>
            </a: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N+2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N+2 предусматривает два дополнительных узла, модуля, пути (канала, тракта) или две системы в дополнение к тому минимуму, который нужен для удовлетворения базового требования. Отказ или ремонт (техническое обслуживание) любых двух одиночных узлов, модулей или трактов не нарушает работу.</a:t>
            </a: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2N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2N предусматривает два комплектных узла, модуля, пути (канала, тракта) или две системы для каждого(-ой) одного(-ой), требуемого(-ой) для базовой системы. Отказ или ремонт (техническое обслуживание) любого одного целого узла, модуля, тракта или системы не нарушает работу.</a:t>
            </a: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2(N+1)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2(N+1) предусматривает два комплектных (N+1) узла, модуля, пути (канала, тракта) или две системы. Даже в случае отказа или ремонта (технического обслуживания) любого одного узла, модуля, тракта или системы будет обеспечено некоторое резервирование и работа не будет нарушена.</a:t>
            </a: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Важнейшую роль в системе гарантированного электроснабжения ЦОД играют такие устройства как источники бесперебойного питания, аккумуляторные батареи, автоматический ввод резерва 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дизельгенераторы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58880" y="6359326"/>
            <a:ext cx="2133600" cy="360000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6631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Э</a:t>
            </a:r>
            <a:r>
              <a:rPr lang="ru-RU" sz="3200" b="1" dirty="0" smtClean="0"/>
              <a:t>лектроснабжения </a:t>
            </a:r>
            <a:r>
              <a:rPr lang="ru-RU" sz="3200" b="1" dirty="0"/>
              <a:t>согласно стандарта TIA-942</a:t>
            </a:r>
            <a:endParaRPr lang="ru-RU" sz="3200" dirty="0"/>
          </a:p>
          <a:p>
            <a:pPr algn="ctr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708920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44546" y="6381328"/>
            <a:ext cx="512638" cy="365125"/>
          </a:xfrm>
        </p:spPr>
        <p:txBody>
          <a:bodyPr/>
          <a:lstStyle/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07" y="1264030"/>
            <a:ext cx="8784976" cy="5184576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2"/>
                </a:solidFill>
              </a:rPr>
              <a:t>Сегодня </a:t>
            </a:r>
            <a:r>
              <a:rPr lang="ru-RU" sz="1800" dirty="0">
                <a:solidFill>
                  <a:schemeClr val="tx2"/>
                </a:solidFill>
              </a:rPr>
              <a:t>к инженерной инфраструктуре центров обработки данных (ЦОД) с целью обеспечения бесперебойной работы предъявляются такие требования, </a:t>
            </a:r>
            <a:r>
              <a:rPr lang="ru-RU" sz="1800" dirty="0" smtClean="0">
                <a:solidFill>
                  <a:schemeClr val="tx2"/>
                </a:solidFill>
              </a:rPr>
              <a:t>как: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/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-обеспечение </a:t>
            </a:r>
            <a:r>
              <a:rPr lang="ru-RU" sz="1800" dirty="0">
                <a:solidFill>
                  <a:schemeClr val="tx2"/>
                </a:solidFill>
              </a:rPr>
              <a:t>безопасности </a:t>
            </a:r>
            <a:r>
              <a:rPr lang="ru-RU" sz="1800" dirty="0" smtClean="0">
                <a:solidFill>
                  <a:schemeClr val="tx2"/>
                </a:solidFill>
              </a:rPr>
              <a:t>оборудования;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-круглосуточное </a:t>
            </a:r>
            <a:r>
              <a:rPr lang="ru-RU" sz="1800" dirty="0">
                <a:solidFill>
                  <a:schemeClr val="tx2"/>
                </a:solidFill>
              </a:rPr>
              <a:t>обеспечение бесперебойной работы </a:t>
            </a:r>
            <a:r>
              <a:rPr lang="ru-RU" sz="1800" dirty="0" smtClean="0">
                <a:solidFill>
                  <a:schemeClr val="tx2"/>
                </a:solidFill>
              </a:rPr>
              <a:t>оборудования;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-проведение </a:t>
            </a:r>
            <a:r>
              <a:rPr lang="ru-RU" sz="1800" dirty="0">
                <a:solidFill>
                  <a:schemeClr val="tx2"/>
                </a:solidFill>
              </a:rPr>
              <a:t>ремонтных и сервисных работ без отключения </a:t>
            </a:r>
            <a:r>
              <a:rPr lang="ru-RU" sz="1800" dirty="0" smtClean="0">
                <a:solidFill>
                  <a:schemeClr val="tx2"/>
                </a:solidFill>
              </a:rPr>
              <a:t>техники;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-соблюдение </a:t>
            </a:r>
            <a:r>
              <a:rPr lang="ru-RU" sz="1800" dirty="0">
                <a:solidFill>
                  <a:schemeClr val="tx2"/>
                </a:solidFill>
              </a:rPr>
              <a:t>благоприятных для оборудования климатических </a:t>
            </a:r>
            <a:r>
              <a:rPr lang="ru-RU" sz="1800" dirty="0" smtClean="0">
                <a:solidFill>
                  <a:schemeClr val="tx2"/>
                </a:solidFill>
              </a:rPr>
              <a:t>условий;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-разделение </a:t>
            </a:r>
            <a:r>
              <a:rPr lang="ru-RU" sz="1800" dirty="0">
                <a:solidFill>
                  <a:schemeClr val="tx2"/>
                </a:solidFill>
              </a:rPr>
              <a:t>зон ответственности для </a:t>
            </a:r>
            <a:r>
              <a:rPr lang="ru-RU" sz="1800" dirty="0" smtClean="0">
                <a:solidFill>
                  <a:schemeClr val="tx2"/>
                </a:solidFill>
              </a:rPr>
              <a:t>сотрудников;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-предоставление </a:t>
            </a:r>
            <a:r>
              <a:rPr lang="ru-RU" sz="1800" dirty="0">
                <a:solidFill>
                  <a:schemeClr val="tx2"/>
                </a:solidFill>
              </a:rPr>
              <a:t>возможности наращивания потенциала оборудования.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>
                <a:solidFill>
                  <a:schemeClr val="tx2"/>
                </a:solidFill>
              </a:rPr>
              <a:t/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>
                <a:solidFill>
                  <a:schemeClr val="tx2"/>
                </a:solidFill>
              </a:rPr>
              <a:t>В любом помещении, в котором имеются компьютеры, серверы и другое вычислительное оборудование, нужно установить источники бесперебойного питания (ИБП), которые могут обеспечивать работу систем.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>
                <a:solidFill>
                  <a:schemeClr val="tx2"/>
                </a:solidFill>
              </a:rPr>
              <a:t/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В зависимости от требований и задач для ЦОД может быть несколько вариантов энергоснабжения. Для того чтобы не было перерывов в поставках электроэнергии, следует предусмотреть автоматическое переключение клиентов на резервное устройство или дизель-генератор.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1064" y="6453336"/>
            <a:ext cx="512638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407" y="260648"/>
            <a:ext cx="88977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>
                <a:solidFill>
                  <a:schemeClr val="tx2"/>
                </a:solidFill>
              </a:rPr>
              <a:t>Требования к системам электропитания ЦОД</a:t>
            </a:r>
            <a:endParaRPr lang="ru-RU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126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5688632"/>
          </a:xfrm>
        </p:spPr>
        <p:txBody>
          <a:bodyPr>
            <a:normAutofit/>
          </a:bodyPr>
          <a:lstStyle/>
          <a:p>
            <a:pPr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0" y="0"/>
            <a:ext cx="9158990" cy="68467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6430663"/>
            <a:ext cx="512638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6712" y="128923"/>
            <a:ext cx="9111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Состав основных инженерных систем в ЦОД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76872"/>
            <a:ext cx="3168352" cy="4336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источников </a:t>
            </a: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электропитания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30481" y="6381328"/>
            <a:ext cx="512638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Категории электроснабжения, надежность электропитания, классификац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0679"/>
            <a:ext cx="6624736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512638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90450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Структурная схема системы бесперебойного гарантированного электропитания центров хранения и защиты информации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grandmotors.ru/image/resh_datacenter/schema_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73471"/>
            <a:ext cx="4863816" cy="52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4149080"/>
            <a:ext cx="36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3F5970"/>
                </a:solidFill>
                <a:latin typeface="Trebuchet MS" panose="020B0603020202020204" pitchFamily="34" charset="0"/>
              </a:rPr>
              <a:t>Пример системы </a:t>
            </a:r>
            <a:r>
              <a:rPr lang="ru-RU" sz="1600" i="1" dirty="0" smtClean="0">
                <a:solidFill>
                  <a:srgbClr val="3F5970"/>
                </a:solidFill>
                <a:latin typeface="Trebuchet MS" panose="020B0603020202020204" pitchFamily="34" charset="0"/>
              </a:rPr>
              <a:t>бесперебойного гарантированного электропитания с</a:t>
            </a:r>
            <a:r>
              <a:rPr lang="ru-RU" sz="1600" i="1" dirty="0">
                <a:solidFill>
                  <a:srgbClr val="3F5970"/>
                </a:solidFill>
                <a:latin typeface="Trebuchet MS" panose="020B0603020202020204" pitchFamily="34" charset="0"/>
              </a:rPr>
              <a:t> резервированием </a:t>
            </a:r>
            <a:r>
              <a:rPr lang="ru-RU" sz="1600" i="1" dirty="0" smtClean="0">
                <a:solidFill>
                  <a:srgbClr val="3F5970"/>
                </a:solidFill>
                <a:latin typeface="Trebuchet MS" panose="020B0603020202020204" pitchFamily="34" charset="0"/>
              </a:rPr>
              <a:t>N+1</a:t>
            </a:r>
            <a:endParaRPr lang="ru-RU" sz="1600" dirty="0" smtClean="0"/>
          </a:p>
          <a:p>
            <a:endParaRPr lang="ru-RU" sz="1600" b="1" dirty="0">
              <a:solidFill>
                <a:srgbClr val="3F597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3F5970"/>
                </a:solidFill>
                <a:latin typeface="Trebuchet MS" panose="020B0603020202020204" pitchFamily="34" charset="0"/>
              </a:rPr>
              <a:t>ДГУ</a:t>
            </a:r>
            <a:r>
              <a:rPr lang="ru-RU" sz="1600" dirty="0">
                <a:solidFill>
                  <a:srgbClr val="3F5970"/>
                </a:solidFill>
                <a:latin typeface="Trebuchet MS" panose="020B0603020202020204" pitchFamily="34" charset="0"/>
              </a:rPr>
              <a:t> — Дизель-генераторная </a:t>
            </a:r>
            <a:r>
              <a:rPr lang="ru-RU" sz="1600" dirty="0" smtClean="0">
                <a:solidFill>
                  <a:srgbClr val="3F5970"/>
                </a:solidFill>
                <a:latin typeface="Trebuchet MS" panose="020B0603020202020204" pitchFamily="34" charset="0"/>
              </a:rPr>
              <a:t>установка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3F5970"/>
                </a:solidFill>
                <a:latin typeface="Trebuchet MS" panose="020B0603020202020204" pitchFamily="34" charset="0"/>
              </a:rPr>
              <a:t>ИБП</a:t>
            </a:r>
            <a:r>
              <a:rPr lang="ru-RU" sz="1600" dirty="0">
                <a:solidFill>
                  <a:srgbClr val="3F5970"/>
                </a:solidFill>
                <a:latin typeface="Trebuchet MS" panose="020B0603020202020204" pitchFamily="34" charset="0"/>
              </a:rPr>
              <a:t> — Источник бесперебойного питания</a:t>
            </a:r>
            <a:endParaRPr lang="ru-RU" sz="1600" b="0" i="0" dirty="0">
              <a:solidFill>
                <a:srgbClr val="3F597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3" y="188640"/>
            <a:ext cx="7644365" cy="4053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324544" y="3549014"/>
            <a:ext cx="10081120" cy="329320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Линия электропередачи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Трансформатор силовой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Вводно-распределительное устройство (ВРУ)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Автоматический ввод резерва (АВР)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Дизельный генератор переменного тока (ДГУ)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Главный распределительный щит (ГРЩ)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Распределительный щит для систем кондиционирования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Система кондиционирования серверного зала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Сервисный байпас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Источник бесперебойного питания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Распределительный щит для серверного зала 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Распределитель питания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Центр обработки данных (ЦОД)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2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6957312" cy="13208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бесперебойного питания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24543" y="651319"/>
            <a:ext cx="4706044" cy="5760640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источники бесперебойного питания позволяют создавать системы полного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резервирования,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параллельно подключается два и более устройств. Таким образом, один из группы ИБП становится «главным» или «ведущим» и в тоже время обеспечивает полный доступ других устройств к системным настройкам. Данная схема обеспечивает равномерное распределение нагрузки по каждому ИБП. В случае выхода из строя одного из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нагрузка распределится равномерно между рабочими блоками, мощность критической нагрузки не должна превышать мощность работоспособных источников бесперебойного питания.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2050" name="Picture 2" descr="ÐÐ°ÑÐ°Ð»Ð»ÐµÐ»ÑÐ½Ð°Ñ ÑÑÐµÐ¼Ð° Ð¿Ð¾Ð´ÐºÐ»ÑÑÐµÐ½Ð¸Ñ Ð¸ÑÑÐ¾ÑÐ½Ð¸ÐºÐ¾Ð² Ð±ÐµÑÐ¿ÐµÑÐµÐ±Ð¾Ð¹Ð½Ð¾Ð³Ð¾ Ð¿Ð¸Ñ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720268"/>
            <a:ext cx="47625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95005" y="515719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редставлена 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r>
              <a:rPr lang="ru-RU" sz="1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(RPA).</a:t>
            </a:r>
          </a:p>
          <a:p>
            <a:pPr algn="just"/>
            <a:r>
              <a:rPr lang="ru-RU" sz="1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известные для 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в системе резервного </a:t>
            </a:r>
            <a:r>
              <a:rPr lang="ru-RU" sz="1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питания: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(Швейцария),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Riello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UPS (Италия),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Socomec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(Франция), </a:t>
            </a:r>
            <a:r>
              <a:rPr lang="ru-RU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Legrand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(Франция).</a:t>
            </a:r>
            <a:endParaRPr lang="ru-RU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9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128" y="169987"/>
            <a:ext cx="7848872" cy="1320800"/>
          </a:xfrm>
        </p:spPr>
        <p:txBody>
          <a:bodyPr/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Трансформатор силовой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0527" y="830387"/>
            <a:ext cx="5760640" cy="238258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Применяются понижающие силовые трансформаторы масляного и сухого типов. Служат для изменения напряжения переменного тока до 0,4кВ. В зависимости от места установки, имеют разнообразное исполнение и тип охлаждения. Производители силовых трансформаторов: ABB (Швеция, Швейцария),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Schneider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(Франция), SEA (Италия).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17278"/>
            <a:ext cx="6346486" cy="132294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5325" y="3068960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Вводно-распределительное устройство (ВРУ)</a:t>
            </a:r>
            <a:endParaRPr lang="ru-RU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45765" y="4671710"/>
            <a:ext cx="39986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ВРУ: ABB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(Швеция, Швейцария),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(Германия),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Legrand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Socomec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(Франция).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714986"/>
            <a:ext cx="2395784" cy="18458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13980"/>
            <a:ext cx="2939904" cy="3024336"/>
          </a:xfrm>
          <a:prstGeom prst="rect">
            <a:avLst/>
          </a:prstGeom>
        </p:spPr>
      </p:pic>
      <p:sp>
        <p:nvSpPr>
          <p:cNvPr id="10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8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347713" cy="80317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Аккумуляторные 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батареи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6206" y="804263"/>
            <a:ext cx="8179159" cy="204867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подавляющем большинстве случаев применяются свинцово-кислотные аккумуляторы клапанно-рекомбинационного типа или как их еще называют VRLA. Также они делятся на подтипы: AGM VRLA – с жидким электролитом, GEL VRLA – с желеобразным электролитом и их аналоги модульного исполнения с напряжением 2 Вольта. Различие этих типов заключается в разных разрядных характеристиках, сроке службы и циклическом ресурсе.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818459"/>
            <a:ext cx="5508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Стабилизаторы напряжения</a:t>
            </a:r>
            <a:endParaRPr lang="ru-RU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4281" y="4652162"/>
            <a:ext cx="8158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частых бросков напряжения в сети электропитания, рекомендуется применять стабилизаторы напряжения. Данная опция позволяет стабилизировать напряжения с высокой точностью и существенно снизить нагрузку на аккумуляторы в составе источника бесперебойного питания, т. к. ИБП будет их задействовать только при полном отсутствии напряжения.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59" y="2496938"/>
            <a:ext cx="1563175" cy="17992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0224" y="2741240"/>
            <a:ext cx="5988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применения в системе резервного питания применяются: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EverExceed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(Великобритания), B.B.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(Тайвань), C&amp;D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(США).</a:t>
            </a:r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>
          <a:xfrm>
            <a:off x="8532440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18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1126</Words>
  <Application>Microsoft Office PowerPoint</Application>
  <PresentationFormat>Экран (4:3)</PresentationFormat>
  <Paragraphs>174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Аспект</vt:lpstr>
      <vt:lpstr>Реферат  по дисциплине «Технология РПвССУБД»  на тему: «Архитектура систем электропитания»</vt:lpstr>
      <vt:lpstr>Сегодня к инженерной инфраструктуре центров обработки данных (ЦОД) с целью обеспечения бесперебойной работы предъявляются такие требования, как:  -обеспечение безопасности оборудования; -круглосуточное обеспечение бесперебойной работы оборудования; -проведение ремонтных и сервисных работ без отключения техники; -соблюдение благоприятных для оборудования климатических условий; -разделение зон ответственности для сотрудников; -предоставление возможности наращивания потенциала оборудования.  В любом помещении, в котором имеются компьютеры, серверы и другое вычислительное оборудование, нужно установить источники бесперебойного питания (ИБП), которые могут обеспечивать работу систем.  В зависимости от требований и задач для ЦОД может быть несколько вариантов энергоснабжения. Для того чтобы не было перерывов в поставках электроэнергии, следует предусмотреть автоматическое переключение клиентов на резервное устройство или дизель-генератор.</vt:lpstr>
      <vt:lpstr>Презентация PowerPoint</vt:lpstr>
      <vt:lpstr>Схема источников электропитания</vt:lpstr>
      <vt:lpstr>Презентация PowerPoint</vt:lpstr>
      <vt:lpstr>Презентация PowerPoint</vt:lpstr>
      <vt:lpstr>Источники бесперебойного питания </vt:lpstr>
      <vt:lpstr>Трансформатор силовой </vt:lpstr>
      <vt:lpstr>Аккумуляторные батареи</vt:lpstr>
      <vt:lpstr>Дизельные генераторы</vt:lpstr>
      <vt:lpstr>Презентация PowerPoint</vt:lpstr>
      <vt:lpstr>Tier инфраструктуры ЦОД согласно Uptime Institute</vt:lpstr>
      <vt:lpstr>Схема электроснабжения ЦОД по Tier I:</vt:lpstr>
      <vt:lpstr>Схема электроснабжения ЦОД по Tier II:</vt:lpstr>
      <vt:lpstr>Схема электроснабжения ЦОД по Tier III:</vt:lpstr>
      <vt:lpstr>Схема электроснабжения ЦОД по Tier IV: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 по дисциплине «Технология РПвССУБД»  на тему: «Архитектура систем электропитания»</dc:title>
  <dc:creator>Анна Бармина</dc:creator>
  <cp:lastModifiedBy>Анна Бармина</cp:lastModifiedBy>
  <cp:revision>37</cp:revision>
  <dcterms:created xsi:type="dcterms:W3CDTF">2019-09-22T01:02:49Z</dcterms:created>
  <dcterms:modified xsi:type="dcterms:W3CDTF">2019-09-30T03:38:50Z</dcterms:modified>
</cp:coreProperties>
</file>