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slides/slide25.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ppt/slides/slide14.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pdf" ContentType="application/pdf"/>
  <Override PartName="/ppt/slides/slide4.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7"/>
  </p:notesMasterIdLst>
  <p:sldIdLst>
    <p:sldId id="256" r:id="rId2"/>
    <p:sldId id="272" r:id="rId3"/>
    <p:sldId id="306" r:id="rId4"/>
    <p:sldId id="307" r:id="rId5"/>
    <p:sldId id="308" r:id="rId6"/>
    <p:sldId id="309" r:id="rId7"/>
    <p:sldId id="310" r:id="rId8"/>
    <p:sldId id="311" r:id="rId9"/>
    <p:sldId id="313" r:id="rId10"/>
    <p:sldId id="314" r:id="rId11"/>
    <p:sldId id="315" r:id="rId12"/>
    <p:sldId id="266" r:id="rId13"/>
    <p:sldId id="316" r:id="rId14"/>
    <p:sldId id="317" r:id="rId15"/>
    <p:sldId id="318" r:id="rId16"/>
    <p:sldId id="303" r:id="rId17"/>
    <p:sldId id="325" r:id="rId18"/>
    <p:sldId id="326" r:id="rId19"/>
    <p:sldId id="302" r:id="rId20"/>
    <p:sldId id="319" r:id="rId21"/>
    <p:sldId id="321" r:id="rId22"/>
    <p:sldId id="320" r:id="rId23"/>
    <p:sldId id="322" r:id="rId24"/>
    <p:sldId id="323"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1" name="Gretel Going" initials="GG" lastIdx="1" clrIdx="0">
    <p:extLst/>
  </p:cmAuthor>
  <p:cmAuthor id="2" name="Gretel Going" initials="GG [2]" lastIdx="1" clrIdx="1">
    <p:extLst/>
  </p:cmAuthor>
  <p:cmAuthor id="3" name="Gretel Going" initials="GG [3]" lastIdx="1" clrIdx="2">
    <p:extLst/>
  </p:cmAuthor>
  <p:cmAuthor id="4" name="Gretel Going" initials="GG [4]" lastIdx="1" clrIdx="3">
    <p:extLst/>
  </p:cmAuthor>
  <p:cmAuthor id="5" name="Gretel Going" initials="GG [5]" lastIdx="1" clrIdx="4">
    <p:extLst/>
  </p:cmAuthor>
  <p:cmAuthor id="6" name="Gretel Going" initials="GG [6]" lastIdx="1" clrIdx="5">
    <p:extLst/>
  </p:cmAuthor>
  <p:cmAuthor id="7" name="Gretel Going" initials="GG [7]" lastIdx="1" clrIdx="6">
    <p:extLst/>
  </p:cmAuthor>
  <p:cmAuthor id="8" name="Gretel Going" initials="GG [8]" lastIdx="1" clrIdx="7">
    <p:extLst/>
  </p:cmAuthor>
  <p:cmAuthor id="9" name="Gretel Going" initials="GG [9]" lastIdx="1" clrIdx="8">
    <p:extLst/>
  </p:cmAuthor>
  <p:cmAuthor id="10" name="Gretel Going" initials="GG [10]" lastIdx="1" clrIdx="9">
    <p:extLst/>
  </p:cmAuthor>
  <p:cmAuthor id="11" name="Gretel Going" initials="GG [7] [2]" lastIdx="1" clrIdx="10">
    <p:extLst/>
  </p:cmAutho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9CBD6"/>
    <a:srgbClr val="DFDFE6"/>
    <a:srgbClr val="C92620"/>
    <a:srgbClr val="73A533"/>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767"/>
    </p:ext>
    <p:ext uri="{FD5EFAAD-0ECE-453E-9831-46B23BE46B34}">
      <p15:chartTrackingRefBased xmlns:mc="http://schemas.openxmlformats.org/markup-compatibility/2006" xmlns:mv="urn:schemas-microsoft-com:mac:vml"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1309"/>
    <p:restoredTop sz="94624"/>
  </p:normalViewPr>
  <p:slideViewPr>
    <p:cSldViewPr snapToGrid="0" snapToObjects="1">
      <p:cViewPr>
        <p:scale>
          <a:sx n="150" d="100"/>
          <a:sy n="150" d="100"/>
        </p:scale>
        <p:origin x="-760" y="-5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0F0A3-066F-9748-A7E0-C2BDB4EC0BED}" type="datetimeFigureOut">
              <a:rPr lang="en-US" smtClean="0"/>
              <a:pPr/>
              <a:t>5/5/17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DA046-D6A6-2749-BBF2-A7CF6A8BDBC0}"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47404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6DA046-D6A6-2749-BBF2-A7CF6A8BDBC0}" type="slidenum">
              <a:rPr lang="en-US" smtClean="0"/>
              <a:pPr/>
              <a:t>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9424233"/>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6DA046-D6A6-2749-BBF2-A7CF6A8BDBC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DEFB8E-85EE-D645-AE79-469D700DF4D1}" type="datetimeFigureOut">
              <a:rPr lang="en-US" smtClean="0"/>
              <a:pPr/>
              <a:t>5/5/17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DC125-2A7B-B947-A4E8-97346C34F03E}"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463751" y="6186382"/>
            <a:ext cx="532738" cy="532738"/>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5983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BDEFB8E-85EE-D645-AE79-469D700DF4D1}" type="datetimeFigureOut">
              <a:rPr lang="en-US" smtClean="0"/>
              <a:pPr/>
              <a:t>5/5/17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DC125-2A7B-B947-A4E8-97346C34F03E}" type="slidenum">
              <a:rPr lang="en-US" smtClean="0"/>
              <a:pPr/>
              <a:t>‹#›</a:t>
            </a:fld>
            <a:endParaRPr lang="en-US"/>
          </a:p>
        </p:txBody>
      </p:sp>
      <p:sp>
        <p:nvSpPr>
          <p:cNvPr id="10" name="Title 9"/>
          <p:cNvSpPr>
            <a:spLocks noGrp="1"/>
          </p:cNvSpPr>
          <p:nvPr>
            <p:ph type="title" hasCustomPrompt="1"/>
          </p:nvPr>
        </p:nvSpPr>
        <p:spPr>
          <a:xfrm>
            <a:off x="388620" y="331470"/>
            <a:ext cx="11372850" cy="690880"/>
          </a:xfrm>
        </p:spPr>
        <p:txBody>
          <a:bodyPr/>
          <a:lstStyle>
            <a:lvl1pPr marL="0" marR="0" indent="0" defTabSz="914400" rtl="0" eaLnBrk="1" fontAlgn="auto" latinLnBrk="0" hangingPunct="1">
              <a:lnSpc>
                <a:spcPct val="90000"/>
              </a:lnSpc>
              <a:spcBef>
                <a:spcPct val="0"/>
              </a:spcBef>
              <a:spcAft>
                <a:spcPts val="0"/>
              </a:spcAft>
              <a:tabLst/>
              <a:defRPr/>
            </a:lvl1pPr>
          </a:lstStyle>
          <a:p>
            <a:pPr marL="0" marR="0" lvl="0" indent="0" defTabSz="914400" rtl="0" eaLnBrk="1" fontAlgn="auto" latinLnBrk="0" hangingPunct="1">
              <a:lnSpc>
                <a:spcPct val="90000"/>
              </a:lnSpc>
              <a:spcBef>
                <a:spcPct val="0"/>
              </a:spcBef>
              <a:spcAft>
                <a:spcPts val="0"/>
              </a:spcAft>
              <a:tabLst/>
              <a:defRPr/>
            </a:pPr>
            <a:r>
              <a:rPr kumimoji="0" lang="en-US" sz="4400" b="1" i="0" u="none" strike="noStrike" kern="1200" cap="none" spc="0" normalizeH="0" baseline="0" noProof="0" dirty="0" smtClean="0">
                <a:ln>
                  <a:noFill/>
                </a:ln>
                <a:solidFill>
                  <a:schemeClr val="bg1">
                    <a:lumMod val="50000"/>
                  </a:schemeClr>
                </a:solidFill>
                <a:effectLst/>
                <a:uLnTx/>
                <a:uFillTx/>
                <a:latin typeface="Avenir Book" charset="0"/>
                <a:ea typeface="Avenir Book" charset="0"/>
                <a:cs typeface="Avenir Book" charset="0"/>
              </a:rPr>
              <a:t>Master Title</a:t>
            </a:r>
            <a:endParaRPr kumimoji="0" lang="en-US" sz="4400" b="1" i="0" u="none" strike="noStrike" kern="1200" cap="none" spc="0" normalizeH="0" baseline="0" noProof="0" dirty="0">
              <a:ln>
                <a:noFill/>
              </a:ln>
              <a:solidFill>
                <a:schemeClr val="bg1">
                  <a:lumMod val="50000"/>
                </a:schemeClr>
              </a:solidFill>
              <a:effectLst/>
              <a:uLnTx/>
              <a:uFillTx/>
              <a:latin typeface="Avenir Book" charset="0"/>
              <a:ea typeface="Avenir Book" charset="0"/>
              <a:cs typeface="Avenir Book" charset="0"/>
            </a:endParaRPr>
          </a:p>
        </p:txBody>
      </p:sp>
      <p:sp>
        <p:nvSpPr>
          <p:cNvPr id="14" name="Text Placeholder 13"/>
          <p:cNvSpPr>
            <a:spLocks noGrp="1"/>
          </p:cNvSpPr>
          <p:nvPr>
            <p:ph type="body" sz="quarter" idx="13" hasCustomPrompt="1"/>
          </p:nvPr>
        </p:nvSpPr>
        <p:spPr>
          <a:xfrm>
            <a:off x="388618" y="1022350"/>
            <a:ext cx="11372851" cy="318770"/>
          </a:xfrm>
        </p:spPr>
        <p:txBody>
          <a:bodyPr/>
          <a:lstStyle>
            <a:lvl1pPr>
              <a:buNone/>
              <a:defRPr sz="2800"/>
            </a:lvl1pPr>
          </a:lstStyle>
          <a:p>
            <a:r>
              <a:rPr lang="en-US" sz="1800" i="1" dirty="0" smtClean="0">
                <a:solidFill>
                  <a:srgbClr val="C00000"/>
                </a:solidFill>
                <a:latin typeface="Avenir Book" charset="0"/>
                <a:ea typeface="Avenir Book" charset="0"/>
                <a:cs typeface="Avenir Book" charset="0"/>
              </a:rPr>
              <a:t>(for approval)</a:t>
            </a:r>
            <a:endParaRPr lang="en-US" sz="1800" i="1" dirty="0">
              <a:solidFill>
                <a:srgbClr val="C00000"/>
              </a:solidFill>
              <a:latin typeface="Avenir Book" charset="0"/>
              <a:ea typeface="Avenir Book" charset="0"/>
              <a:cs typeface="Avenir Book" charset="0"/>
            </a:endParaRPr>
          </a:p>
        </p:txBody>
      </p:sp>
      <p:sp>
        <p:nvSpPr>
          <p:cNvPr id="16" name="Text Placeholder 15"/>
          <p:cNvSpPr>
            <a:spLocks noGrp="1"/>
          </p:cNvSpPr>
          <p:nvPr>
            <p:ph type="body" sz="quarter" idx="14" hasCustomPrompt="1"/>
          </p:nvPr>
        </p:nvSpPr>
        <p:spPr>
          <a:xfrm>
            <a:off x="388620" y="1677987"/>
            <a:ext cx="11372849" cy="4375679"/>
          </a:xfrm>
        </p:spPr>
        <p:txBody>
          <a:bodyPr>
            <a:normAutofit/>
          </a:bodyPr>
          <a:lstStyle>
            <a:lvl1pPr>
              <a:buNone/>
              <a:defRPr sz="1800"/>
            </a:lvl1pPr>
          </a:lstStyle>
          <a:p>
            <a:pPr lvl="0"/>
            <a:r>
              <a:rPr lang="en-US" dirty="0" smtClean="0">
                <a:solidFill>
                  <a:schemeClr val="bg1">
                    <a:lumMod val="50000"/>
                  </a:schemeClr>
                </a:solidFill>
                <a:latin typeface="+mn-lt"/>
                <a:ea typeface="Avenir Book" charset="0"/>
                <a:cs typeface="Calibri"/>
              </a:rPr>
              <a:t>Text</a:t>
            </a:r>
            <a:endParaRPr lang="en-US" dirty="0"/>
          </a:p>
        </p:txBody>
      </p:sp>
      <p:pic>
        <p:nvPicPr>
          <p:cNvPr id="17" name="Picture 16"/>
          <p:cNvPicPr>
            <a:picLocks noChangeAspect="1"/>
          </p:cNvPicPr>
          <p:nvPr userDrawn="1"/>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463751" y="6186382"/>
            <a:ext cx="532738" cy="532738"/>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4790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EFB8E-85EE-D645-AE79-469D700DF4D1}" type="datetimeFigureOut">
              <a:rPr lang="en-US" smtClean="0"/>
              <a:pPr/>
              <a:t>5/5/17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DC125-2A7B-B947-A4E8-97346C34F03E}" type="slidenum">
              <a:rPr lang="en-US" smtClean="0"/>
              <a:pPr/>
              <a:t>‹#›</a:t>
            </a:fld>
            <a:endParaRPr lang="en-US"/>
          </a:p>
        </p:txBody>
      </p:sp>
      <p:sp>
        <p:nvSpPr>
          <p:cNvPr id="9" name="Title 8"/>
          <p:cNvSpPr>
            <a:spLocks noGrp="1"/>
          </p:cNvSpPr>
          <p:nvPr>
            <p:ph type="title" hasCustomPrompt="1"/>
          </p:nvPr>
        </p:nvSpPr>
        <p:spPr>
          <a:xfrm>
            <a:off x="838200" y="2514600"/>
            <a:ext cx="10515600" cy="711199"/>
          </a:xfrm>
        </p:spPr>
        <p:txBody>
          <a:bodyPr anchor="t"/>
          <a:lstStyle>
            <a:lvl1pPr algn="ctr">
              <a:defRPr>
                <a:solidFill>
                  <a:schemeClr val="bg1"/>
                </a:solidFill>
              </a:defRPr>
            </a:lvl1pPr>
          </a:lstStyle>
          <a:p>
            <a:r>
              <a:rPr kumimoji="0" lang="en-US" sz="4400" b="1" i="0" u="none" strike="noStrike" kern="1200" cap="none" spc="0" normalizeH="0" baseline="0" noProof="0" dirty="0" smtClean="0">
                <a:ln>
                  <a:noFill/>
                </a:ln>
                <a:solidFill>
                  <a:schemeClr val="bg1">
                    <a:lumMod val="50000"/>
                  </a:schemeClr>
                </a:solidFill>
                <a:effectLst/>
                <a:uLnTx/>
                <a:uFillTx/>
                <a:latin typeface="Avenir Book" charset="0"/>
                <a:ea typeface="Avenir Book" charset="0"/>
                <a:cs typeface="Avenir Book" charset="0"/>
              </a:rPr>
              <a:t>Master Title</a:t>
            </a:r>
            <a:endParaRPr lang="en-US" dirty="0"/>
          </a:p>
        </p:txBody>
      </p:sp>
      <p:sp>
        <p:nvSpPr>
          <p:cNvPr id="15" name="Text Placeholder 14"/>
          <p:cNvSpPr>
            <a:spLocks noGrp="1"/>
          </p:cNvSpPr>
          <p:nvPr>
            <p:ph type="body" sz="quarter" idx="14" hasCustomPrompt="1"/>
          </p:nvPr>
        </p:nvSpPr>
        <p:spPr>
          <a:xfrm>
            <a:off x="838201" y="3225799"/>
            <a:ext cx="10515600" cy="405870"/>
          </a:xfrm>
        </p:spPr>
        <p:txBody>
          <a:bodyPr/>
          <a:lstStyle>
            <a:lvl1pPr algn="ctr">
              <a:buNone/>
              <a:defRPr sz="2800"/>
            </a:lvl1pPr>
          </a:lstStyle>
          <a:p>
            <a:r>
              <a:rPr lang="en-US" sz="1800" i="1" dirty="0" smtClean="0">
                <a:solidFill>
                  <a:srgbClr val="C00000"/>
                </a:solidFill>
                <a:latin typeface="Avenir Book" charset="0"/>
                <a:ea typeface="Avenir Book" charset="0"/>
                <a:cs typeface="Avenir Book" charset="0"/>
              </a:rPr>
              <a:t>(for approval)</a:t>
            </a:r>
            <a:endParaRPr lang="en-US" sz="1800" i="1" dirty="0">
              <a:solidFill>
                <a:srgbClr val="C00000"/>
              </a:solidFill>
              <a:latin typeface="Avenir Book" charset="0"/>
              <a:ea typeface="Avenir Book" charset="0"/>
              <a:cs typeface="Avenir Book"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6332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BDEFB8E-85EE-D645-AE79-469D700DF4D1}" type="datetimeFigureOut">
              <a:rPr lang="en-US" smtClean="0"/>
              <a:pPr/>
              <a:t>5/5/17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DC125-2A7B-B947-A4E8-97346C34F03E}" type="slidenum">
              <a:rPr lang="en-US" smtClean="0"/>
              <a:pPr/>
              <a:t>‹#›</a:t>
            </a:fld>
            <a:endParaRPr lang="en-US"/>
          </a:p>
        </p:txBody>
      </p:sp>
      <p:sp>
        <p:nvSpPr>
          <p:cNvPr id="7" name="Table Placeholder 6"/>
          <p:cNvSpPr>
            <a:spLocks noGrp="1"/>
          </p:cNvSpPr>
          <p:nvPr>
            <p:ph type="tbl" sz="quarter" idx="13"/>
          </p:nvPr>
        </p:nvSpPr>
        <p:spPr>
          <a:xfrm>
            <a:off x="388620" y="1033463"/>
            <a:ext cx="10965180" cy="5322887"/>
          </a:xfrm>
        </p:spPr>
        <p:txBody>
          <a:bodyPr/>
          <a:lstStyle/>
          <a:p>
            <a:endParaRPr lang="en-US"/>
          </a:p>
        </p:txBody>
      </p:sp>
      <p:sp>
        <p:nvSpPr>
          <p:cNvPr id="9" name="Title 9"/>
          <p:cNvSpPr>
            <a:spLocks noGrp="1"/>
          </p:cNvSpPr>
          <p:nvPr>
            <p:ph type="title" hasCustomPrompt="1"/>
          </p:nvPr>
        </p:nvSpPr>
        <p:spPr>
          <a:xfrm>
            <a:off x="388620" y="331470"/>
            <a:ext cx="11372850" cy="690880"/>
          </a:xfrm>
        </p:spPr>
        <p:txBody>
          <a:bodyPr/>
          <a:lstStyle>
            <a:lvl1pPr marL="0" marR="0" indent="0" defTabSz="914400" rtl="0" eaLnBrk="1" fontAlgn="auto" latinLnBrk="0" hangingPunct="1">
              <a:lnSpc>
                <a:spcPct val="90000"/>
              </a:lnSpc>
              <a:spcBef>
                <a:spcPct val="0"/>
              </a:spcBef>
              <a:spcAft>
                <a:spcPts val="0"/>
              </a:spcAft>
              <a:tabLst/>
              <a:defRPr/>
            </a:lvl1pPr>
          </a:lstStyle>
          <a:p>
            <a:pPr marL="0" marR="0" lvl="0" indent="0" defTabSz="914400" rtl="0" eaLnBrk="1" fontAlgn="auto" latinLnBrk="0" hangingPunct="1">
              <a:lnSpc>
                <a:spcPct val="90000"/>
              </a:lnSpc>
              <a:spcBef>
                <a:spcPct val="0"/>
              </a:spcBef>
              <a:spcAft>
                <a:spcPts val="0"/>
              </a:spcAft>
              <a:tabLst/>
              <a:defRPr/>
            </a:pPr>
            <a:r>
              <a:rPr kumimoji="0" lang="en-US" sz="4400" b="1" i="0" u="none" strike="noStrike" kern="1200" cap="none" spc="0" normalizeH="0" baseline="0" noProof="0" dirty="0" smtClean="0">
                <a:ln>
                  <a:noFill/>
                </a:ln>
                <a:solidFill>
                  <a:schemeClr val="bg1">
                    <a:lumMod val="50000"/>
                  </a:schemeClr>
                </a:solidFill>
                <a:effectLst/>
                <a:uLnTx/>
                <a:uFillTx/>
                <a:latin typeface="Avenir Book" charset="0"/>
                <a:ea typeface="Avenir Book" charset="0"/>
                <a:cs typeface="Avenir Book" charset="0"/>
              </a:rPr>
              <a:t>Master Title</a:t>
            </a:r>
            <a:endParaRPr kumimoji="0" lang="en-US" sz="4400" b="1" i="0" u="none" strike="noStrike" kern="1200" cap="none" spc="0" normalizeH="0" baseline="0" noProof="0" dirty="0">
              <a:ln>
                <a:noFill/>
              </a:ln>
              <a:solidFill>
                <a:schemeClr val="bg1">
                  <a:lumMod val="50000"/>
                </a:schemeClr>
              </a:solidFill>
              <a:effectLst/>
              <a:uLnTx/>
              <a:uFillTx/>
              <a:latin typeface="Avenir Book" charset="0"/>
              <a:ea typeface="Avenir Book" charset="0"/>
              <a:cs typeface="Avenir Book" charset="0"/>
            </a:endParaRPr>
          </a:p>
        </p:txBody>
      </p:sp>
      <p:pic>
        <p:nvPicPr>
          <p:cNvPr id="10" name="Picture 9"/>
          <p:cNvPicPr>
            <a:picLocks noChangeAspect="1"/>
          </p:cNvPicPr>
          <p:nvPr userDrawn="1"/>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11463751" y="6186382"/>
            <a:ext cx="532738" cy="53273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EFB8E-85EE-D645-AE79-469D700DF4D1}" type="datetimeFigureOut">
              <a:rPr lang="en-US" smtClean="0"/>
              <a:pPr/>
              <a:t>5/5/17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DC125-2A7B-B947-A4E8-97346C34F03E}"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8744942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25" Type="http://schemas.openxmlformats.org/officeDocument/2006/relationships/image" Target="../media/image28.png"/><Relationship Id="rId26" Type="http://schemas.openxmlformats.org/officeDocument/2006/relationships/image" Target="../media/image29.png"/><Relationship Id="rId27" Type="http://schemas.openxmlformats.org/officeDocument/2006/relationships/image" Target="../media/image30.png"/><Relationship Id="rId28" Type="http://schemas.openxmlformats.org/officeDocument/2006/relationships/image" Target="../media/image31.png"/><Relationship Id="rId29"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30" Type="http://schemas.openxmlformats.org/officeDocument/2006/relationships/image" Target="../media/image33.png"/><Relationship Id="rId31" Type="http://schemas.openxmlformats.org/officeDocument/2006/relationships/image" Target="../media/image34.png"/><Relationship Id="rId32" Type="http://schemas.openxmlformats.org/officeDocument/2006/relationships/image" Target="../media/image35.png"/><Relationship Id="rId9"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33" Type="http://schemas.openxmlformats.org/officeDocument/2006/relationships/image" Target="../media/image36.png"/><Relationship Id="rId34" Type="http://schemas.openxmlformats.org/officeDocument/2006/relationships/image" Target="../media/image37.png"/><Relationship Id="rId35" Type="http://schemas.openxmlformats.org/officeDocument/2006/relationships/image" Target="../media/image38.png"/><Relationship Id="rId36" Type="http://schemas.openxmlformats.org/officeDocument/2006/relationships/image" Target="../media/image39.pdf"/><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37" Type="http://schemas.openxmlformats.org/officeDocument/2006/relationships/image" Target="../media/image40.png"/><Relationship Id="rId38" Type="http://schemas.openxmlformats.org/officeDocument/2006/relationships/image" Target="../media/image41.png"/><Relationship Id="rId39"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257300" y="2082722"/>
            <a:ext cx="9753600" cy="1754326"/>
          </a:xfrm>
          <a:prstGeom prst="rect">
            <a:avLst/>
          </a:prstGeom>
          <a:noFill/>
        </p:spPr>
        <p:txBody>
          <a:bodyPr wrap="square" rtlCol="0">
            <a:spAutoFit/>
          </a:bodyPr>
          <a:lstStyle/>
          <a:p>
            <a:pPr algn="ctr"/>
            <a:r>
              <a:rPr lang="en-US" sz="5400" b="1" dirty="0" smtClean="0">
                <a:solidFill>
                  <a:schemeClr val="bg1"/>
                </a:solidFill>
                <a:latin typeface="Avenir Book" charset="0"/>
                <a:ea typeface="Avenir Book" charset="0"/>
                <a:cs typeface="Avenir Book" charset="0"/>
              </a:rPr>
              <a:t>Mercury Media </a:t>
            </a:r>
          </a:p>
          <a:p>
            <a:pPr algn="ctr"/>
            <a:r>
              <a:rPr lang="en-US" sz="5400" b="1" dirty="0" smtClean="0">
                <a:solidFill>
                  <a:schemeClr val="bg1"/>
                </a:solidFill>
                <a:latin typeface="Avenir Book" charset="0"/>
                <a:ea typeface="Avenir Book" charset="0"/>
                <a:cs typeface="Avenir Book" charset="0"/>
              </a:rPr>
              <a:t>PR Messaging &amp; Story Angles</a:t>
            </a:r>
            <a:endParaRPr lang="en-US" sz="5400" b="1" dirty="0">
              <a:solidFill>
                <a:schemeClr val="bg1"/>
              </a:solidFill>
              <a:latin typeface="Avenir Book" charset="0"/>
              <a:ea typeface="Avenir Book" charset="0"/>
              <a:cs typeface="Avenir Book" charset="0"/>
            </a:endParaRPr>
          </a:p>
        </p:txBody>
      </p:sp>
      <p:pic>
        <p:nvPicPr>
          <p:cNvPr id="7" name="Picture 6" descr="logo-cvm-text-purple.png"/>
          <p:cNvPicPr>
            <a:picLocks noChangeAspect="1"/>
          </p:cNvPicPr>
          <p:nvPr/>
        </p:nvPicPr>
        <p:blipFill>
          <a:blip r:embed="rId3"/>
          <a:stretch>
            <a:fillRect/>
          </a:stretch>
        </p:blipFill>
        <p:spPr>
          <a:xfrm>
            <a:off x="324148" y="184378"/>
            <a:ext cx="2286000" cy="534442"/>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17534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What are the benefits?</a:t>
            </a:r>
            <a:endParaRPr lang="en-US" dirty="0"/>
          </a:p>
        </p:txBody>
      </p:sp>
      <p:graphicFrame>
        <p:nvGraphicFramePr>
          <p:cNvPr id="9" name="Table 8"/>
          <p:cNvGraphicFramePr>
            <a:graphicFrameLocks noGrp="1"/>
          </p:cNvGraphicFramePr>
          <p:nvPr/>
        </p:nvGraphicFramePr>
        <p:xfrm>
          <a:off x="388620" y="1612900"/>
          <a:ext cx="10863580" cy="5245100"/>
        </p:xfrm>
        <a:graphic>
          <a:graphicData uri="http://schemas.openxmlformats.org/drawingml/2006/table">
            <a:tbl>
              <a:tblPr firstRow="1" bandRow="1">
                <a:tableStyleId>{5940675A-B579-460E-94D1-54222C63F5DA}</a:tableStyleId>
              </a:tblPr>
              <a:tblGrid>
                <a:gridCol w="2715895"/>
                <a:gridCol w="2715895"/>
                <a:gridCol w="2715895"/>
                <a:gridCol w="2715895"/>
              </a:tblGrid>
              <a:tr h="2622550">
                <a:tc>
                  <a:txBody>
                    <a:bodyPr/>
                    <a:lstStyle/>
                    <a:p>
                      <a:pPr algn="l"/>
                      <a:r>
                        <a:rPr lang="en-US" sz="1800" dirty="0" smtClean="0">
                          <a:solidFill>
                            <a:schemeClr val="bg2">
                              <a:lumMod val="50000"/>
                            </a:schemeClr>
                          </a:solidFill>
                          <a:latin typeface="Calibri" charset="0"/>
                          <a:ea typeface="Calibri" charset="0"/>
                          <a:cs typeface="Calibri" charset="0"/>
                        </a:rPr>
                        <a:t>Increasing and accelerating revenue</a:t>
                      </a:r>
                      <a:endParaRPr lang="en-US" dirty="0">
                        <a:latin typeface="+mn-lt"/>
                        <a:cs typeface="Calibri"/>
                      </a:endParaRPr>
                    </a:p>
                  </a:txBody>
                  <a:tcPr marL="274320" marR="274320" marT="182880">
                    <a:lnL w="12700" cmpd="sng">
                      <a:noFill/>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9050" cap="flat" cmpd="sng" algn="ctr">
                      <a:solidFill>
                        <a:srgbClr val="800000"/>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indent="-342900">
                        <a:spcBef>
                          <a:spcPts val="0"/>
                        </a:spcBef>
                        <a:buFont typeface="Arial" charset="0"/>
                        <a:buNone/>
                      </a:pPr>
                      <a:r>
                        <a:rPr lang="en-US" sz="1800" dirty="0" smtClean="0">
                          <a:solidFill>
                            <a:schemeClr val="bg2">
                              <a:lumMod val="50000"/>
                            </a:schemeClr>
                          </a:solidFill>
                          <a:latin typeface="Calibri" charset="0"/>
                          <a:ea typeface="Calibri" charset="0"/>
                          <a:cs typeface="Calibri" charset="0"/>
                        </a:rPr>
                        <a:t>Saving time and cost</a:t>
                      </a:r>
                      <a:endParaRPr lang="en-US" sz="1800" dirty="0">
                        <a:solidFill>
                          <a:schemeClr val="bg2">
                            <a:lumMod val="50000"/>
                          </a:schemeClr>
                        </a:solidFill>
                        <a:latin typeface="Calibri" charset="0"/>
                        <a:ea typeface="Calibri" charset="0"/>
                        <a:cs typeface="Calibri" charset="0"/>
                      </a:endParaRPr>
                    </a:p>
                  </a:txBody>
                  <a:tcPr marL="274320" marR="274320" marT="182880">
                    <a:lnL w="19050" cap="flat" cmpd="sng" algn="ctr">
                      <a:solidFill>
                        <a:srgbClr val="800000"/>
                      </a:solidFill>
                      <a:prstDash val="dot"/>
                      <a:round/>
                      <a:headEnd type="none" w="med" len="med"/>
                      <a:tailEnd type="none" w="med" len="med"/>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9050" cap="flat" cmpd="sng" algn="ctr">
                      <a:solidFill>
                        <a:srgbClr val="800000"/>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smtClean="0">
                          <a:solidFill>
                            <a:schemeClr val="bg2">
                              <a:lumMod val="50000"/>
                            </a:schemeClr>
                          </a:solidFill>
                          <a:latin typeface="Calibri" charset="0"/>
                          <a:ea typeface="Calibri" charset="0"/>
                          <a:cs typeface="Calibri" charset="0"/>
                        </a:rPr>
                        <a:t>Working within defined, limited budget parameters</a:t>
                      </a:r>
                      <a:endParaRPr lang="en-US" dirty="0">
                        <a:latin typeface="+mn-lt"/>
                        <a:cs typeface="Calibri"/>
                      </a:endParaRPr>
                    </a:p>
                  </a:txBody>
                  <a:tcPr marL="274320" marR="274320" marT="182880">
                    <a:lnL w="19050" cap="flat" cmpd="sng" algn="ctr">
                      <a:solidFill>
                        <a:srgbClr val="800000"/>
                      </a:solidFill>
                      <a:prstDash val="dot"/>
                      <a:round/>
                      <a:headEnd type="none" w="med" len="med"/>
                      <a:tailEnd type="none" w="med" len="med"/>
                    </a:lnL>
                    <a:lnR w="19050" cap="flat" cmpd="sng" algn="ctr">
                      <a:noFill/>
                      <a:prstDash val="dot"/>
                      <a:round/>
                      <a:headEnd type="none" w="med" len="med"/>
                      <a:tailEnd type="none" w="med" len="med"/>
                    </a:lnR>
                    <a:lnT w="19050" cap="flat" cmpd="sng" algn="ctr">
                      <a:solidFill>
                        <a:srgbClr val="800000"/>
                      </a:solidFill>
                      <a:prstDash val="dot"/>
                      <a:round/>
                      <a:headEnd type="none" w="med" len="med"/>
                      <a:tailEnd type="none" w="med" len="med"/>
                    </a:lnT>
                    <a:lnB w="19050" cap="flat" cmpd="sng" algn="ctr">
                      <a:solidFill>
                        <a:srgbClr val="800000"/>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dirty="0">
                        <a:latin typeface="+mn-lt"/>
                        <a:cs typeface="Calibri"/>
                      </a:endParaRPr>
                    </a:p>
                  </a:txBody>
                  <a:tcPr marL="274320" marR="274320" marT="182880">
                    <a:lnL w="19050" cap="flat" cmpd="sng" algn="ctr">
                      <a:noFill/>
                      <a:prstDash val="dot"/>
                      <a:round/>
                      <a:headEnd type="none" w="med" len="med"/>
                      <a:tailEnd type="none" w="med" len="med"/>
                    </a:lnL>
                    <a:lnR w="19050" cap="flat" cmpd="sng" algn="ctr">
                      <a:noFill/>
                      <a:prstDash val="dot"/>
                      <a:round/>
                      <a:headEnd type="none" w="med" len="med"/>
                      <a:tailEnd type="none" w="med" len="med"/>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r>
              <a:tr h="2622550">
                <a:tc>
                  <a:txBody>
                    <a:bodyPr/>
                    <a:lstStyle/>
                    <a:p>
                      <a:pPr marL="0" indent="-342900" algn="l">
                        <a:spcBef>
                          <a:spcPts val="0"/>
                        </a:spcBef>
                        <a:buFont typeface="Arial" charset="0"/>
                        <a:buNone/>
                      </a:pPr>
                      <a:r>
                        <a:rPr lang="en-US" sz="1800" dirty="0" smtClean="0">
                          <a:solidFill>
                            <a:schemeClr val="bg2">
                              <a:lumMod val="50000"/>
                            </a:schemeClr>
                          </a:solidFill>
                          <a:latin typeface="Calibri" charset="0"/>
                          <a:ea typeface="Calibri" charset="0"/>
                          <a:cs typeface="Calibri" charset="0"/>
                        </a:rPr>
                        <a:t>Executing at a pace</a:t>
                      </a:r>
                      <a:r>
                        <a:rPr lang="en-US" sz="1800" baseline="0" dirty="0" smtClean="0">
                          <a:solidFill>
                            <a:schemeClr val="bg2">
                              <a:lumMod val="50000"/>
                            </a:schemeClr>
                          </a:solidFill>
                          <a:latin typeface="Calibri" charset="0"/>
                          <a:ea typeface="Calibri" charset="0"/>
                          <a:cs typeface="Calibri" charset="0"/>
                        </a:rPr>
                        <a:t> </a:t>
                      </a:r>
                      <a:r>
                        <a:rPr lang="en-US" sz="1800" dirty="0" smtClean="0">
                          <a:solidFill>
                            <a:schemeClr val="bg2">
                              <a:lumMod val="50000"/>
                            </a:schemeClr>
                          </a:solidFill>
                          <a:latin typeface="Calibri" charset="0"/>
                          <a:ea typeface="Calibri" charset="0"/>
                          <a:cs typeface="Calibri" charset="0"/>
                        </a:rPr>
                        <a:t>and scale that exceeds traditional TV advertising</a:t>
                      </a:r>
                      <a:endParaRPr lang="en-US" sz="1800" dirty="0">
                        <a:solidFill>
                          <a:schemeClr val="bg2">
                            <a:lumMod val="50000"/>
                          </a:schemeClr>
                        </a:solidFill>
                        <a:latin typeface="Calibri" charset="0"/>
                        <a:ea typeface="Calibri" charset="0"/>
                        <a:cs typeface="Calibri" charset="0"/>
                      </a:endParaRPr>
                    </a:p>
                  </a:txBody>
                  <a:tcPr marL="274320" marR="274320" marT="182880">
                    <a:lnL w="12700" cmpd="sng">
                      <a:noFill/>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342900">
                        <a:spcBef>
                          <a:spcPts val="0"/>
                        </a:spcBef>
                        <a:buFont typeface="Arial" charset="0"/>
                        <a:buNone/>
                      </a:pPr>
                      <a:r>
                        <a:rPr lang="en-US" sz="1800" dirty="0" smtClean="0">
                          <a:solidFill>
                            <a:schemeClr val="bg2">
                              <a:lumMod val="50000"/>
                            </a:schemeClr>
                          </a:solidFill>
                          <a:latin typeface="Calibri" charset="0"/>
                          <a:ea typeface="Calibri" charset="0"/>
                          <a:cs typeface="Calibri" charset="0"/>
                        </a:rPr>
                        <a:t>Delivering measurability and accountability of digital across all media marketing spend</a:t>
                      </a:r>
                      <a:endParaRPr lang="en-US" sz="1800" dirty="0">
                        <a:solidFill>
                          <a:schemeClr val="bg2">
                            <a:lumMod val="50000"/>
                          </a:schemeClr>
                        </a:solidFill>
                        <a:latin typeface="Calibri" charset="0"/>
                        <a:ea typeface="Calibri" charset="0"/>
                        <a:cs typeface="Calibri" charset="0"/>
                      </a:endParaRPr>
                    </a:p>
                  </a:txBody>
                  <a:tcPr marL="274320" marR="274320" marT="182880">
                    <a:lnL w="19050" cap="flat" cmpd="sng" algn="ctr">
                      <a:solidFill>
                        <a:srgbClr val="800000"/>
                      </a:solidFill>
                      <a:prstDash val="dot"/>
                      <a:round/>
                      <a:headEnd type="none" w="med" len="med"/>
                      <a:tailEnd type="none" w="med" len="med"/>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342900" algn="l" defTabSz="914400" rtl="0" eaLnBrk="1" fontAlgn="auto" latinLnBrk="0" hangingPunct="1">
                        <a:lnSpc>
                          <a:spcPct val="100000"/>
                        </a:lnSpc>
                        <a:spcBef>
                          <a:spcPts val="0"/>
                        </a:spcBef>
                        <a:spcAft>
                          <a:spcPts val="0"/>
                        </a:spcAft>
                        <a:buClrTx/>
                        <a:buSzTx/>
                        <a:buFont typeface="Arial" charset="0"/>
                        <a:buNone/>
                        <a:tabLst/>
                        <a:defRPr/>
                      </a:pPr>
                      <a:r>
                        <a:rPr lang="en-US" sz="1800" dirty="0" smtClean="0">
                          <a:solidFill>
                            <a:schemeClr val="bg2">
                              <a:lumMod val="50000"/>
                            </a:schemeClr>
                          </a:solidFill>
                          <a:latin typeface="Calibri" charset="0"/>
                          <a:ea typeface="Calibri" charset="0"/>
                          <a:cs typeface="Calibri" charset="0"/>
                        </a:rPr>
                        <a:t>Giving access to Mercury’s deep-rooted expertise</a:t>
                      </a:r>
                    </a:p>
                  </a:txBody>
                  <a:tcPr marL="274320" marR="274320" marT="182880">
                    <a:lnL w="19050" cap="flat" cmpd="sng" algn="ctr">
                      <a:solidFill>
                        <a:srgbClr val="800000"/>
                      </a:solidFill>
                      <a:prstDash val="dot"/>
                      <a:round/>
                      <a:headEnd type="none" w="med" len="med"/>
                      <a:tailEnd type="none" w="med" len="med"/>
                    </a:lnL>
                    <a:lnR w="19050" cap="flat" cmpd="sng" algn="ctr">
                      <a:noFill/>
                      <a:prstDash val="dot"/>
                      <a:round/>
                      <a:headEnd type="none" w="med" len="med"/>
                      <a:tailEnd type="none" w="med" len="med"/>
                    </a:lnR>
                    <a:lnT w="19050" cap="flat" cmpd="sng" algn="ctr">
                      <a:solidFill>
                        <a:srgbClr val="800000"/>
                      </a:solid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dirty="0">
                        <a:latin typeface="Calibri"/>
                        <a:cs typeface="Calibri"/>
                      </a:endParaRPr>
                    </a:p>
                  </a:txBody>
                  <a:tcPr marL="274320" marR="274320" marT="182880">
                    <a:lnL w="19050" cap="flat" cmpd="sng" algn="ctr">
                      <a:noFill/>
                      <a:prstDash val="dot"/>
                      <a:round/>
                      <a:headEnd type="none" w="med" len="med"/>
                      <a:tailEnd type="none" w="med" len="med"/>
                    </a:lnL>
                    <a:lnR w="19050" cap="flat" cmpd="sng" algn="ctr">
                      <a:noFill/>
                      <a:prstDash val="dot"/>
                      <a:round/>
                      <a:headEnd type="none" w="med" len="med"/>
                      <a:tailEnd type="none" w="med" len="med"/>
                    </a:lnR>
                    <a:lnT w="19050" cap="flat" cmpd="sng" algn="ctr">
                      <a:noFill/>
                      <a:prstDash val="dot"/>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Unlike</a:t>
            </a:r>
            <a:endParaRPr lang="en-US" dirty="0"/>
          </a:p>
        </p:txBody>
      </p:sp>
      <p:graphicFrame>
        <p:nvGraphicFramePr>
          <p:cNvPr id="6" name="Table 5"/>
          <p:cNvGraphicFramePr>
            <a:graphicFrameLocks noGrp="1"/>
          </p:cNvGraphicFramePr>
          <p:nvPr/>
        </p:nvGraphicFramePr>
        <p:xfrm>
          <a:off x="388620" y="1612900"/>
          <a:ext cx="10863580" cy="5245100"/>
        </p:xfrm>
        <a:graphic>
          <a:graphicData uri="http://schemas.openxmlformats.org/drawingml/2006/table">
            <a:tbl>
              <a:tblPr firstRow="1" bandRow="1">
                <a:tableStyleId>{5940675A-B579-460E-94D1-54222C63F5DA}</a:tableStyleId>
              </a:tblPr>
              <a:tblGrid>
                <a:gridCol w="5431790"/>
                <a:gridCol w="5431790"/>
              </a:tblGrid>
              <a:tr h="2622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2">
                              <a:lumMod val="50000"/>
                            </a:schemeClr>
                          </a:solidFill>
                          <a:latin typeface="Calibri" charset="0"/>
                          <a:ea typeface="Calibri" charset="0"/>
                          <a:cs typeface="Calibri" charset="0"/>
                        </a:rPr>
                        <a:t>Traditional advertising agencies that play fast and loose with budgets, whether in creative work or in media buying.</a:t>
                      </a:r>
                    </a:p>
                  </a:txBody>
                  <a:tcPr marL="274320" marR="274320" marT="182880">
                    <a:lnL w="12700" cmpd="sng">
                      <a:noFill/>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9050" cap="flat" cmpd="sng" algn="ctr">
                      <a:solidFill>
                        <a:srgbClr val="800000"/>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indent="-342900">
                        <a:spcBef>
                          <a:spcPts val="0"/>
                        </a:spcBef>
                      </a:pPr>
                      <a:r>
                        <a:rPr lang="en-US" sz="1800" dirty="0" smtClean="0">
                          <a:solidFill>
                            <a:schemeClr val="bg2">
                              <a:lumMod val="50000"/>
                            </a:schemeClr>
                          </a:solidFill>
                          <a:latin typeface="Calibri" charset="0"/>
                          <a:ea typeface="Calibri" charset="0"/>
                          <a:cs typeface="Calibri" charset="0"/>
                        </a:rPr>
                        <a:t>Other DR agencies that rely on shallow data and account team “hunches” to create content and media buying strategies</a:t>
                      </a:r>
                      <a:endParaRPr lang="en-US" sz="1800" dirty="0">
                        <a:solidFill>
                          <a:schemeClr val="bg2">
                            <a:lumMod val="50000"/>
                          </a:schemeClr>
                        </a:solidFill>
                        <a:latin typeface="Calibri" charset="0"/>
                        <a:ea typeface="Calibri" charset="0"/>
                        <a:cs typeface="Calibri" charset="0"/>
                      </a:endParaRPr>
                    </a:p>
                  </a:txBody>
                  <a:tcPr marL="274320" marR="274320" marT="182880">
                    <a:lnL w="19050" cap="flat" cmpd="sng" algn="ctr">
                      <a:solidFill>
                        <a:srgbClr val="800000"/>
                      </a:solidFill>
                      <a:prstDash val="dot"/>
                      <a:round/>
                      <a:headEnd type="none" w="med" len="med"/>
                      <a:tailEnd type="none" w="med" len="med"/>
                    </a:lnL>
                    <a:lnR w="19050" cap="flat" cmpd="sng" algn="ctr">
                      <a:noFill/>
                      <a:prstDash val="dot"/>
                      <a:round/>
                      <a:headEnd type="none" w="med" len="med"/>
                      <a:tailEnd type="none" w="med" len="med"/>
                    </a:lnR>
                    <a:lnT w="19050" cap="flat" cmpd="sng" algn="ctr">
                      <a:solidFill>
                        <a:srgbClr val="800000"/>
                      </a:solidFill>
                      <a:prstDash val="dot"/>
                      <a:round/>
                      <a:headEnd type="none" w="med" len="med"/>
                      <a:tailEnd type="none" w="med" len="med"/>
                    </a:lnT>
                    <a:lnB w="19050" cap="flat" cmpd="sng" algn="ctr">
                      <a:solidFill>
                        <a:srgbClr val="800000"/>
                      </a:solidFill>
                      <a:prstDash val="dot"/>
                      <a:round/>
                      <a:headEnd type="none" w="med" len="med"/>
                      <a:tailEnd type="none" w="med" len="med"/>
                    </a:lnB>
                    <a:lnTlToBr w="12700" cmpd="sng">
                      <a:noFill/>
                      <a:prstDash val="solid"/>
                    </a:lnTlToBr>
                    <a:lnBlToTr w="12700" cmpd="sng">
                      <a:noFill/>
                      <a:prstDash val="solid"/>
                    </a:lnBlToTr>
                    <a:noFill/>
                  </a:tcPr>
                </a:tc>
              </a:tr>
              <a:tr h="2622550">
                <a:tc>
                  <a:txBody>
                    <a:bodyPr/>
                    <a:lstStyle/>
                    <a:p>
                      <a:pPr marL="0" indent="-342900">
                        <a:spcBef>
                          <a:spcPts val="0"/>
                        </a:spcBef>
                      </a:pPr>
                      <a:r>
                        <a:rPr lang="en-US" sz="1800" dirty="0" smtClean="0">
                          <a:solidFill>
                            <a:schemeClr val="bg2">
                              <a:lumMod val="50000"/>
                            </a:schemeClr>
                          </a:solidFill>
                          <a:latin typeface="Calibri" charset="0"/>
                          <a:ea typeface="Calibri" charset="0"/>
                          <a:cs typeface="Calibri" charset="0"/>
                        </a:rPr>
                        <a:t>Digital-based measurable TV that is unable to reach </a:t>
                      </a:r>
                      <a:br>
                        <a:rPr lang="en-US" sz="1800" dirty="0" smtClean="0">
                          <a:solidFill>
                            <a:schemeClr val="bg2">
                              <a:lumMod val="50000"/>
                            </a:schemeClr>
                          </a:solidFill>
                          <a:latin typeface="Calibri" charset="0"/>
                          <a:ea typeface="Calibri" charset="0"/>
                          <a:cs typeface="Calibri" charset="0"/>
                        </a:rPr>
                      </a:br>
                      <a:r>
                        <a:rPr lang="en-US" sz="1800" dirty="0" smtClean="0">
                          <a:solidFill>
                            <a:schemeClr val="bg2">
                              <a:lumMod val="50000"/>
                            </a:schemeClr>
                          </a:solidFill>
                          <a:latin typeface="Calibri" charset="0"/>
                          <a:ea typeface="Calibri" charset="0"/>
                          <a:cs typeface="Calibri" charset="0"/>
                        </a:rPr>
                        <a:t>a much wider broadcast-only TV viewing audience</a:t>
                      </a:r>
                      <a:endParaRPr lang="en-US" sz="1800" dirty="0">
                        <a:solidFill>
                          <a:schemeClr val="bg2">
                            <a:lumMod val="50000"/>
                          </a:schemeClr>
                        </a:solidFill>
                        <a:latin typeface="Calibri" charset="0"/>
                        <a:ea typeface="Calibri" charset="0"/>
                        <a:cs typeface="Calibri" charset="0"/>
                      </a:endParaRPr>
                    </a:p>
                  </a:txBody>
                  <a:tcPr marL="274320" marR="274320" marT="182880">
                    <a:lnL w="12700" cmpd="sng">
                      <a:noFill/>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342900">
                        <a:spcBef>
                          <a:spcPts val="0"/>
                        </a:spcBef>
                      </a:pPr>
                      <a:r>
                        <a:rPr lang="en-US" sz="1800" dirty="0" smtClean="0">
                          <a:solidFill>
                            <a:schemeClr val="bg2">
                              <a:lumMod val="50000"/>
                            </a:schemeClr>
                          </a:solidFill>
                          <a:latin typeface="Calibri" charset="0"/>
                          <a:ea typeface="Calibri" charset="0"/>
                          <a:cs typeface="Calibri" charset="0"/>
                        </a:rPr>
                        <a:t>Traditional direct response approaches that fail to create exponential/incremental increases in ROI over time</a:t>
                      </a:r>
                      <a:endParaRPr lang="en-US" sz="1800" dirty="0">
                        <a:solidFill>
                          <a:schemeClr val="bg2">
                            <a:lumMod val="50000"/>
                          </a:schemeClr>
                        </a:solidFill>
                        <a:latin typeface="Calibri" charset="0"/>
                        <a:ea typeface="Calibri" charset="0"/>
                        <a:cs typeface="Calibri" charset="0"/>
                      </a:endParaRPr>
                    </a:p>
                  </a:txBody>
                  <a:tcPr marL="274320" marR="274320" marT="182880">
                    <a:lnL w="19050" cap="flat" cmpd="sng" algn="ctr">
                      <a:solidFill>
                        <a:srgbClr val="800000"/>
                      </a:solidFill>
                      <a:prstDash val="dot"/>
                      <a:round/>
                      <a:headEnd type="none" w="med" len="med"/>
                      <a:tailEnd type="none" w="med" len="med"/>
                    </a:lnL>
                    <a:lnR w="19050" cap="flat" cmpd="sng" algn="ctr">
                      <a:noFill/>
                      <a:prstDash val="dot"/>
                      <a:round/>
                      <a:headEnd type="none" w="med" len="med"/>
                      <a:tailEnd type="none" w="med" len="med"/>
                    </a:lnR>
                    <a:lnT w="19050" cap="flat" cmpd="sng" algn="ctr">
                      <a:solidFill>
                        <a:srgbClr val="800000"/>
                      </a:solidFill>
                      <a:prstDash val="dot"/>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7" name="Text Placeholder 4"/>
          <p:cNvSpPr>
            <a:spLocks noGrp="1"/>
          </p:cNvSpPr>
          <p:nvPr>
            <p:ph type="body" sz="quarter" idx="13"/>
          </p:nvPr>
        </p:nvSpPr>
        <p:spPr>
          <a:xfrm>
            <a:off x="388618" y="1022350"/>
            <a:ext cx="11372851" cy="318770"/>
          </a:xfrm>
        </p:spPr>
        <p:txBody>
          <a:bodyPr>
            <a:normAutofit fontScale="70000" lnSpcReduction="20000"/>
          </a:bodyPr>
          <a:lstStyle/>
          <a:p>
            <a:r>
              <a:rPr lang="en-US" i="1" dirty="0" smtClean="0">
                <a:solidFill>
                  <a:srgbClr val="C00000"/>
                </a:solidFill>
                <a:latin typeface="Avenir Book" charset="0"/>
                <a:ea typeface="Avenir Book" charset="0"/>
                <a:cs typeface="Avenir Book" charset="0"/>
              </a:rPr>
              <a:t>(Competitors)</a:t>
            </a:r>
            <a:endParaRPr lang="en-US" i="1" dirty="0">
              <a:solidFill>
                <a:srgbClr val="C00000"/>
              </a:solidFill>
              <a:latin typeface="Avenir Book" charset="0"/>
              <a:ea typeface="Avenir Book" charset="0"/>
              <a:cs typeface="Avenir Book"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514600"/>
            <a:ext cx="10515600" cy="711199"/>
          </a:xfrm>
        </p:spPr>
        <p:txBody>
          <a:bodyPr>
            <a:normAutofit/>
          </a:bodyPr>
          <a:lstStyle/>
          <a:p>
            <a:r>
              <a:rPr lang="en-US" b="1" dirty="0" smtClean="0">
                <a:solidFill>
                  <a:srgbClr val="FFFFFF"/>
                </a:solidFill>
                <a:latin typeface="Avenir Book"/>
                <a:cs typeface="Avenir Book"/>
              </a:rPr>
              <a:t>Target Audiences</a:t>
            </a:r>
            <a:endParaRPr lang="en-US" b="1" dirty="0">
              <a:solidFill>
                <a:srgbClr val="FFFFFF"/>
              </a:solidFill>
              <a:latin typeface="Avenir Book"/>
              <a:cs typeface="Avenir Book"/>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26707315"/>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Audience #1: Marketing Savvy, TV Scared</a:t>
            </a:r>
            <a:endParaRPr lang="en-US" dirty="0"/>
          </a:p>
        </p:txBody>
      </p:sp>
      <p:graphicFrame>
        <p:nvGraphicFramePr>
          <p:cNvPr id="7" name="Table 6"/>
          <p:cNvGraphicFramePr>
            <a:graphicFrameLocks noGrp="1"/>
          </p:cNvGraphicFramePr>
          <p:nvPr/>
        </p:nvGraphicFramePr>
        <p:xfrm>
          <a:off x="388620" y="1227846"/>
          <a:ext cx="3543300" cy="5819807"/>
        </p:xfrm>
        <a:graphic>
          <a:graphicData uri="http://schemas.openxmlformats.org/drawingml/2006/table">
            <a:tbl>
              <a:tblPr firstRow="1" bandRow="1">
                <a:tableStyleId>{5940675A-B579-460E-94D1-54222C63F5DA}</a:tableStyleId>
              </a:tblPr>
              <a:tblGrid>
                <a:gridCol w="3543300"/>
              </a:tblGrid>
              <a:tr h="5314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Problems Solved</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4358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bg1">
                              <a:lumMod val="50000"/>
                            </a:schemeClr>
                          </a:solidFill>
                          <a:latin typeface="Avenir Book" charset="0"/>
                          <a:ea typeface="Avenir Book" charset="0"/>
                          <a:cs typeface="Avenir Book" charset="0"/>
                        </a:rPr>
                        <a:t>Lack of metrics</a:t>
                      </a:r>
                      <a:r>
                        <a:rPr lang="en-US" sz="1300" baseline="0" dirty="0" smtClean="0">
                          <a:solidFill>
                            <a:schemeClr val="bg1">
                              <a:lumMod val="50000"/>
                            </a:schemeClr>
                          </a:solidFill>
                          <a:latin typeface="Avenir Book" charset="0"/>
                          <a:ea typeface="Avenir Book" charset="0"/>
                          <a:cs typeface="Avenir Book" charset="0"/>
                        </a:rPr>
                        <a:t> </a:t>
                      </a:r>
                      <a:r>
                        <a:rPr lang="en-US" sz="1300" dirty="0" smtClean="0">
                          <a:solidFill>
                            <a:schemeClr val="bg1">
                              <a:lumMod val="50000"/>
                            </a:schemeClr>
                          </a:solidFill>
                          <a:latin typeface="Avenir Book" charset="0"/>
                          <a:ea typeface="Avenir Book" charset="0"/>
                          <a:cs typeface="Avenir Book" charset="0"/>
                        </a:rPr>
                        <a:t>associated with broadcast TV advertising</a:t>
                      </a:r>
                      <a:endParaRPr lang="en-US" sz="1300" dirty="0" smtClean="0">
                        <a:solidFill>
                          <a:schemeClr val="bg2">
                            <a:lumMod val="50000"/>
                          </a:schemeClr>
                        </a:solidFill>
                        <a:latin typeface="Calibri" charset="0"/>
                        <a:ea typeface="Calibri" charset="0"/>
                        <a:cs typeface="Calibri" charset="0"/>
                      </a:endParaRP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687314">
                <a:tc>
                  <a:txBody>
                    <a:bodyPr/>
                    <a:lstStyle/>
                    <a:p>
                      <a:pPr marL="0" indent="-342900">
                        <a:spcBef>
                          <a:spcPts val="0"/>
                        </a:spcBef>
                      </a:pPr>
                      <a:r>
                        <a:rPr lang="en-US" sz="1300" dirty="0" smtClean="0">
                          <a:solidFill>
                            <a:schemeClr val="bg1">
                              <a:lumMod val="50000"/>
                            </a:schemeClr>
                          </a:solidFill>
                          <a:latin typeface="Avenir Book" charset="0"/>
                          <a:ea typeface="Avenir Book" charset="0"/>
                          <a:cs typeface="Avenir Book" charset="0"/>
                        </a:rPr>
                        <a:t>Fear of the big unknown of TV: it’s an entirely new marketing tactics that requires tools they don’t have</a:t>
                      </a:r>
                      <a:endParaRPr lang="en-US" sz="1300" dirty="0">
                        <a:solidFill>
                          <a:schemeClr val="bg2">
                            <a:lumMod val="50000"/>
                          </a:schemeClr>
                        </a:solidFill>
                        <a:latin typeface="Calibri" charset="0"/>
                        <a:ea typeface="Calibri" charset="0"/>
                        <a:cs typeface="Calibri" charset="0"/>
                      </a:endParaRP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0">
                <a:tc>
                  <a:txBody>
                    <a:bodyPr/>
                    <a:lstStyle/>
                    <a:p>
                      <a:pPr marL="0" indent="-342900">
                        <a:spcBef>
                          <a:spcPts val="0"/>
                        </a:spcBef>
                      </a:pPr>
                      <a:r>
                        <a:rPr lang="en-US" sz="1300" dirty="0" smtClean="0">
                          <a:solidFill>
                            <a:schemeClr val="bg1">
                              <a:lumMod val="50000"/>
                            </a:schemeClr>
                          </a:solidFill>
                          <a:latin typeface="Avenir Book" charset="0"/>
                          <a:ea typeface="Avenir Book" charset="0"/>
                          <a:cs typeface="Avenir Book" charset="0"/>
                        </a:rPr>
                        <a:t>Lack of anyone on existing team who knows TV advertising or TV buying</a:t>
                      </a:r>
                      <a:endParaRPr lang="en-US" sz="1300" dirty="0">
                        <a:solidFill>
                          <a:schemeClr val="bg2">
                            <a:lumMod val="50000"/>
                          </a:schemeClr>
                        </a:solidFill>
                        <a:latin typeface="Calibri" charset="0"/>
                        <a:ea typeface="Calibri" charset="0"/>
                        <a:cs typeface="Calibri" charset="0"/>
                      </a:endParaRP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456174">
                <a:tc>
                  <a:txBody>
                    <a:bodyPr/>
                    <a:lstStyle/>
                    <a:p>
                      <a:pPr marL="0" indent="-342900">
                        <a:spcBef>
                          <a:spcPts val="0"/>
                        </a:spcBef>
                      </a:pPr>
                      <a:r>
                        <a:rPr lang="en-US" sz="1300" dirty="0" smtClean="0">
                          <a:solidFill>
                            <a:schemeClr val="bg1">
                              <a:lumMod val="50000"/>
                            </a:schemeClr>
                          </a:solidFill>
                          <a:latin typeface="Avenir Book" charset="0"/>
                          <a:ea typeface="Avenir Book" charset="0"/>
                          <a:cs typeface="Avenir Book" charset="0"/>
                        </a:rPr>
                        <a:t>No understanding of how to create an </a:t>
                      </a:r>
                      <a:br>
                        <a:rPr lang="en-US" sz="1300" dirty="0" smtClean="0">
                          <a:solidFill>
                            <a:schemeClr val="bg1">
                              <a:lumMod val="50000"/>
                            </a:schemeClr>
                          </a:solidFill>
                          <a:latin typeface="Avenir Book" charset="0"/>
                          <a:ea typeface="Avenir Book" charset="0"/>
                          <a:cs typeface="Avenir Book" charset="0"/>
                        </a:rPr>
                      </a:br>
                      <a:r>
                        <a:rPr lang="en-US" sz="1300" dirty="0" err="1" smtClean="0">
                          <a:solidFill>
                            <a:schemeClr val="bg1">
                              <a:lumMod val="50000"/>
                            </a:schemeClr>
                          </a:solidFill>
                          <a:latin typeface="Avenir Book" charset="0"/>
                          <a:ea typeface="Avenir Book" charset="0"/>
                          <a:cs typeface="Avenir Book" charset="0"/>
                        </a:rPr>
                        <a:t>omni</a:t>
                      </a:r>
                      <a:r>
                        <a:rPr lang="en-US" sz="1300" dirty="0" smtClean="0">
                          <a:solidFill>
                            <a:schemeClr val="bg1">
                              <a:lumMod val="50000"/>
                            </a:schemeClr>
                          </a:solidFill>
                          <a:latin typeface="Avenir Book" charset="0"/>
                          <a:ea typeface="Avenir Book" charset="0"/>
                          <a:cs typeface="Avenir Book" charset="0"/>
                        </a:rPr>
                        <a:t>-channel marketing program that includes TV</a:t>
                      </a:r>
                      <a:endParaRPr lang="en-US" sz="1300" dirty="0">
                        <a:solidFill>
                          <a:schemeClr val="bg2">
                            <a:lumMod val="50000"/>
                          </a:schemeClr>
                        </a:solidFill>
                        <a:latin typeface="Calibri" charset="0"/>
                        <a:ea typeface="Calibri" charset="0"/>
                        <a:cs typeface="Calibri" charset="0"/>
                      </a:endParaRP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2207927">
                <a:tc>
                  <a:txBody>
                    <a:bodyPr/>
                    <a:lstStyle/>
                    <a:p>
                      <a:pPr marL="0" marR="0" indent="-34290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bg1">
                              <a:lumMod val="50000"/>
                            </a:schemeClr>
                          </a:solidFill>
                          <a:latin typeface="Avenir Book" charset="0"/>
                          <a:ea typeface="Avenir Book" charset="0"/>
                          <a:cs typeface="Avenir Book" charset="0"/>
                        </a:rPr>
                        <a:t>Limited budget with ZERO margin for error.</a:t>
                      </a:r>
                      <a:endParaRPr lang="en-US" sz="1300" dirty="0">
                        <a:solidFill>
                          <a:schemeClr val="bg2">
                            <a:lumMod val="50000"/>
                          </a:schemeClr>
                        </a:solidFill>
                        <a:latin typeface="Calibri" charset="0"/>
                        <a:ea typeface="Calibri" charset="0"/>
                        <a:cs typeface="Calibri" charset="0"/>
                      </a:endParaRP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alpha val="50000"/>
                      </a:schemeClr>
                    </a:solidFill>
                  </a:tcPr>
                </a:tc>
              </a:tr>
            </a:tbl>
          </a:graphicData>
        </a:graphic>
      </p:graphicFrame>
      <p:graphicFrame>
        <p:nvGraphicFramePr>
          <p:cNvPr id="9" name="Table 8"/>
          <p:cNvGraphicFramePr>
            <a:graphicFrameLocks noGrp="1"/>
          </p:cNvGraphicFramePr>
          <p:nvPr/>
        </p:nvGraphicFramePr>
        <p:xfrm>
          <a:off x="4140200" y="1220728"/>
          <a:ext cx="3543300" cy="5637272"/>
        </p:xfrm>
        <a:graphic>
          <a:graphicData uri="http://schemas.openxmlformats.org/drawingml/2006/table">
            <a:tbl>
              <a:tblPr firstRow="1" bandRow="1">
                <a:tableStyleId>{5940675A-B579-460E-94D1-54222C63F5DA}</a:tableStyleId>
              </a:tblPr>
              <a:tblGrid>
                <a:gridCol w="3543300"/>
              </a:tblGrid>
              <a:tr h="531872">
                <a:tc>
                  <a:txBody>
                    <a:bodyPr/>
                    <a:lstStyle/>
                    <a:p>
                      <a:pPr marL="0" marR="0" indent="-17145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Outcomes Produced</a:t>
                      </a: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544572">
                <a:tc>
                  <a:txBody>
                    <a:bodyPr/>
                    <a:lstStyle/>
                    <a:p>
                      <a:pPr indent="-171450"/>
                      <a:r>
                        <a:rPr lang="en-US" sz="1300" dirty="0" smtClean="0">
                          <a:solidFill>
                            <a:schemeClr val="bg1">
                              <a:lumMod val="50000"/>
                            </a:schemeClr>
                          </a:solidFill>
                          <a:latin typeface="Avenir Book" charset="0"/>
                          <a:ea typeface="Avenir Book" charset="0"/>
                          <a:cs typeface="Avenir Book" charset="0"/>
                        </a:rPr>
                        <a:t>Achieving—and even surpassing—customer acquisition goals within or under budget </a:t>
                      </a: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0">
                <a:tc>
                  <a:txBody>
                    <a:bodyPr/>
                    <a:lstStyle/>
                    <a:p>
                      <a:pPr indent="-171450"/>
                      <a:r>
                        <a:rPr lang="en-US" sz="1300" dirty="0" smtClean="0">
                          <a:solidFill>
                            <a:schemeClr val="bg1">
                              <a:lumMod val="50000"/>
                            </a:schemeClr>
                          </a:solidFill>
                          <a:latin typeface="Avenir Book" charset="0"/>
                          <a:ea typeface="Avenir Book" charset="0"/>
                          <a:cs typeface="Avenir Book" charset="0"/>
                        </a:rPr>
                        <a:t>Lead overflow (e.g. Omaha Steaks)</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505256">
                <a:tc>
                  <a:txBody>
                    <a:bodyPr/>
                    <a:lstStyle/>
                    <a:p>
                      <a:pPr indent="-171450"/>
                      <a:r>
                        <a:rPr lang="en-US" sz="1300" dirty="0" smtClean="0">
                          <a:solidFill>
                            <a:schemeClr val="bg1">
                              <a:lumMod val="50000"/>
                            </a:schemeClr>
                          </a:solidFill>
                          <a:latin typeface="Avenir Book" charset="0"/>
                          <a:ea typeface="Avenir Book" charset="0"/>
                          <a:cs typeface="Avenir Book" charset="0"/>
                        </a:rPr>
                        <a:t>Broadcast consumer audience data and insights</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924137">
                <a:tc>
                  <a:txBody>
                    <a:bodyPr/>
                    <a:lstStyle/>
                    <a:p>
                      <a:pPr indent="-171450"/>
                      <a:r>
                        <a:rPr lang="en-US" sz="1300" dirty="0" smtClean="0">
                          <a:solidFill>
                            <a:schemeClr val="bg1">
                              <a:lumMod val="50000"/>
                            </a:schemeClr>
                          </a:solidFill>
                          <a:latin typeface="Avenir Book" charset="0"/>
                          <a:ea typeface="Avenir Book" charset="0"/>
                          <a:cs typeface="Avenir Book" charset="0"/>
                        </a:rPr>
                        <a:t>New customers drive business growth, which in turn allows the client to increase marketing budget/expand advertising reach to create a cycle of growth</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2223512">
                <a:tc>
                  <a:txBody>
                    <a:bodyPr/>
                    <a:lstStyle/>
                    <a:p>
                      <a:pPr indent="-171450"/>
                      <a:r>
                        <a:rPr lang="en-US" sz="1300" dirty="0" smtClean="0">
                          <a:solidFill>
                            <a:schemeClr val="bg1">
                              <a:lumMod val="50000"/>
                            </a:schemeClr>
                          </a:solidFill>
                          <a:latin typeface="Avenir Book" charset="0"/>
                          <a:ea typeface="Avenir Book" charset="0"/>
                          <a:cs typeface="Avenir Book" charset="0"/>
                        </a:rPr>
                        <a:t>New understanding of TV ad buying, broadcast audience targeting, etc. to drive smarter, better broadcast advertising in the future—even should the client expand beyond performance media</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FDFE6">
                        <a:alpha val="50000"/>
                      </a:srgbClr>
                    </a:solidFill>
                  </a:tcPr>
                </a:tc>
              </a:tr>
            </a:tbl>
          </a:graphicData>
        </a:graphic>
      </p:graphicFrame>
      <p:graphicFrame>
        <p:nvGraphicFramePr>
          <p:cNvPr id="10" name="Table 9"/>
          <p:cNvGraphicFramePr>
            <a:graphicFrameLocks noGrp="1"/>
          </p:cNvGraphicFramePr>
          <p:nvPr/>
        </p:nvGraphicFramePr>
        <p:xfrm>
          <a:off x="7886700" y="1227847"/>
          <a:ext cx="3543300" cy="5630153"/>
        </p:xfrm>
        <a:graphic>
          <a:graphicData uri="http://schemas.openxmlformats.org/drawingml/2006/table">
            <a:tbl>
              <a:tblPr firstRow="1" bandRow="1">
                <a:tableStyleId>{5940675A-B579-460E-94D1-54222C63F5DA}</a:tableStyleId>
              </a:tblPr>
              <a:tblGrid>
                <a:gridCol w="3543300"/>
              </a:tblGrid>
              <a:tr h="394090">
                <a:tc>
                  <a:txBody>
                    <a:bodyPr/>
                    <a:lstStyle/>
                    <a:p>
                      <a:r>
                        <a:rPr lang="en-US" sz="1700" b="1" spc="0" dirty="0" smtClean="0">
                          <a:solidFill>
                            <a:schemeClr val="bg1"/>
                          </a:solidFill>
                          <a:latin typeface="Avenir Book" charset="0"/>
                          <a:ea typeface="Avenir Book" charset="0"/>
                          <a:cs typeface="Avenir Book" charset="0"/>
                        </a:rPr>
                        <a:t>Client Case Studies/Examples</a:t>
                      </a:r>
                      <a:endParaRPr lang="en-US" sz="1700" b="1" spc="0" dirty="0">
                        <a:solidFill>
                          <a:schemeClr val="bg1"/>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360311">
                <a:tc>
                  <a:txBody>
                    <a:bodyPr/>
                    <a:lstStyle/>
                    <a:p>
                      <a:pPr marL="171450" marR="0" indent="-171450">
                        <a:spcBef>
                          <a:spcPts val="0"/>
                        </a:spcBef>
                        <a:spcAft>
                          <a:spcPts val="0"/>
                        </a:spcAft>
                      </a:pPr>
                      <a:r>
                        <a:rPr lang="en-US" sz="1300" dirty="0" smtClean="0">
                          <a:solidFill>
                            <a:schemeClr val="bg1">
                              <a:lumMod val="50000"/>
                            </a:schemeClr>
                          </a:solidFill>
                          <a:latin typeface="Avenir Book" charset="0"/>
                          <a:ea typeface="Avenir Book" charset="0"/>
                          <a:cs typeface="Avenir Book" charset="0"/>
                        </a:rPr>
                        <a:t>Omaha Steaks</a:t>
                      </a:r>
                      <a:endParaRPr lang="en-US" sz="1300" dirty="0">
                        <a:solidFill>
                          <a:schemeClr val="bg1">
                            <a:lumMod val="50000"/>
                          </a:schemeClr>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360311">
                <a:tc>
                  <a:txBody>
                    <a:bodyPr/>
                    <a:lstStyle/>
                    <a:p>
                      <a:pPr marL="171450" marR="0" indent="-171450">
                        <a:spcBef>
                          <a:spcPts val="0"/>
                        </a:spcBef>
                        <a:spcAft>
                          <a:spcPts val="0"/>
                        </a:spcAft>
                      </a:pPr>
                      <a:r>
                        <a:rPr lang="en-US" sz="1300" dirty="0" smtClean="0">
                          <a:solidFill>
                            <a:schemeClr val="bg1">
                              <a:lumMod val="50000"/>
                            </a:schemeClr>
                          </a:solidFill>
                          <a:latin typeface="Avenir Book" charset="0"/>
                          <a:ea typeface="Avenir Book" charset="0"/>
                          <a:cs typeface="Avenir Book" charset="0"/>
                        </a:rPr>
                        <a:t>FTD Flowers</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4151873">
                <a:tc>
                  <a:txBody>
                    <a:bodyPr/>
                    <a:lstStyle/>
                    <a:p>
                      <a:pPr marL="0" marR="0" indent="-17145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bg1">
                              <a:lumMod val="50000"/>
                            </a:schemeClr>
                          </a:solidFill>
                          <a:latin typeface="Avenir Book" charset="0"/>
                          <a:ea typeface="Avenir Book" charset="0"/>
                          <a:cs typeface="Avenir Book" charset="0"/>
                        </a:rPr>
                        <a:t>Other?</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solidFill>
                      <a:srgbClr val="C9CBD6">
                        <a:alpha val="5000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3"/>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Audience #2: Classic Direct Responsers</a:t>
            </a:r>
            <a:endParaRPr lang="en-US" dirty="0"/>
          </a:p>
        </p:txBody>
      </p:sp>
      <p:graphicFrame>
        <p:nvGraphicFramePr>
          <p:cNvPr id="6" name="Table 5"/>
          <p:cNvGraphicFramePr>
            <a:graphicFrameLocks noGrp="1"/>
          </p:cNvGraphicFramePr>
          <p:nvPr/>
        </p:nvGraphicFramePr>
        <p:xfrm>
          <a:off x="388620" y="1227847"/>
          <a:ext cx="3543300" cy="5632495"/>
        </p:xfrm>
        <a:graphic>
          <a:graphicData uri="http://schemas.openxmlformats.org/drawingml/2006/table">
            <a:tbl>
              <a:tblPr firstRow="1" bandRow="1">
                <a:tableStyleId>{5940675A-B579-460E-94D1-54222C63F5DA}</a:tableStyleId>
              </a:tblPr>
              <a:tblGrid>
                <a:gridCol w="3543300"/>
              </a:tblGrid>
              <a:tr h="5415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Problems Solved</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680851">
                <a:tc>
                  <a:txBody>
                    <a:bodyPr/>
                    <a:lstStyle/>
                    <a:p>
                      <a:pPr indent="0">
                        <a:lnSpc>
                          <a:spcPct val="100000"/>
                        </a:lnSpc>
                        <a:defRPr/>
                      </a:pPr>
                      <a:r>
                        <a:rPr lang="en-US" sz="1300" dirty="0" smtClean="0">
                          <a:solidFill>
                            <a:schemeClr val="bg1">
                              <a:lumMod val="50000"/>
                            </a:schemeClr>
                          </a:solidFill>
                          <a:latin typeface="Avenir Book" charset="0"/>
                          <a:ea typeface="Avenir Book" charset="0"/>
                          <a:cs typeface="Avenir Book" charset="0"/>
                        </a:rPr>
                        <a:t>Traditionally focused on efficiency,</a:t>
                      </a:r>
                      <a:r>
                        <a:rPr lang="en-US" sz="1300" baseline="0" dirty="0" smtClean="0">
                          <a:solidFill>
                            <a:schemeClr val="bg1">
                              <a:lumMod val="50000"/>
                            </a:schemeClr>
                          </a:solidFill>
                          <a:latin typeface="Avenir Book" charset="0"/>
                          <a:ea typeface="Avenir Book" charset="0"/>
                          <a:cs typeface="Avenir Book" charset="0"/>
                        </a:rPr>
                        <a:t> </a:t>
                      </a:r>
                      <a:r>
                        <a:rPr lang="en-US" sz="1300" dirty="0" smtClean="0">
                          <a:solidFill>
                            <a:schemeClr val="bg1">
                              <a:lumMod val="50000"/>
                            </a:schemeClr>
                          </a:solidFill>
                          <a:latin typeface="Avenir Book" charset="0"/>
                          <a:ea typeface="Avenir Book" charset="0"/>
                          <a:cs typeface="Avenir Book" charset="0"/>
                        </a:rPr>
                        <a:t>rather than scale</a:t>
                      </a:r>
                      <a:r>
                        <a:rPr lang="en-US" sz="1300" baseline="0" dirty="0" smtClean="0">
                          <a:solidFill>
                            <a:schemeClr val="bg1">
                              <a:lumMod val="50000"/>
                            </a:schemeClr>
                          </a:solidFill>
                          <a:latin typeface="Avenir Book" charset="0"/>
                          <a:ea typeface="Avenir Book" charset="0"/>
                          <a:cs typeface="Avenir Book" charset="0"/>
                        </a:rPr>
                        <a:t> </a:t>
                      </a:r>
                      <a:r>
                        <a:rPr lang="en-US" sz="1300" dirty="0" smtClean="0">
                          <a:solidFill>
                            <a:schemeClr val="bg1">
                              <a:lumMod val="50000"/>
                            </a:schemeClr>
                          </a:solidFill>
                          <a:latin typeface="Avenir Book" charset="0"/>
                          <a:ea typeface="Avenir Book" charset="0"/>
                          <a:cs typeface="Avenir Book" charset="0"/>
                        </a:rPr>
                        <a:t>Growth has plateaued </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680851">
                <a:tc>
                  <a:txBody>
                    <a:bodyPr/>
                    <a:lstStyle/>
                    <a:p>
                      <a:pPr indent="0">
                        <a:lnSpc>
                          <a:spcPct val="100000"/>
                        </a:lnSpc>
                        <a:defRPr/>
                      </a:pPr>
                      <a:r>
                        <a:rPr lang="en-US" sz="1300" dirty="0" smtClean="0">
                          <a:solidFill>
                            <a:schemeClr val="bg1">
                              <a:lumMod val="50000"/>
                            </a:schemeClr>
                          </a:solidFill>
                          <a:latin typeface="Avenir Book" charset="0"/>
                          <a:ea typeface="Avenir Book" charset="0"/>
                          <a:cs typeface="Avenir Book" charset="0"/>
                        </a:rPr>
                        <a:t>Traditional models of direct response optimize around efficiency</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1083172">
                <a:tc>
                  <a:txBody>
                    <a:bodyPr/>
                    <a:lstStyle/>
                    <a:p>
                      <a:pPr indent="0">
                        <a:lnSpc>
                          <a:spcPct val="100000"/>
                        </a:lnSpc>
                        <a:defRPr/>
                      </a:pPr>
                      <a:r>
                        <a:rPr lang="en-US" sz="1300" dirty="0" smtClean="0">
                          <a:solidFill>
                            <a:schemeClr val="bg1">
                              <a:lumMod val="50000"/>
                            </a:schemeClr>
                          </a:solidFill>
                          <a:latin typeface="Avenir Book" charset="0"/>
                          <a:ea typeface="Avenir Book" charset="0"/>
                          <a:cs typeface="Avenir Book" charset="0"/>
                        </a:rPr>
                        <a:t>Have absolutely no idea what it would look like or how it would work to translate their DRTV campaigns and marketing approaches to digital-specific campaigns and ad buying</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680851">
                <a:tc>
                  <a:txBody>
                    <a:bodyPr/>
                    <a:lstStyle/>
                    <a:p>
                      <a:pPr indent="0">
                        <a:lnSpc>
                          <a:spcPct val="100000"/>
                        </a:lnSpc>
                        <a:defRPr/>
                      </a:pPr>
                      <a:r>
                        <a:rPr lang="en-US" sz="1300" dirty="0" smtClean="0">
                          <a:solidFill>
                            <a:schemeClr val="bg1">
                              <a:lumMod val="50000"/>
                            </a:schemeClr>
                          </a:solidFill>
                          <a:latin typeface="Avenir Book" charset="0"/>
                          <a:ea typeface="Avenir Book" charset="0"/>
                          <a:cs typeface="Avenir Book" charset="0"/>
                        </a:rPr>
                        <a:t>Lack the internal team to conceive, execute and manage digital campaigns</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882012">
                <a:tc>
                  <a:txBody>
                    <a:bodyPr/>
                    <a:lstStyle/>
                    <a:p>
                      <a:pPr indent="0">
                        <a:lnSpc>
                          <a:spcPct val="100000"/>
                        </a:lnSpc>
                        <a:defRPr/>
                      </a:pPr>
                      <a:r>
                        <a:rPr lang="en-US" sz="1300" dirty="0" smtClean="0">
                          <a:solidFill>
                            <a:schemeClr val="bg1">
                              <a:lumMod val="50000"/>
                            </a:schemeClr>
                          </a:solidFill>
                          <a:latin typeface="Avenir Book" charset="0"/>
                          <a:ea typeface="Avenir Book" charset="0"/>
                          <a:cs typeface="Avenir Book" charset="0"/>
                        </a:rPr>
                        <a:t>Don’t know how to create online-relevant content that is aligned with or an extension of current advertising.</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10831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bg1">
                              <a:lumMod val="50000"/>
                            </a:schemeClr>
                          </a:solidFill>
                          <a:latin typeface="Avenir Book" charset="0"/>
                          <a:ea typeface="Avenir Book" charset="0"/>
                          <a:cs typeface="Avenir Book" charset="0"/>
                        </a:rPr>
                        <a:t>Fear that they just won’t get digital and the digital consumer—and an even bigger fear of the tech-talking digital agency they think they need to take them into the digital space.</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alpha val="50000"/>
                      </a:schemeClr>
                    </a:solidFill>
                  </a:tcPr>
                </a:tc>
              </a:tr>
            </a:tbl>
          </a:graphicData>
        </a:graphic>
      </p:graphicFrame>
      <p:graphicFrame>
        <p:nvGraphicFramePr>
          <p:cNvPr id="7" name="Table 6"/>
          <p:cNvGraphicFramePr>
            <a:graphicFrameLocks noGrp="1"/>
          </p:cNvGraphicFramePr>
          <p:nvPr/>
        </p:nvGraphicFramePr>
        <p:xfrm>
          <a:off x="4140200" y="1220729"/>
          <a:ext cx="3543300" cy="5628803"/>
        </p:xfrm>
        <a:graphic>
          <a:graphicData uri="http://schemas.openxmlformats.org/drawingml/2006/table">
            <a:tbl>
              <a:tblPr firstRow="1" bandRow="1">
                <a:tableStyleId>{5940675A-B579-460E-94D1-54222C63F5DA}</a:tableStyleId>
              </a:tblPr>
              <a:tblGrid>
                <a:gridCol w="3543300"/>
              </a:tblGrid>
              <a:tr h="506103">
                <a:tc>
                  <a:txBody>
                    <a:bodyPr/>
                    <a:lstStyle/>
                    <a:p>
                      <a:pPr marL="0" marR="0" indent="-17145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Outcomes Produced</a:t>
                      </a: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628075">
                <a:tc>
                  <a:txBody>
                    <a:bodyPr/>
                    <a:lstStyle/>
                    <a:p>
                      <a:pPr indent="-171450"/>
                      <a:r>
                        <a:rPr lang="en-US" sz="1300" dirty="0" smtClean="0">
                          <a:solidFill>
                            <a:schemeClr val="bg1">
                              <a:lumMod val="50000"/>
                            </a:schemeClr>
                          </a:solidFill>
                          <a:latin typeface="Avenir Book" charset="0"/>
                          <a:ea typeface="Avenir Book" charset="0"/>
                          <a:cs typeface="Avenir Book" charset="0"/>
                        </a:rPr>
                        <a:t>Growth &amp; scale (spending strategically)  instead of efficiency (cutting costs)</a:t>
                      </a: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442507">
                <a:tc>
                  <a:txBody>
                    <a:bodyPr/>
                    <a:lstStyle/>
                    <a:p>
                      <a:pPr indent="-171450"/>
                      <a:r>
                        <a:rPr lang="en-US" sz="1300" dirty="0" smtClean="0">
                          <a:solidFill>
                            <a:schemeClr val="bg1">
                              <a:lumMod val="50000"/>
                            </a:schemeClr>
                          </a:solidFill>
                          <a:latin typeface="Avenir Book" charset="0"/>
                          <a:ea typeface="Avenir Book" charset="0"/>
                          <a:cs typeface="Avenir Book" charset="0"/>
                        </a:rPr>
                        <a:t>Profitable campaigns that scale their business</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628075">
                <a:tc>
                  <a:txBody>
                    <a:bodyPr/>
                    <a:lstStyle/>
                    <a:p>
                      <a:pPr indent="-171450"/>
                      <a:r>
                        <a:rPr lang="en-US" sz="1300" dirty="0" smtClean="0">
                          <a:solidFill>
                            <a:schemeClr val="bg1">
                              <a:lumMod val="50000"/>
                            </a:schemeClr>
                          </a:solidFill>
                          <a:latin typeface="Avenir Book" charset="0"/>
                          <a:ea typeface="Avenir Book" charset="0"/>
                          <a:cs typeface="Avenir Book" charset="0"/>
                        </a:rPr>
                        <a:t>An easy transition into the digital space with a team that speaks their language</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999210">
                <a:tc>
                  <a:txBody>
                    <a:bodyPr/>
                    <a:lstStyle/>
                    <a:p>
                      <a:pPr indent="-171450"/>
                      <a:r>
                        <a:rPr lang="en-US" sz="1300" dirty="0" smtClean="0">
                          <a:solidFill>
                            <a:schemeClr val="bg1">
                              <a:lumMod val="50000"/>
                            </a:schemeClr>
                          </a:solidFill>
                          <a:latin typeface="Avenir Book" charset="0"/>
                          <a:ea typeface="Avenir Book" charset="0"/>
                          <a:cs typeface="Avenir Book" charset="0"/>
                        </a:rPr>
                        <a:t>An entirely new realm of data and metrics that augments and enhances existing data to offer an even more robust view of target audiences and consumers.</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1184777">
                <a:tc>
                  <a:txBody>
                    <a:bodyPr/>
                    <a:lstStyle/>
                    <a:p>
                      <a:pPr indent="-171450"/>
                      <a:r>
                        <a:rPr lang="en-US" sz="1300" dirty="0" smtClean="0">
                          <a:solidFill>
                            <a:schemeClr val="bg1">
                              <a:lumMod val="50000"/>
                            </a:schemeClr>
                          </a:solidFill>
                          <a:latin typeface="Avenir Book" charset="0"/>
                          <a:ea typeface="Avenir Book" charset="0"/>
                          <a:cs typeface="Avenir Book" charset="0"/>
                        </a:rPr>
                        <a:t>Access to an entirely new customer base to drive business growth, which in turn allows the client to increase marketing budget/expand advertising reach to create a cycle of growth</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950124">
                <a:tc>
                  <a:txBody>
                    <a:bodyPr/>
                    <a:lstStyle/>
                    <a:p>
                      <a:pPr indent="-171450"/>
                      <a:r>
                        <a:rPr lang="en-US" sz="1200" dirty="0" smtClean="0">
                          <a:solidFill>
                            <a:schemeClr val="bg1">
                              <a:lumMod val="50000"/>
                            </a:schemeClr>
                          </a:solidFill>
                          <a:latin typeface="Avenir Book" charset="0"/>
                          <a:ea typeface="Avenir Book" charset="0"/>
                          <a:cs typeface="Avenir Book" charset="0"/>
                        </a:rPr>
                        <a:t>New understanding of online and programmatic ad buying, audience targeting, etc. to drive smarter, better advertising in the future.</a:t>
                      </a:r>
                      <a:endParaRPr lang="en-US" sz="1200" dirty="0">
                        <a:solidFill>
                          <a:schemeClr val="bg1">
                            <a:lumMod val="50000"/>
                          </a:schemeClr>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FDFE6">
                        <a:alpha val="50000"/>
                      </a:srgbClr>
                    </a:solidFill>
                  </a:tcPr>
                </a:tc>
              </a:tr>
            </a:tbl>
          </a:graphicData>
        </a:graphic>
      </p:graphicFrame>
      <p:graphicFrame>
        <p:nvGraphicFramePr>
          <p:cNvPr id="8" name="Table 7"/>
          <p:cNvGraphicFramePr>
            <a:graphicFrameLocks noGrp="1"/>
          </p:cNvGraphicFramePr>
          <p:nvPr/>
        </p:nvGraphicFramePr>
        <p:xfrm>
          <a:off x="7886700" y="1227847"/>
          <a:ext cx="3543300" cy="5628295"/>
        </p:xfrm>
        <a:graphic>
          <a:graphicData uri="http://schemas.openxmlformats.org/drawingml/2006/table">
            <a:tbl>
              <a:tblPr firstRow="1" bandRow="1">
                <a:tableStyleId>{5940675A-B579-460E-94D1-54222C63F5DA}</a:tableStyleId>
              </a:tblPr>
              <a:tblGrid>
                <a:gridCol w="3543300"/>
              </a:tblGrid>
              <a:tr h="394090">
                <a:tc>
                  <a:txBody>
                    <a:bodyPr/>
                    <a:lstStyle/>
                    <a:p>
                      <a:r>
                        <a:rPr lang="en-US" sz="1700" b="1" spc="0" dirty="0" smtClean="0">
                          <a:solidFill>
                            <a:schemeClr val="bg1"/>
                          </a:solidFill>
                          <a:latin typeface="Avenir Book" charset="0"/>
                          <a:ea typeface="Avenir Book" charset="0"/>
                          <a:cs typeface="Avenir Book" charset="0"/>
                        </a:rPr>
                        <a:t>Client Case Studies/Examples</a:t>
                      </a:r>
                      <a:endParaRPr lang="en-US" sz="1700" b="1" spc="0" dirty="0">
                        <a:solidFill>
                          <a:schemeClr val="bg1"/>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360311">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Waterpik</a:t>
                      </a: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360311">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Walk-in Bathtubs </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514942">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Catheter company</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514942">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Nuwave Oven</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514942">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American Standard</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514942">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Lenox</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514942">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Guthy-Renker</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514942">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Inogen</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514942">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Wall Street Journal</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r h="514942">
                <a:tc>
                  <a:txBody>
                    <a:bodyPr/>
                    <a:lstStyle/>
                    <a:p>
                      <a:pPr marL="171450" marR="0" indent="-17145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lumMod val="50000"/>
                            </a:schemeClr>
                          </a:solidFill>
                          <a:latin typeface="Avenir Book" charset="0"/>
                          <a:ea typeface="Avenir Book" charset="0"/>
                          <a:cs typeface="Avenir Book" charset="0"/>
                        </a:rPr>
                        <a:t>Who else?</a:t>
                      </a:r>
                      <a:endParaRPr lang="en-US" sz="1400" dirty="0" smtClean="0">
                        <a:solidFill>
                          <a:srgbClr val="FF0000"/>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solidFill>
                      <a:srgbClr val="C9CBD6">
                        <a:alpha val="5000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3"/>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Audience #3: CMO in a Box</a:t>
            </a:r>
            <a:endParaRPr lang="en-US" dirty="0"/>
          </a:p>
        </p:txBody>
      </p:sp>
      <p:graphicFrame>
        <p:nvGraphicFramePr>
          <p:cNvPr id="6" name="Table 5"/>
          <p:cNvGraphicFramePr>
            <a:graphicFrameLocks noGrp="1"/>
          </p:cNvGraphicFramePr>
          <p:nvPr/>
        </p:nvGraphicFramePr>
        <p:xfrm>
          <a:off x="388620" y="1220729"/>
          <a:ext cx="3543300" cy="5637270"/>
        </p:xfrm>
        <a:graphic>
          <a:graphicData uri="http://schemas.openxmlformats.org/drawingml/2006/table">
            <a:tbl>
              <a:tblPr firstRow="1" bandRow="1">
                <a:tableStyleId>{5940675A-B579-460E-94D1-54222C63F5DA}</a:tableStyleId>
              </a:tblPr>
              <a:tblGrid>
                <a:gridCol w="3543300"/>
              </a:tblGrid>
              <a:tr h="3540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Problems Solved</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963671">
                <a:tc>
                  <a:txBody>
                    <a:bodyPr/>
                    <a:lstStyle/>
                    <a:p>
                      <a:pPr indent="-171450">
                        <a:defRPr/>
                      </a:pPr>
                      <a:r>
                        <a:rPr lang="en-US" sz="1300" dirty="0" smtClean="0">
                          <a:solidFill>
                            <a:schemeClr val="bg1">
                              <a:lumMod val="50000"/>
                            </a:schemeClr>
                          </a:solidFill>
                          <a:latin typeface="Avenir Book" charset="0"/>
                          <a:ea typeface="Avenir Book" charset="0"/>
                          <a:cs typeface="Avenir Book" charset="0"/>
                        </a:rPr>
                        <a:t>Help! Our business has taken off like wildfire and we can’t scale our marketing function to meet our marketing needs as needed to help us meet ambitious customer acquisition goals.</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740151">
                <a:tc>
                  <a:txBody>
                    <a:bodyPr/>
                    <a:lstStyle/>
                    <a:p>
                      <a:pPr indent="-171450">
                        <a:defRPr/>
                      </a:pPr>
                      <a:r>
                        <a:rPr lang="en-US" sz="1300" dirty="0" smtClean="0">
                          <a:solidFill>
                            <a:schemeClr val="bg1">
                              <a:lumMod val="50000"/>
                            </a:schemeClr>
                          </a:solidFill>
                          <a:latin typeface="Avenir Book" charset="0"/>
                          <a:ea typeface="Avenir Book" charset="0"/>
                          <a:cs typeface="Avenir Book" charset="0"/>
                        </a:rPr>
                        <a:t>We need an outsourced marketing partner to help us get our marketing channels seamlessly integrated, working together and in complement.</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2772151">
                <a:tc>
                  <a:txBody>
                    <a:bodyPr/>
                    <a:lstStyle/>
                    <a:p>
                      <a:pPr indent="0">
                        <a:lnSpc>
                          <a:spcPct val="100000"/>
                        </a:lnSpc>
                        <a:defRPr/>
                      </a:pPr>
                      <a:r>
                        <a:rPr lang="en-US" sz="1300" dirty="0" smtClean="0">
                          <a:solidFill>
                            <a:schemeClr val="bg1">
                              <a:lumMod val="50000"/>
                            </a:schemeClr>
                          </a:solidFill>
                          <a:latin typeface="Avenir Book" charset="0"/>
                          <a:ea typeface="Avenir Book" charset="0"/>
                          <a:cs typeface="Avenir Book" charset="0"/>
                        </a:rPr>
                        <a:t>Other?</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bl>
          </a:graphicData>
        </a:graphic>
      </p:graphicFrame>
      <p:graphicFrame>
        <p:nvGraphicFramePr>
          <p:cNvPr id="7" name="Table 6"/>
          <p:cNvGraphicFramePr>
            <a:graphicFrameLocks noGrp="1"/>
          </p:cNvGraphicFramePr>
          <p:nvPr/>
        </p:nvGraphicFramePr>
        <p:xfrm>
          <a:off x="4140200" y="1220729"/>
          <a:ext cx="3543300" cy="5637271"/>
        </p:xfrm>
        <a:graphic>
          <a:graphicData uri="http://schemas.openxmlformats.org/drawingml/2006/table">
            <a:tbl>
              <a:tblPr firstRow="1" bandRow="1">
                <a:tableStyleId>{5940675A-B579-460E-94D1-54222C63F5DA}</a:tableStyleId>
              </a:tblPr>
              <a:tblGrid>
                <a:gridCol w="3543300"/>
              </a:tblGrid>
              <a:tr h="506103">
                <a:tc>
                  <a:txBody>
                    <a:bodyPr/>
                    <a:lstStyle/>
                    <a:p>
                      <a:pPr marL="0" marR="0" indent="-17145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Outcomes Produced</a:t>
                      </a: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430271">
                <a:tc>
                  <a:txBody>
                    <a:bodyPr/>
                    <a:lstStyle/>
                    <a:p>
                      <a:r>
                        <a:rPr lang="en-US" sz="1300" dirty="0" smtClean="0">
                          <a:solidFill>
                            <a:schemeClr val="bg1">
                              <a:lumMod val="50000"/>
                            </a:schemeClr>
                          </a:solidFill>
                          <a:latin typeface="Avenir Book" charset="0"/>
                          <a:ea typeface="Avenir Book" charset="0"/>
                          <a:cs typeface="Avenir Book" charset="0"/>
                        </a:rPr>
                        <a:t>Complete streamlining of all external marketing</a:t>
                      </a: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767244">
                <a:tc>
                  <a:txBody>
                    <a:bodyPr/>
                    <a:lstStyle/>
                    <a:p>
                      <a:r>
                        <a:rPr lang="en-US" sz="1300" dirty="0" smtClean="0">
                          <a:solidFill>
                            <a:schemeClr val="bg1">
                              <a:lumMod val="50000"/>
                            </a:schemeClr>
                          </a:solidFill>
                          <a:latin typeface="Avenir Book" charset="0"/>
                          <a:ea typeface="Avenir Book" charset="0"/>
                          <a:cs typeface="Avenir Book" charset="0"/>
                        </a:rPr>
                        <a:t>A clear process for creating, executing and scaling marketing that can be delegated to existing teams and deployed across future accounts.</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r h="3366511">
                <a:tc>
                  <a:txBody>
                    <a:bodyPr/>
                    <a:lstStyle/>
                    <a:p>
                      <a:r>
                        <a:rPr lang="en-US" sz="1300" dirty="0" smtClean="0">
                          <a:solidFill>
                            <a:schemeClr val="bg1">
                              <a:lumMod val="50000"/>
                            </a:schemeClr>
                          </a:solidFill>
                          <a:latin typeface="Avenir Book" charset="0"/>
                          <a:ea typeface="Avenir Book" charset="0"/>
                          <a:cs typeface="Avenir Book" charset="0"/>
                        </a:rPr>
                        <a:t>Clear value of marketing function realized—in the form of ROI and KPI metrics—to ensure necessary marketing resources are allocated in the future—and for the development of an in-house function that can ramp up to greater ownership of marketing.</a:t>
                      </a:r>
                      <a:endParaRPr lang="en-US" sz="1300" dirty="0">
                        <a:solidFill>
                          <a:schemeClr val="bg1">
                            <a:lumMod val="50000"/>
                          </a:schemeClr>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DFDFE6">
                        <a:alpha val="50000"/>
                      </a:srgbClr>
                    </a:solidFill>
                  </a:tcPr>
                </a:tc>
              </a:tr>
            </a:tbl>
          </a:graphicData>
        </a:graphic>
      </p:graphicFrame>
      <p:graphicFrame>
        <p:nvGraphicFramePr>
          <p:cNvPr id="8" name="Table 7"/>
          <p:cNvGraphicFramePr>
            <a:graphicFrameLocks noGrp="1"/>
          </p:cNvGraphicFramePr>
          <p:nvPr/>
        </p:nvGraphicFramePr>
        <p:xfrm>
          <a:off x="7886700" y="1227847"/>
          <a:ext cx="3543300" cy="5630153"/>
        </p:xfrm>
        <a:graphic>
          <a:graphicData uri="http://schemas.openxmlformats.org/drawingml/2006/table">
            <a:tbl>
              <a:tblPr firstRow="1" bandRow="1">
                <a:tableStyleId>{5940675A-B579-460E-94D1-54222C63F5DA}</a:tableStyleId>
              </a:tblPr>
              <a:tblGrid>
                <a:gridCol w="3543300"/>
              </a:tblGrid>
              <a:tr h="394090">
                <a:tc>
                  <a:txBody>
                    <a:bodyPr/>
                    <a:lstStyle/>
                    <a:p>
                      <a:r>
                        <a:rPr lang="en-US" sz="1700" b="1" spc="0" dirty="0" smtClean="0">
                          <a:solidFill>
                            <a:schemeClr val="bg1"/>
                          </a:solidFill>
                          <a:latin typeface="Avenir Book" charset="0"/>
                          <a:ea typeface="Avenir Book" charset="0"/>
                          <a:cs typeface="Avenir Book" charset="0"/>
                        </a:rPr>
                        <a:t>Client Case Studies/Examples</a:t>
                      </a:r>
                      <a:endParaRPr lang="en-US" sz="1700" b="1" spc="0" dirty="0">
                        <a:solidFill>
                          <a:schemeClr val="bg1"/>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5096753">
                <a:tc>
                  <a:txBody>
                    <a:bodyPr/>
                    <a:lstStyle/>
                    <a:p>
                      <a:pPr marL="171450" indent="-171450"/>
                      <a:r>
                        <a:rPr lang="en-US" sz="1400" dirty="0" smtClean="0">
                          <a:solidFill>
                            <a:schemeClr val="bg1">
                              <a:lumMod val="50000"/>
                            </a:schemeClr>
                          </a:solidFill>
                          <a:latin typeface="Avenir Book" charset="0"/>
                          <a:ea typeface="Avenir Book" charset="0"/>
                          <a:cs typeface="Avenir Book" charset="0"/>
                        </a:rPr>
                        <a:t>TBD?</a:t>
                      </a:r>
                    </a:p>
                  </a:txBody>
                  <a:tcPr marT="91440" marB="182880">
                    <a:lnL w="12700" cmpd="sng">
                      <a:noFill/>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9CBD6">
                        <a:alpha val="5000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514600"/>
            <a:ext cx="10515600" cy="711199"/>
          </a:xfrm>
        </p:spPr>
        <p:txBody>
          <a:bodyPr>
            <a:normAutofit/>
          </a:bodyPr>
          <a:lstStyle/>
          <a:p>
            <a:r>
              <a:rPr lang="en-US" b="1" dirty="0" smtClean="0">
                <a:solidFill>
                  <a:srgbClr val="FFFFFF"/>
                </a:solidFill>
                <a:latin typeface="Avenir Book"/>
                <a:cs typeface="Avenir Book"/>
              </a:rPr>
              <a:t>MEDIA OPPORTUNITIES</a:t>
            </a:r>
            <a:endParaRPr lang="en-US" b="1" dirty="0">
              <a:solidFill>
                <a:srgbClr val="FFFFFF"/>
              </a:solidFill>
              <a:latin typeface="Avenir Book"/>
              <a:cs typeface="Avenir Book"/>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75986126"/>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3"/>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Media Landscape</a:t>
            </a:r>
            <a:endParaRPr lang="en-US" b="1" dirty="0">
              <a:solidFill>
                <a:schemeClr val="bg1">
                  <a:lumMod val="50000"/>
                </a:schemeClr>
              </a:solidFill>
              <a:latin typeface="Avenir Book" charset="0"/>
              <a:ea typeface="Avenir Book" charset="0"/>
              <a:cs typeface="Avenir Book" charset="0"/>
            </a:endParaRPr>
          </a:p>
        </p:txBody>
      </p:sp>
      <p:graphicFrame>
        <p:nvGraphicFramePr>
          <p:cNvPr id="7" name="Table 6"/>
          <p:cNvGraphicFramePr>
            <a:graphicFrameLocks noGrp="1"/>
          </p:cNvGraphicFramePr>
          <p:nvPr/>
        </p:nvGraphicFramePr>
        <p:xfrm>
          <a:off x="4140200" y="1220729"/>
          <a:ext cx="3543300" cy="533400"/>
        </p:xfrm>
        <a:graphic>
          <a:graphicData uri="http://schemas.openxmlformats.org/drawingml/2006/table">
            <a:tbl>
              <a:tblPr firstRow="1" bandRow="1">
                <a:tableStyleId>{5940675A-B579-460E-94D1-54222C63F5DA}</a:tableStyleId>
              </a:tblPr>
              <a:tblGrid>
                <a:gridCol w="3543300"/>
              </a:tblGrid>
              <a:tr h="506103">
                <a:tc>
                  <a:txBody>
                    <a:bodyPr/>
                    <a:lstStyle/>
                    <a:p>
                      <a:pPr marL="0" marR="0" indent="-17145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TV Media</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r>
            </a:tbl>
          </a:graphicData>
        </a:graphic>
      </p:graphicFrame>
      <p:graphicFrame>
        <p:nvGraphicFramePr>
          <p:cNvPr id="8" name="Table 7"/>
          <p:cNvGraphicFramePr>
            <a:graphicFrameLocks noGrp="1"/>
          </p:cNvGraphicFramePr>
          <p:nvPr/>
        </p:nvGraphicFramePr>
        <p:xfrm>
          <a:off x="7886700" y="1227847"/>
          <a:ext cx="3543300" cy="533400"/>
        </p:xfrm>
        <a:graphic>
          <a:graphicData uri="http://schemas.openxmlformats.org/drawingml/2006/table">
            <a:tbl>
              <a:tblPr firstRow="1" bandRow="1">
                <a:tableStyleId>{5940675A-B579-460E-94D1-54222C63F5DA}</a:tableStyleId>
              </a:tblPr>
              <a:tblGrid>
                <a:gridCol w="3543300"/>
              </a:tblGrid>
              <a:tr h="394090">
                <a:tc>
                  <a:txBody>
                    <a:bodyPr/>
                    <a:lstStyle/>
                    <a:p>
                      <a:r>
                        <a:rPr lang="en-US" sz="1700" b="1" spc="0" dirty="0" smtClean="0">
                          <a:solidFill>
                            <a:schemeClr val="bg1"/>
                          </a:solidFill>
                          <a:latin typeface="Avenir Book" charset="0"/>
                          <a:ea typeface="Avenir Book" charset="0"/>
                          <a:cs typeface="Avenir Book" charset="0"/>
                        </a:rPr>
                        <a:t>Vertical Trades</a:t>
                      </a:r>
                      <a:endParaRPr lang="en-US" sz="1700" b="1" spc="0" dirty="0">
                        <a:solidFill>
                          <a:schemeClr val="bg1"/>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r>
            </a:tbl>
          </a:graphicData>
        </a:graphic>
      </p:graphicFrame>
      <p:graphicFrame>
        <p:nvGraphicFramePr>
          <p:cNvPr id="9" name="Table 8"/>
          <p:cNvGraphicFramePr>
            <a:graphicFrameLocks noGrp="1"/>
          </p:cNvGraphicFramePr>
          <p:nvPr/>
        </p:nvGraphicFramePr>
        <p:xfrm>
          <a:off x="388620" y="3912965"/>
          <a:ext cx="3543300" cy="533400"/>
        </p:xfrm>
        <a:graphic>
          <a:graphicData uri="http://schemas.openxmlformats.org/drawingml/2006/table">
            <a:tbl>
              <a:tblPr firstRow="1" bandRow="1">
                <a:tableStyleId>{5940675A-B579-460E-94D1-54222C63F5DA}</a:tableStyleId>
              </a:tblPr>
              <a:tblGrid>
                <a:gridCol w="3543300"/>
              </a:tblGrid>
              <a:tr h="3540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National News</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r>
            </a:tbl>
          </a:graphicData>
        </a:graphic>
      </p:graphicFrame>
      <p:graphicFrame>
        <p:nvGraphicFramePr>
          <p:cNvPr id="10" name="Table 9"/>
          <p:cNvGraphicFramePr>
            <a:graphicFrameLocks noGrp="1"/>
          </p:cNvGraphicFramePr>
          <p:nvPr/>
        </p:nvGraphicFramePr>
        <p:xfrm>
          <a:off x="4140200" y="3912965"/>
          <a:ext cx="3543300" cy="533400"/>
        </p:xfrm>
        <a:graphic>
          <a:graphicData uri="http://schemas.openxmlformats.org/drawingml/2006/table">
            <a:tbl>
              <a:tblPr firstRow="1" bandRow="1">
                <a:tableStyleId>{5940675A-B579-460E-94D1-54222C63F5DA}</a:tableStyleId>
              </a:tblPr>
              <a:tblGrid>
                <a:gridCol w="3543300"/>
              </a:tblGrid>
              <a:tr h="506103">
                <a:tc>
                  <a:txBody>
                    <a:bodyPr/>
                    <a:lstStyle/>
                    <a:p>
                      <a:pPr marL="0" marR="0" indent="-17145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National Business</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r>
            </a:tbl>
          </a:graphicData>
        </a:graphic>
      </p:graphicFrame>
      <p:graphicFrame>
        <p:nvGraphicFramePr>
          <p:cNvPr id="11" name="Table 10"/>
          <p:cNvGraphicFramePr>
            <a:graphicFrameLocks noGrp="1"/>
          </p:cNvGraphicFramePr>
          <p:nvPr/>
        </p:nvGraphicFramePr>
        <p:xfrm>
          <a:off x="7886700" y="3920083"/>
          <a:ext cx="3543300" cy="533400"/>
        </p:xfrm>
        <a:graphic>
          <a:graphicData uri="http://schemas.openxmlformats.org/drawingml/2006/table">
            <a:tbl>
              <a:tblPr firstRow="1" bandRow="1">
                <a:tableStyleId>{5940675A-B579-460E-94D1-54222C63F5DA}</a:tableStyleId>
              </a:tblPr>
              <a:tblGrid>
                <a:gridCol w="3543300"/>
              </a:tblGrid>
              <a:tr h="394090">
                <a:tc>
                  <a:txBody>
                    <a:bodyPr/>
                    <a:lstStyle/>
                    <a:p>
                      <a:r>
                        <a:rPr lang="en-US" sz="1700" b="1" spc="0" dirty="0" smtClean="0">
                          <a:solidFill>
                            <a:schemeClr val="bg1"/>
                          </a:solidFill>
                          <a:latin typeface="Avenir Book" charset="0"/>
                          <a:ea typeface="Avenir Book" charset="0"/>
                          <a:cs typeface="Avenir Book" charset="0"/>
                        </a:rPr>
                        <a:t>Regional News</a:t>
                      </a:r>
                      <a:r>
                        <a:rPr lang="en-US" sz="1700" b="1" spc="0" baseline="0" dirty="0" smtClean="0">
                          <a:solidFill>
                            <a:schemeClr val="bg1"/>
                          </a:solidFill>
                          <a:latin typeface="Avenir Book" charset="0"/>
                          <a:ea typeface="Avenir Book" charset="0"/>
                          <a:cs typeface="Avenir Book" charset="0"/>
                        </a:rPr>
                        <a:t> &amp; Business</a:t>
                      </a:r>
                      <a:endParaRPr lang="en-US" sz="1700" b="1" spc="0" dirty="0">
                        <a:solidFill>
                          <a:schemeClr val="bg1"/>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r>
            </a:tbl>
          </a:graphicData>
        </a:graphic>
      </p:graphicFrame>
      <p:sp>
        <p:nvSpPr>
          <p:cNvPr id="12" name="TextBox 11"/>
          <p:cNvSpPr txBox="1"/>
          <p:nvPr/>
        </p:nvSpPr>
        <p:spPr>
          <a:xfrm>
            <a:off x="5033952" y="2156938"/>
            <a:ext cx="1754432"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Broadcasting &amp; cable</a:t>
            </a:r>
            <a:endParaRPr lang="en-US" sz="1200" cap="all" dirty="0">
              <a:solidFill>
                <a:srgbClr val="C92620"/>
              </a:solidFill>
              <a:effectLst/>
            </a:endParaRPr>
          </a:p>
        </p:txBody>
      </p:sp>
      <p:sp>
        <p:nvSpPr>
          <p:cNvPr id="13" name="TextBox 12"/>
          <p:cNvSpPr txBox="1"/>
          <p:nvPr/>
        </p:nvSpPr>
        <p:spPr>
          <a:xfrm>
            <a:off x="4779952" y="2783131"/>
            <a:ext cx="2280567"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Radio and TV business report </a:t>
            </a:r>
            <a:endParaRPr lang="en-US" sz="1200" cap="all" dirty="0">
              <a:solidFill>
                <a:srgbClr val="C92620"/>
              </a:solidFill>
              <a:effectLst/>
            </a:endParaRPr>
          </a:p>
        </p:txBody>
      </p:sp>
      <p:sp>
        <p:nvSpPr>
          <p:cNvPr id="23" name="TextBox 22"/>
          <p:cNvSpPr txBox="1"/>
          <p:nvPr/>
        </p:nvSpPr>
        <p:spPr>
          <a:xfrm>
            <a:off x="8940648" y="1879939"/>
            <a:ext cx="1415772"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Internet </a:t>
            </a:r>
            <a:r>
              <a:rPr lang="en-US" sz="1200" cap="all" dirty="0" smtClean="0">
                <a:solidFill>
                  <a:srgbClr val="C92620"/>
                </a:solidFill>
              </a:rPr>
              <a:t>retailer</a:t>
            </a:r>
            <a:endParaRPr lang="en-US" sz="1200" cap="all" dirty="0">
              <a:solidFill>
                <a:srgbClr val="C92620"/>
              </a:solidFill>
              <a:effectLst/>
            </a:endParaRPr>
          </a:p>
        </p:txBody>
      </p:sp>
      <p:sp>
        <p:nvSpPr>
          <p:cNvPr id="24" name="TextBox 23"/>
          <p:cNvSpPr txBox="1"/>
          <p:nvPr/>
        </p:nvSpPr>
        <p:spPr>
          <a:xfrm>
            <a:off x="8115449" y="2270036"/>
            <a:ext cx="1320343"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Chain store age</a:t>
            </a:r>
            <a:endParaRPr lang="en-US" sz="1200" cap="all" dirty="0">
              <a:solidFill>
                <a:srgbClr val="C92620"/>
              </a:solidFill>
              <a:effectLst/>
            </a:endParaRPr>
          </a:p>
        </p:txBody>
      </p:sp>
      <p:sp>
        <p:nvSpPr>
          <p:cNvPr id="25" name="TextBox 24"/>
          <p:cNvSpPr txBox="1"/>
          <p:nvPr/>
        </p:nvSpPr>
        <p:spPr>
          <a:xfrm>
            <a:off x="7886700" y="2661565"/>
            <a:ext cx="1496549"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Shopper magazine</a:t>
            </a:r>
            <a:endParaRPr lang="en-US" sz="1200" cap="all" dirty="0">
              <a:solidFill>
                <a:srgbClr val="C92620"/>
              </a:solidFill>
              <a:effectLst/>
            </a:endParaRPr>
          </a:p>
        </p:txBody>
      </p:sp>
      <p:sp>
        <p:nvSpPr>
          <p:cNvPr id="26" name="TextBox 25"/>
          <p:cNvSpPr txBox="1"/>
          <p:nvPr/>
        </p:nvSpPr>
        <p:spPr>
          <a:xfrm>
            <a:off x="8115449" y="3051662"/>
            <a:ext cx="1589047"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Hotel management</a:t>
            </a:r>
            <a:endParaRPr lang="en-US" sz="1200" cap="all" dirty="0">
              <a:solidFill>
                <a:srgbClr val="C92620"/>
              </a:solidFill>
              <a:effectLst/>
            </a:endParaRPr>
          </a:p>
        </p:txBody>
      </p:sp>
      <p:sp>
        <p:nvSpPr>
          <p:cNvPr id="27" name="TextBox 26"/>
          <p:cNvSpPr txBox="1"/>
          <p:nvPr/>
        </p:nvSpPr>
        <p:spPr>
          <a:xfrm>
            <a:off x="8535533" y="3438726"/>
            <a:ext cx="1123324"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Food &amp; drink</a:t>
            </a:r>
            <a:endParaRPr lang="en-US" sz="1200" cap="all" dirty="0">
              <a:solidFill>
                <a:srgbClr val="C92620"/>
              </a:solidFill>
              <a:effectLst/>
            </a:endParaRPr>
          </a:p>
        </p:txBody>
      </p:sp>
      <p:sp>
        <p:nvSpPr>
          <p:cNvPr id="28" name="TextBox 27"/>
          <p:cNvSpPr txBox="1"/>
          <p:nvPr/>
        </p:nvSpPr>
        <p:spPr>
          <a:xfrm>
            <a:off x="9704496" y="2270036"/>
            <a:ext cx="1547269"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Retail touchpoints</a:t>
            </a:r>
            <a:endParaRPr lang="en-US" sz="1200" cap="all" dirty="0">
              <a:solidFill>
                <a:srgbClr val="C92620"/>
              </a:solidFill>
              <a:effectLst/>
            </a:endParaRPr>
          </a:p>
        </p:txBody>
      </p:sp>
      <p:sp>
        <p:nvSpPr>
          <p:cNvPr id="29" name="TextBox 28"/>
          <p:cNvSpPr txBox="1"/>
          <p:nvPr/>
        </p:nvSpPr>
        <p:spPr>
          <a:xfrm>
            <a:off x="9794141" y="2644631"/>
            <a:ext cx="1635859"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Food industry news</a:t>
            </a:r>
            <a:endParaRPr lang="en-US" sz="1200" cap="all" dirty="0">
              <a:solidFill>
                <a:srgbClr val="C92620"/>
              </a:solidFill>
              <a:effectLst/>
            </a:endParaRPr>
          </a:p>
        </p:txBody>
      </p:sp>
      <p:sp>
        <p:nvSpPr>
          <p:cNvPr id="30" name="TextBox 29"/>
          <p:cNvSpPr txBox="1"/>
          <p:nvPr/>
        </p:nvSpPr>
        <p:spPr>
          <a:xfrm>
            <a:off x="9914429" y="3438726"/>
            <a:ext cx="663839"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hotels</a:t>
            </a:r>
            <a:endParaRPr lang="en-US" sz="1200" cap="all" dirty="0">
              <a:solidFill>
                <a:srgbClr val="C92620"/>
              </a:solidFill>
              <a:effectLst/>
            </a:endParaRPr>
          </a:p>
        </p:txBody>
      </p:sp>
      <p:sp>
        <p:nvSpPr>
          <p:cNvPr id="31" name="TextBox 30"/>
          <p:cNvSpPr txBox="1"/>
          <p:nvPr/>
        </p:nvSpPr>
        <p:spPr>
          <a:xfrm>
            <a:off x="9797521" y="3051662"/>
            <a:ext cx="1454244" cy="276999"/>
          </a:xfrm>
          <a:prstGeom prst="rect">
            <a:avLst/>
          </a:prstGeom>
          <a:solidFill>
            <a:srgbClr val="FFFFFF"/>
          </a:solidFill>
          <a:effectLst>
            <a:outerShdw blurRad="127000" dir="2700000">
              <a:schemeClr val="bg2">
                <a:lumMod val="75000"/>
              </a:schemeClr>
            </a:outerShdw>
          </a:effectLst>
        </p:spPr>
        <p:txBody>
          <a:bodyPr wrap="none" rtlCol="0">
            <a:spAutoFit/>
          </a:bodyPr>
          <a:lstStyle/>
          <a:p>
            <a:r>
              <a:rPr lang="en-US" sz="1200" cap="all" dirty="0" smtClean="0">
                <a:solidFill>
                  <a:srgbClr val="C92620"/>
                </a:solidFill>
                <a:effectLst/>
              </a:rPr>
              <a:t>Food technology</a:t>
            </a:r>
            <a:endParaRPr lang="en-US" sz="1200" cap="all" dirty="0">
              <a:solidFill>
                <a:srgbClr val="C92620"/>
              </a:solidFill>
              <a:effectLst/>
            </a:endParaRPr>
          </a:p>
        </p:txBody>
      </p:sp>
      <p:pic>
        <p:nvPicPr>
          <p:cNvPr id="73" name="Picture 72" descr="logo-adweek.png"/>
          <p:cNvPicPr>
            <a:picLocks noChangeAspect="1"/>
          </p:cNvPicPr>
          <p:nvPr/>
        </p:nvPicPr>
        <p:blipFill>
          <a:blip r:embed="rId2"/>
          <a:stretch>
            <a:fillRect/>
          </a:stretch>
        </p:blipFill>
        <p:spPr>
          <a:xfrm>
            <a:off x="1793311" y="1928012"/>
            <a:ext cx="658372" cy="193550"/>
          </a:xfrm>
          <a:prstGeom prst="rect">
            <a:avLst/>
          </a:prstGeom>
        </p:spPr>
      </p:pic>
      <p:pic>
        <p:nvPicPr>
          <p:cNvPr id="77" name="Picture 76" descr="logo-advertising-age.png"/>
          <p:cNvPicPr>
            <a:picLocks noChangeAspect="1"/>
          </p:cNvPicPr>
          <p:nvPr/>
        </p:nvPicPr>
        <p:blipFill>
          <a:blip r:embed="rId3"/>
          <a:stretch>
            <a:fillRect/>
          </a:stretch>
        </p:blipFill>
        <p:spPr>
          <a:xfrm>
            <a:off x="575076" y="2195804"/>
            <a:ext cx="1067546" cy="205106"/>
          </a:xfrm>
          <a:prstGeom prst="rect">
            <a:avLst/>
          </a:prstGeom>
        </p:spPr>
      </p:pic>
      <p:pic>
        <p:nvPicPr>
          <p:cNvPr id="80" name="Picture 79" descr="logo-clickz.png"/>
          <p:cNvPicPr>
            <a:picLocks noChangeAspect="1"/>
          </p:cNvPicPr>
          <p:nvPr/>
        </p:nvPicPr>
        <p:blipFill>
          <a:blip r:embed="rId4"/>
          <a:stretch>
            <a:fillRect/>
          </a:stretch>
        </p:blipFill>
        <p:spPr>
          <a:xfrm>
            <a:off x="3047276" y="2062103"/>
            <a:ext cx="644858" cy="211044"/>
          </a:xfrm>
          <a:prstGeom prst="rect">
            <a:avLst/>
          </a:prstGeom>
        </p:spPr>
      </p:pic>
      <p:pic>
        <p:nvPicPr>
          <p:cNvPr id="81" name="Picture 80" descr="logo-website-magazine.png"/>
          <p:cNvPicPr>
            <a:picLocks noChangeAspect="1"/>
          </p:cNvPicPr>
          <p:nvPr/>
        </p:nvPicPr>
        <p:blipFill>
          <a:blip r:embed="rId5"/>
          <a:stretch>
            <a:fillRect/>
          </a:stretch>
        </p:blipFill>
        <p:spPr>
          <a:xfrm>
            <a:off x="2914359" y="2513468"/>
            <a:ext cx="950508" cy="231988"/>
          </a:xfrm>
          <a:prstGeom prst="rect">
            <a:avLst/>
          </a:prstGeom>
        </p:spPr>
      </p:pic>
      <p:pic>
        <p:nvPicPr>
          <p:cNvPr id="82" name="Picture 81" descr="logo-cmo.png"/>
          <p:cNvPicPr>
            <a:picLocks noChangeAspect="1"/>
          </p:cNvPicPr>
          <p:nvPr/>
        </p:nvPicPr>
        <p:blipFill>
          <a:blip r:embed="rId6"/>
          <a:stretch>
            <a:fillRect/>
          </a:stretch>
        </p:blipFill>
        <p:spPr>
          <a:xfrm>
            <a:off x="2740373" y="2864941"/>
            <a:ext cx="659618" cy="275472"/>
          </a:xfrm>
          <a:prstGeom prst="rect">
            <a:avLst/>
          </a:prstGeom>
        </p:spPr>
      </p:pic>
      <p:pic>
        <p:nvPicPr>
          <p:cNvPr id="83" name="Picture 82" descr="logo-emarketer.png"/>
          <p:cNvPicPr>
            <a:picLocks noChangeAspect="1"/>
          </p:cNvPicPr>
          <p:nvPr/>
        </p:nvPicPr>
        <p:blipFill>
          <a:blip r:embed="rId7"/>
          <a:stretch>
            <a:fillRect/>
          </a:stretch>
        </p:blipFill>
        <p:spPr>
          <a:xfrm>
            <a:off x="1951331" y="2253806"/>
            <a:ext cx="902356" cy="169192"/>
          </a:xfrm>
          <a:prstGeom prst="rect">
            <a:avLst/>
          </a:prstGeom>
        </p:spPr>
      </p:pic>
      <p:pic>
        <p:nvPicPr>
          <p:cNvPr id="84" name="Picture 83" descr="logo-chief-marketer.png"/>
          <p:cNvPicPr>
            <a:picLocks noChangeAspect="1"/>
          </p:cNvPicPr>
          <p:nvPr/>
        </p:nvPicPr>
        <p:blipFill>
          <a:blip r:embed="rId8"/>
          <a:stretch>
            <a:fillRect/>
          </a:stretch>
        </p:blipFill>
        <p:spPr>
          <a:xfrm>
            <a:off x="332181" y="2540121"/>
            <a:ext cx="1295400" cy="242888"/>
          </a:xfrm>
          <a:prstGeom prst="rect">
            <a:avLst/>
          </a:prstGeom>
        </p:spPr>
      </p:pic>
      <p:pic>
        <p:nvPicPr>
          <p:cNvPr id="85" name="Picture 84" descr="logo-adotas.png"/>
          <p:cNvPicPr>
            <a:picLocks noChangeAspect="1"/>
          </p:cNvPicPr>
          <p:nvPr/>
        </p:nvPicPr>
        <p:blipFill>
          <a:blip r:embed="rId9"/>
          <a:stretch>
            <a:fillRect/>
          </a:stretch>
        </p:blipFill>
        <p:spPr>
          <a:xfrm>
            <a:off x="1951331" y="2578069"/>
            <a:ext cx="715669" cy="205062"/>
          </a:xfrm>
          <a:prstGeom prst="rect">
            <a:avLst/>
          </a:prstGeom>
        </p:spPr>
      </p:pic>
      <p:pic>
        <p:nvPicPr>
          <p:cNvPr id="86" name="Picture 85" descr="logo-direct-marketing.png"/>
          <p:cNvPicPr>
            <a:picLocks noChangeAspect="1"/>
          </p:cNvPicPr>
          <p:nvPr/>
        </p:nvPicPr>
        <p:blipFill>
          <a:blip r:embed="rId10"/>
          <a:stretch>
            <a:fillRect/>
          </a:stretch>
        </p:blipFill>
        <p:spPr>
          <a:xfrm>
            <a:off x="1319921" y="2921630"/>
            <a:ext cx="1041964" cy="295187"/>
          </a:xfrm>
          <a:prstGeom prst="rect">
            <a:avLst/>
          </a:prstGeom>
        </p:spPr>
      </p:pic>
      <p:pic>
        <p:nvPicPr>
          <p:cNvPr id="87" name="Picture 86" descr="logo-ad-exchanger.png"/>
          <p:cNvPicPr>
            <a:picLocks noChangeAspect="1"/>
          </p:cNvPicPr>
          <p:nvPr/>
        </p:nvPicPr>
        <p:blipFill>
          <a:blip r:embed="rId11"/>
          <a:stretch>
            <a:fillRect/>
          </a:stretch>
        </p:blipFill>
        <p:spPr>
          <a:xfrm>
            <a:off x="779068" y="3216817"/>
            <a:ext cx="1061835" cy="485698"/>
          </a:xfrm>
          <a:prstGeom prst="rect">
            <a:avLst/>
          </a:prstGeom>
        </p:spPr>
      </p:pic>
      <p:pic>
        <p:nvPicPr>
          <p:cNvPr id="88" name="Picture 87" descr="logo-media-post.png"/>
          <p:cNvPicPr>
            <a:picLocks noChangeAspect="1"/>
          </p:cNvPicPr>
          <p:nvPr/>
        </p:nvPicPr>
        <p:blipFill>
          <a:blip r:embed="rId12"/>
          <a:stretch>
            <a:fillRect/>
          </a:stretch>
        </p:blipFill>
        <p:spPr>
          <a:xfrm>
            <a:off x="2451683" y="3278149"/>
            <a:ext cx="355602" cy="424366"/>
          </a:xfrm>
          <a:prstGeom prst="rect">
            <a:avLst/>
          </a:prstGeom>
        </p:spPr>
      </p:pic>
      <p:graphicFrame>
        <p:nvGraphicFramePr>
          <p:cNvPr id="89" name="Table 88"/>
          <p:cNvGraphicFramePr>
            <a:graphicFrameLocks noGrp="1"/>
          </p:cNvGraphicFramePr>
          <p:nvPr/>
        </p:nvGraphicFramePr>
        <p:xfrm>
          <a:off x="388620" y="1227847"/>
          <a:ext cx="3543300" cy="533400"/>
        </p:xfrm>
        <a:graphic>
          <a:graphicData uri="http://schemas.openxmlformats.org/drawingml/2006/table">
            <a:tbl>
              <a:tblPr firstRow="1" bandRow="1">
                <a:tableStyleId>{5940675A-B579-460E-94D1-54222C63F5DA}</a:tableStyleId>
              </a:tblPr>
              <a:tblGrid>
                <a:gridCol w="3543300"/>
              </a:tblGrid>
              <a:tr h="506103">
                <a:tc>
                  <a:txBody>
                    <a:bodyPr/>
                    <a:lstStyle/>
                    <a:p>
                      <a:pPr marL="0" marR="0" indent="-17145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Ad &amp; Marketing</a:t>
                      </a:r>
                      <a:r>
                        <a:rPr lang="en-US" sz="1700" b="1" cap="none" baseline="0" dirty="0" smtClean="0">
                          <a:solidFill>
                            <a:srgbClr val="FFFFFF"/>
                          </a:solidFill>
                          <a:latin typeface="Avenir Book" charset="0"/>
                          <a:ea typeface="Avenir Book" charset="0"/>
                          <a:cs typeface="Avenir Book" charset="0"/>
                        </a:rPr>
                        <a:t> Trades</a:t>
                      </a:r>
                      <a:endParaRPr lang="en-US" sz="1700" b="1" cap="none" dirty="0" smtClean="0">
                        <a:solidFill>
                          <a:srgbClr val="FFFFFF"/>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bl>
          </a:graphicData>
        </a:graphic>
      </p:graphicFrame>
      <p:pic>
        <p:nvPicPr>
          <p:cNvPr id="90" name="Picture 89" descr="logo-the-new-york-times.png"/>
          <p:cNvPicPr>
            <a:picLocks noChangeAspect="1"/>
          </p:cNvPicPr>
          <p:nvPr/>
        </p:nvPicPr>
        <p:blipFill>
          <a:blip r:embed="rId13"/>
          <a:stretch>
            <a:fillRect/>
          </a:stretch>
        </p:blipFill>
        <p:spPr>
          <a:xfrm>
            <a:off x="1389105" y="4632448"/>
            <a:ext cx="1464582" cy="257658"/>
          </a:xfrm>
          <a:prstGeom prst="rect">
            <a:avLst/>
          </a:prstGeom>
        </p:spPr>
      </p:pic>
      <p:pic>
        <p:nvPicPr>
          <p:cNvPr id="91" name="Picture 90" descr="logo-the-wall-street-journal.png"/>
          <p:cNvPicPr>
            <a:picLocks noChangeAspect="1"/>
          </p:cNvPicPr>
          <p:nvPr/>
        </p:nvPicPr>
        <p:blipFill>
          <a:blip r:embed="rId14"/>
          <a:stretch>
            <a:fillRect/>
          </a:stretch>
        </p:blipFill>
        <p:spPr>
          <a:xfrm>
            <a:off x="2945672" y="4812297"/>
            <a:ext cx="711200" cy="432976"/>
          </a:xfrm>
          <a:prstGeom prst="rect">
            <a:avLst/>
          </a:prstGeom>
        </p:spPr>
      </p:pic>
      <p:pic>
        <p:nvPicPr>
          <p:cNvPr id="92" name="Picture 91" descr="logo-reuters.png"/>
          <p:cNvPicPr>
            <a:picLocks noChangeAspect="1"/>
          </p:cNvPicPr>
          <p:nvPr/>
        </p:nvPicPr>
        <p:blipFill>
          <a:blip r:embed="rId15"/>
          <a:stretch>
            <a:fillRect/>
          </a:stretch>
        </p:blipFill>
        <p:spPr>
          <a:xfrm>
            <a:off x="651769" y="4997913"/>
            <a:ext cx="1197958" cy="368024"/>
          </a:xfrm>
          <a:prstGeom prst="rect">
            <a:avLst/>
          </a:prstGeom>
        </p:spPr>
      </p:pic>
      <p:pic>
        <p:nvPicPr>
          <p:cNvPr id="93" name="Picture 92" descr="logo-associated-press.png"/>
          <p:cNvPicPr>
            <a:picLocks noChangeAspect="1"/>
          </p:cNvPicPr>
          <p:nvPr/>
        </p:nvPicPr>
        <p:blipFill>
          <a:blip r:embed="rId16"/>
          <a:stretch>
            <a:fillRect/>
          </a:stretch>
        </p:blipFill>
        <p:spPr>
          <a:xfrm>
            <a:off x="1511879" y="5291992"/>
            <a:ext cx="1676400" cy="279400"/>
          </a:xfrm>
          <a:prstGeom prst="rect">
            <a:avLst/>
          </a:prstGeom>
        </p:spPr>
      </p:pic>
      <p:pic>
        <p:nvPicPr>
          <p:cNvPr id="94" name="Picture 93" descr="logo-cnn.png"/>
          <p:cNvPicPr>
            <a:picLocks noChangeAspect="1"/>
          </p:cNvPicPr>
          <p:nvPr/>
        </p:nvPicPr>
        <p:blipFill>
          <a:blip r:embed="rId17"/>
          <a:stretch>
            <a:fillRect/>
          </a:stretch>
        </p:blipFill>
        <p:spPr>
          <a:xfrm>
            <a:off x="882511" y="5613499"/>
            <a:ext cx="643466" cy="314402"/>
          </a:xfrm>
          <a:prstGeom prst="rect">
            <a:avLst/>
          </a:prstGeom>
        </p:spPr>
      </p:pic>
      <p:pic>
        <p:nvPicPr>
          <p:cNvPr id="95" name="Picture 94" descr="logo-cnbc.png"/>
          <p:cNvPicPr>
            <a:picLocks noChangeAspect="1"/>
          </p:cNvPicPr>
          <p:nvPr/>
        </p:nvPicPr>
        <p:blipFill>
          <a:blip r:embed="rId18"/>
          <a:stretch>
            <a:fillRect/>
          </a:stretch>
        </p:blipFill>
        <p:spPr>
          <a:xfrm>
            <a:off x="1742509" y="5733043"/>
            <a:ext cx="592666" cy="425292"/>
          </a:xfrm>
          <a:prstGeom prst="rect">
            <a:avLst/>
          </a:prstGeom>
        </p:spPr>
      </p:pic>
      <p:pic>
        <p:nvPicPr>
          <p:cNvPr id="96" name="Picture 95" descr="logo-bloomberg.png"/>
          <p:cNvPicPr>
            <a:picLocks noChangeAspect="1"/>
          </p:cNvPicPr>
          <p:nvPr/>
        </p:nvPicPr>
        <p:blipFill>
          <a:blip r:embed="rId19"/>
          <a:stretch>
            <a:fillRect/>
          </a:stretch>
        </p:blipFill>
        <p:spPr>
          <a:xfrm>
            <a:off x="2607731" y="5765388"/>
            <a:ext cx="971264" cy="201274"/>
          </a:xfrm>
          <a:prstGeom prst="rect">
            <a:avLst/>
          </a:prstGeom>
        </p:spPr>
      </p:pic>
      <p:pic>
        <p:nvPicPr>
          <p:cNvPr id="97" name="Picture 96" descr="logo-fox.png"/>
          <p:cNvPicPr>
            <a:picLocks noChangeAspect="1"/>
          </p:cNvPicPr>
          <p:nvPr/>
        </p:nvPicPr>
        <p:blipFill>
          <a:blip r:embed="rId20"/>
          <a:stretch>
            <a:fillRect/>
          </a:stretch>
        </p:blipFill>
        <p:spPr>
          <a:xfrm>
            <a:off x="1035079" y="6262164"/>
            <a:ext cx="656628" cy="282526"/>
          </a:xfrm>
          <a:prstGeom prst="rect">
            <a:avLst/>
          </a:prstGeom>
        </p:spPr>
      </p:pic>
      <p:pic>
        <p:nvPicPr>
          <p:cNvPr id="98" name="Picture 97" descr="logo-usa-today.png"/>
          <p:cNvPicPr>
            <a:picLocks noChangeAspect="1"/>
          </p:cNvPicPr>
          <p:nvPr/>
        </p:nvPicPr>
        <p:blipFill>
          <a:blip r:embed="rId21"/>
          <a:stretch>
            <a:fillRect/>
          </a:stretch>
        </p:blipFill>
        <p:spPr>
          <a:xfrm>
            <a:off x="2350079" y="6230835"/>
            <a:ext cx="838200" cy="445994"/>
          </a:xfrm>
          <a:prstGeom prst="rect">
            <a:avLst/>
          </a:prstGeom>
        </p:spPr>
      </p:pic>
      <p:pic>
        <p:nvPicPr>
          <p:cNvPr id="99" name="Picture 98" descr="logo-fortune.png"/>
          <p:cNvPicPr>
            <a:picLocks noChangeAspect="1"/>
          </p:cNvPicPr>
          <p:nvPr/>
        </p:nvPicPr>
        <p:blipFill>
          <a:blip r:embed="rId22"/>
          <a:stretch>
            <a:fillRect/>
          </a:stretch>
        </p:blipFill>
        <p:spPr>
          <a:xfrm>
            <a:off x="4807643" y="4794555"/>
            <a:ext cx="782583" cy="192024"/>
          </a:xfrm>
          <a:prstGeom prst="rect">
            <a:avLst/>
          </a:prstGeom>
        </p:spPr>
      </p:pic>
      <p:pic>
        <p:nvPicPr>
          <p:cNvPr id="100" name="Picture 99" descr="logo-forbes.png"/>
          <p:cNvPicPr>
            <a:picLocks noChangeAspect="1"/>
          </p:cNvPicPr>
          <p:nvPr/>
        </p:nvPicPr>
        <p:blipFill>
          <a:blip r:embed="rId23"/>
          <a:stretch>
            <a:fillRect/>
          </a:stretch>
        </p:blipFill>
        <p:spPr>
          <a:xfrm>
            <a:off x="5866847" y="4662402"/>
            <a:ext cx="724207" cy="201168"/>
          </a:xfrm>
          <a:prstGeom prst="rect">
            <a:avLst/>
          </a:prstGeom>
        </p:spPr>
      </p:pic>
      <p:pic>
        <p:nvPicPr>
          <p:cNvPr id="101" name="Picture 100" descr="logo-the-huffington-post.png"/>
          <p:cNvPicPr>
            <a:picLocks noChangeAspect="1"/>
          </p:cNvPicPr>
          <p:nvPr/>
        </p:nvPicPr>
        <p:blipFill>
          <a:blip r:embed="rId24"/>
          <a:stretch>
            <a:fillRect/>
          </a:stretch>
        </p:blipFill>
        <p:spPr>
          <a:xfrm>
            <a:off x="6441484" y="4978801"/>
            <a:ext cx="1004410" cy="404554"/>
          </a:xfrm>
          <a:prstGeom prst="rect">
            <a:avLst/>
          </a:prstGeom>
        </p:spPr>
      </p:pic>
      <p:pic>
        <p:nvPicPr>
          <p:cNvPr id="102" name="Picture 101" descr="logo-business-insider.png"/>
          <p:cNvPicPr>
            <a:picLocks noChangeAspect="1"/>
          </p:cNvPicPr>
          <p:nvPr/>
        </p:nvPicPr>
        <p:blipFill>
          <a:blip r:embed="rId25"/>
          <a:stretch>
            <a:fillRect/>
          </a:stretch>
        </p:blipFill>
        <p:spPr>
          <a:xfrm>
            <a:off x="5748653" y="5363593"/>
            <a:ext cx="747320" cy="301702"/>
          </a:xfrm>
          <a:prstGeom prst="rect">
            <a:avLst/>
          </a:prstGeom>
        </p:spPr>
      </p:pic>
      <p:pic>
        <p:nvPicPr>
          <p:cNvPr id="103" name="Picture 102" descr="logo-harvard-business-review.png"/>
          <p:cNvPicPr>
            <a:picLocks noChangeAspect="1"/>
          </p:cNvPicPr>
          <p:nvPr/>
        </p:nvPicPr>
        <p:blipFill>
          <a:blip r:embed="rId26"/>
          <a:stretch>
            <a:fillRect/>
          </a:stretch>
        </p:blipFill>
        <p:spPr>
          <a:xfrm>
            <a:off x="6757415" y="5513770"/>
            <a:ext cx="844630" cy="461050"/>
          </a:xfrm>
          <a:prstGeom prst="rect">
            <a:avLst/>
          </a:prstGeom>
        </p:spPr>
      </p:pic>
      <p:pic>
        <p:nvPicPr>
          <p:cNvPr id="104" name="Picture 103" descr="logo-delta-sky-magazine.png"/>
          <p:cNvPicPr>
            <a:picLocks noChangeAspect="1"/>
          </p:cNvPicPr>
          <p:nvPr/>
        </p:nvPicPr>
        <p:blipFill>
          <a:blip r:embed="rId27"/>
          <a:stretch>
            <a:fillRect/>
          </a:stretch>
        </p:blipFill>
        <p:spPr>
          <a:xfrm>
            <a:off x="5802826" y="5825413"/>
            <a:ext cx="621790" cy="310896"/>
          </a:xfrm>
          <a:prstGeom prst="rect">
            <a:avLst/>
          </a:prstGeom>
        </p:spPr>
      </p:pic>
      <p:pic>
        <p:nvPicPr>
          <p:cNvPr id="105" name="Picture 104" descr="logo-barrons.png"/>
          <p:cNvPicPr>
            <a:picLocks noChangeAspect="1"/>
          </p:cNvPicPr>
          <p:nvPr/>
        </p:nvPicPr>
        <p:blipFill>
          <a:blip r:embed="rId28"/>
          <a:stretch>
            <a:fillRect/>
          </a:stretch>
        </p:blipFill>
        <p:spPr>
          <a:xfrm>
            <a:off x="6557276" y="6123783"/>
            <a:ext cx="938665" cy="219456"/>
          </a:xfrm>
          <a:prstGeom prst="rect">
            <a:avLst/>
          </a:prstGeom>
        </p:spPr>
      </p:pic>
      <p:pic>
        <p:nvPicPr>
          <p:cNvPr id="106" name="Picture 105" descr="logo-entrepreneur.png"/>
          <p:cNvPicPr>
            <a:picLocks noChangeAspect="1"/>
          </p:cNvPicPr>
          <p:nvPr/>
        </p:nvPicPr>
        <p:blipFill>
          <a:blip r:embed="rId29"/>
          <a:stretch>
            <a:fillRect/>
          </a:stretch>
        </p:blipFill>
        <p:spPr>
          <a:xfrm>
            <a:off x="4420928" y="6135770"/>
            <a:ext cx="1143000" cy="243417"/>
          </a:xfrm>
          <a:prstGeom prst="rect">
            <a:avLst/>
          </a:prstGeom>
        </p:spPr>
      </p:pic>
      <p:pic>
        <p:nvPicPr>
          <p:cNvPr id="107" name="Picture 106" descr="logo-fast-company.png"/>
          <p:cNvPicPr>
            <a:picLocks noChangeAspect="1"/>
          </p:cNvPicPr>
          <p:nvPr/>
        </p:nvPicPr>
        <p:blipFill>
          <a:blip r:embed="rId30"/>
          <a:stretch>
            <a:fillRect/>
          </a:stretch>
        </p:blipFill>
        <p:spPr>
          <a:xfrm>
            <a:off x="4235313" y="5392957"/>
            <a:ext cx="1022484" cy="170414"/>
          </a:xfrm>
          <a:prstGeom prst="rect">
            <a:avLst/>
          </a:prstGeom>
        </p:spPr>
      </p:pic>
      <p:pic>
        <p:nvPicPr>
          <p:cNvPr id="108" name="Picture 107" descr="logo-market-watch.png"/>
          <p:cNvPicPr>
            <a:picLocks noChangeAspect="1"/>
          </p:cNvPicPr>
          <p:nvPr/>
        </p:nvPicPr>
        <p:blipFill>
          <a:blip r:embed="rId31"/>
          <a:stretch>
            <a:fillRect/>
          </a:stretch>
        </p:blipFill>
        <p:spPr>
          <a:xfrm>
            <a:off x="4332068" y="5659451"/>
            <a:ext cx="1078130" cy="331924"/>
          </a:xfrm>
          <a:prstGeom prst="rect">
            <a:avLst/>
          </a:prstGeom>
        </p:spPr>
      </p:pic>
      <p:pic>
        <p:nvPicPr>
          <p:cNvPr id="109" name="Picture 108" descr="logo-inc.png"/>
          <p:cNvPicPr>
            <a:picLocks noChangeAspect="1"/>
          </p:cNvPicPr>
          <p:nvPr/>
        </p:nvPicPr>
        <p:blipFill>
          <a:blip r:embed="rId32"/>
          <a:stretch>
            <a:fillRect/>
          </a:stretch>
        </p:blipFill>
        <p:spPr>
          <a:xfrm>
            <a:off x="5727448" y="6335620"/>
            <a:ext cx="664474" cy="241486"/>
          </a:xfrm>
          <a:prstGeom prst="rect">
            <a:avLst/>
          </a:prstGeom>
        </p:spPr>
      </p:pic>
      <p:pic>
        <p:nvPicPr>
          <p:cNvPr id="110" name="Picture 109" descr="logo-businessweek.png"/>
          <p:cNvPicPr>
            <a:picLocks noChangeAspect="1"/>
          </p:cNvPicPr>
          <p:nvPr/>
        </p:nvPicPr>
        <p:blipFill>
          <a:blip r:embed="rId33"/>
          <a:stretch>
            <a:fillRect/>
          </a:stretch>
        </p:blipFill>
        <p:spPr>
          <a:xfrm>
            <a:off x="4648383" y="5071938"/>
            <a:ext cx="999328" cy="238818"/>
          </a:xfrm>
          <a:prstGeom prst="rect">
            <a:avLst/>
          </a:prstGeom>
        </p:spPr>
      </p:pic>
      <p:pic>
        <p:nvPicPr>
          <p:cNvPr id="111" name="Picture 110" descr="logo-philadelphia-business-journal.png"/>
          <p:cNvPicPr>
            <a:picLocks noChangeAspect="1"/>
          </p:cNvPicPr>
          <p:nvPr/>
        </p:nvPicPr>
        <p:blipFill>
          <a:blip r:embed="rId34"/>
          <a:stretch>
            <a:fillRect/>
          </a:stretch>
        </p:blipFill>
        <p:spPr>
          <a:xfrm>
            <a:off x="9876575" y="4716636"/>
            <a:ext cx="1107527" cy="274320"/>
          </a:xfrm>
          <a:prstGeom prst="rect">
            <a:avLst/>
          </a:prstGeom>
        </p:spPr>
      </p:pic>
      <p:pic>
        <p:nvPicPr>
          <p:cNvPr id="113" name="Picture 112" descr="logo-boston-business-journal.png"/>
          <p:cNvPicPr>
            <a:picLocks noChangeAspect="1"/>
          </p:cNvPicPr>
          <p:nvPr/>
        </p:nvPicPr>
        <p:blipFill>
          <a:blip r:embed="rId35"/>
          <a:stretch>
            <a:fillRect/>
          </a:stretch>
        </p:blipFill>
        <p:spPr>
          <a:xfrm>
            <a:off x="8343450" y="4716636"/>
            <a:ext cx="1107535" cy="274320"/>
          </a:xfrm>
          <a:prstGeom prst="rect">
            <a:avLst/>
          </a:prstGeom>
        </p:spPr>
      </p:pic>
      <p:pic>
        <p:nvPicPr>
          <p:cNvPr id="114" name="Picture 113" descr="crains-new-york.eps"/>
          <p:cNvPicPr>
            <a:picLocks noChangeAspect="1"/>
          </p:cNvPicPr>
          <p:nvPr/>
        </p:nvPicPr>
        <mc:AlternateContent>
          <mc:Choice xmlns:ma="http://schemas.microsoft.com/office/mac/drawingml/2008/main" Requires="ma">
            <p:blipFill>
              <a:blip r:embed="rId36"/>
              <a:stretch>
                <a:fillRect/>
              </a:stretch>
            </p:blipFill>
          </mc:Choice>
          <mc:Fallback>
            <p:blipFill>
              <a:blip r:embed="rId37"/>
              <a:stretch>
                <a:fillRect/>
              </a:stretch>
            </p:blipFill>
          </mc:Fallback>
        </mc:AlternateContent>
        <p:spPr>
          <a:xfrm>
            <a:off x="9163803" y="5329725"/>
            <a:ext cx="990108" cy="247528"/>
          </a:xfrm>
          <a:prstGeom prst="rect">
            <a:avLst/>
          </a:prstGeom>
        </p:spPr>
      </p:pic>
      <p:pic>
        <p:nvPicPr>
          <p:cNvPr id="115" name="Picture 114" descr="logo-daily-news.png"/>
          <p:cNvPicPr>
            <a:picLocks noChangeAspect="1"/>
          </p:cNvPicPr>
          <p:nvPr/>
        </p:nvPicPr>
        <p:blipFill>
          <a:blip r:embed="rId38"/>
          <a:stretch>
            <a:fillRect/>
          </a:stretch>
        </p:blipFill>
        <p:spPr>
          <a:xfrm>
            <a:off x="8366624" y="5986861"/>
            <a:ext cx="1084361" cy="128016"/>
          </a:xfrm>
          <a:prstGeom prst="rect">
            <a:avLst/>
          </a:prstGeom>
        </p:spPr>
      </p:pic>
      <p:pic>
        <p:nvPicPr>
          <p:cNvPr id="116" name="Picture 115" descr="logo-los-angeles-times.png"/>
          <p:cNvPicPr>
            <a:picLocks noChangeAspect="1"/>
          </p:cNvPicPr>
          <p:nvPr/>
        </p:nvPicPr>
        <p:blipFill>
          <a:blip r:embed="rId39"/>
          <a:stretch>
            <a:fillRect/>
          </a:stretch>
        </p:blipFill>
        <p:spPr>
          <a:xfrm>
            <a:off x="9797633" y="5947673"/>
            <a:ext cx="1274261" cy="182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3"/>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What They Cover</a:t>
            </a:r>
            <a:endParaRPr lang="en-US" b="1" dirty="0">
              <a:solidFill>
                <a:schemeClr val="bg1">
                  <a:lumMod val="50000"/>
                </a:schemeClr>
              </a:solidFill>
              <a:latin typeface="Avenir Book" charset="0"/>
              <a:ea typeface="Avenir Book" charset="0"/>
              <a:cs typeface="Avenir Book" charset="0"/>
            </a:endParaRPr>
          </a:p>
        </p:txBody>
      </p:sp>
      <p:graphicFrame>
        <p:nvGraphicFramePr>
          <p:cNvPr id="6" name="Table 5"/>
          <p:cNvGraphicFramePr>
            <a:graphicFrameLocks noGrp="1"/>
          </p:cNvGraphicFramePr>
          <p:nvPr/>
        </p:nvGraphicFramePr>
        <p:xfrm>
          <a:off x="388620" y="1220729"/>
          <a:ext cx="3543300" cy="2286000"/>
        </p:xfrm>
        <a:graphic>
          <a:graphicData uri="http://schemas.openxmlformats.org/drawingml/2006/table">
            <a:tbl>
              <a:tblPr firstRow="1" bandRow="1">
                <a:tableStyleId>{5940675A-B579-460E-94D1-54222C63F5DA}</a:tableStyleId>
              </a:tblPr>
              <a:tblGrid>
                <a:gridCol w="1771650"/>
                <a:gridCol w="1771650"/>
              </a:tblGrid>
              <a:tr h="35407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Ad &amp; Marketing Trades</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c hMerge="1">
                  <a:txBody>
                    <a:bodyPr/>
                    <a:lstStyle/>
                    <a:p>
                      <a:endParaRPr lang="en-US"/>
                    </a:p>
                  </a:txBody>
                  <a:tcPr/>
                </a:tc>
              </a:tr>
              <a:tr h="354071">
                <a:tc>
                  <a:txBody>
                    <a:bodyPr/>
                    <a:lstStyle/>
                    <a:p>
                      <a:r>
                        <a:rPr lang="en-US" sz="1000" dirty="0" smtClean="0"/>
                        <a:t>Brand Campaigns*</a:t>
                      </a:r>
                    </a:p>
                    <a:p>
                      <a:r>
                        <a:rPr lang="en-US" sz="1000" dirty="0" smtClean="0"/>
                        <a:t>Data-Driven Stories*</a:t>
                      </a:r>
                    </a:p>
                    <a:p>
                      <a:r>
                        <a:rPr lang="en-US" sz="1000" dirty="0" smtClean="0"/>
                        <a:t>Ad &amp; Marketing Tech*  </a:t>
                      </a:r>
                    </a:p>
                    <a:p>
                      <a:r>
                        <a:rPr lang="en-US" sz="1000" dirty="0" smtClean="0"/>
                        <a:t>Creative Excellence</a:t>
                      </a:r>
                    </a:p>
                    <a:p>
                      <a:r>
                        <a:rPr lang="en-US" sz="1000" dirty="0" smtClean="0"/>
                        <a:t>Industry Innovation*</a:t>
                      </a:r>
                    </a:p>
                    <a:p>
                      <a:r>
                        <a:rPr lang="en-US" sz="1000" dirty="0" smtClean="0"/>
                        <a:t>Industry News</a:t>
                      </a:r>
                    </a:p>
                    <a:p>
                      <a:r>
                        <a:rPr lang="en-US" sz="1000" dirty="0" smtClean="0"/>
                        <a:t>Seasonal Insights*</a:t>
                      </a:r>
                    </a:p>
                    <a:p>
                      <a:r>
                        <a:rPr lang="en-US" sz="1000" dirty="0" smtClean="0"/>
                        <a:t>Major Client Wins*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b="1" cap="none" dirty="0" smtClean="0">
                        <a:solidFill>
                          <a:srgbClr val="FFFFFF"/>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smtClean="0">
                          <a:latin typeface="+mn-lt"/>
                          <a:cs typeface="Calibri"/>
                        </a:rPr>
                        <a:t>Industry Trends*</a:t>
                      </a:r>
                    </a:p>
                    <a:p>
                      <a:r>
                        <a:rPr lang="en-US" sz="1000" dirty="0" smtClean="0">
                          <a:latin typeface="+mn-lt"/>
                          <a:cs typeface="Calibri"/>
                        </a:rPr>
                        <a:t>Research / Reports*</a:t>
                      </a:r>
                    </a:p>
                    <a:p>
                      <a:r>
                        <a:rPr lang="en-US" sz="1000" dirty="0" smtClean="0">
                          <a:latin typeface="+mn-lt"/>
                          <a:cs typeface="Calibri"/>
                        </a:rPr>
                        <a:t>Partnerships*</a:t>
                      </a:r>
                    </a:p>
                    <a:p>
                      <a:r>
                        <a:rPr lang="en-US" sz="1000" dirty="0" smtClean="0">
                          <a:latin typeface="+mn-lt"/>
                          <a:cs typeface="Calibri"/>
                        </a:rPr>
                        <a:t>Round-Ups*</a:t>
                      </a:r>
                    </a:p>
                    <a:p>
                      <a:r>
                        <a:rPr lang="en-US" sz="1000" dirty="0" smtClean="0">
                          <a:latin typeface="+mn-lt"/>
                          <a:cs typeface="Calibri"/>
                        </a:rPr>
                        <a:t>Thought Leadership*</a:t>
                      </a:r>
                    </a:p>
                    <a:p>
                      <a:r>
                        <a:rPr lang="en-US" sz="1000" dirty="0" smtClean="0">
                          <a:latin typeface="+mn-lt"/>
                          <a:cs typeface="Calibri"/>
                        </a:rPr>
                        <a:t>Industry Leaders*</a:t>
                      </a:r>
                    </a:p>
                    <a:p>
                      <a:r>
                        <a:rPr lang="en-US" sz="1000" dirty="0" smtClean="0">
                          <a:latin typeface="+mn-lt"/>
                          <a:cs typeface="Calibri"/>
                        </a:rPr>
                        <a:t>Industry Predictions*</a:t>
                      </a:r>
                      <a:endParaRPr lang="en-US" sz="1000" dirty="0">
                        <a:latin typeface="+mn-lt"/>
                        <a:cs typeface="Calibri"/>
                      </a:endParaRP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nvGraphicFramePr>
        <p:xfrm>
          <a:off x="7886700" y="1227847"/>
          <a:ext cx="3543300" cy="2286000"/>
        </p:xfrm>
        <a:graphic>
          <a:graphicData uri="http://schemas.openxmlformats.org/drawingml/2006/table">
            <a:tbl>
              <a:tblPr firstRow="1" bandRow="1">
                <a:tableStyleId>{5940675A-B579-460E-94D1-54222C63F5DA}</a:tableStyleId>
              </a:tblPr>
              <a:tblGrid>
                <a:gridCol w="3543300"/>
              </a:tblGrid>
              <a:tr h="394090">
                <a:tc>
                  <a:txBody>
                    <a:bodyPr/>
                    <a:lstStyle/>
                    <a:p>
                      <a:r>
                        <a:rPr lang="en-US" sz="1700" b="1" spc="0" dirty="0" smtClean="0">
                          <a:solidFill>
                            <a:schemeClr val="bg1"/>
                          </a:solidFill>
                          <a:latin typeface="Avenir Book" charset="0"/>
                          <a:ea typeface="Avenir Book" charset="0"/>
                          <a:cs typeface="Avenir Book" charset="0"/>
                        </a:rPr>
                        <a:t>Vertical Trades</a:t>
                      </a:r>
                      <a:endParaRPr lang="en-US" sz="1700" b="1" spc="0" dirty="0">
                        <a:solidFill>
                          <a:schemeClr val="bg1"/>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92620"/>
                    </a:solidFill>
                  </a:tcPr>
                </a:tc>
              </a:tr>
              <a:tr h="394090">
                <a:tc>
                  <a:txBody>
                    <a:bodyPr/>
                    <a:lstStyle/>
                    <a:p>
                      <a:r>
                        <a:rPr lang="en-US" sz="1000" dirty="0" smtClean="0"/>
                        <a:t>“How-To”/Thought Leadership content*</a:t>
                      </a:r>
                    </a:p>
                    <a:p>
                      <a:r>
                        <a:rPr lang="en-US" sz="1000" dirty="0" smtClean="0"/>
                        <a:t>Industry spotlight </a:t>
                      </a:r>
                      <a:r>
                        <a:rPr lang="mr-IN" sz="1000" dirty="0" smtClean="0"/>
                        <a:t>–</a:t>
                      </a:r>
                      <a:r>
                        <a:rPr lang="en-US" sz="1000" dirty="0" smtClean="0"/>
                        <a:t> Companies/Brands</a:t>
                      </a:r>
                    </a:p>
                    <a:p>
                      <a:r>
                        <a:rPr lang="en-US" sz="1000" dirty="0" smtClean="0"/>
                        <a:t>Industry Spotlights - Executive</a:t>
                      </a:r>
                    </a:p>
                    <a:p>
                      <a:r>
                        <a:rPr lang="en-US" sz="1000" dirty="0" smtClean="0"/>
                        <a:t>Industry Case studies*</a:t>
                      </a:r>
                    </a:p>
                    <a:p>
                      <a:r>
                        <a:rPr lang="en-US" sz="1000" dirty="0" smtClean="0"/>
                        <a:t>Industry News</a:t>
                      </a:r>
                    </a:p>
                    <a:p>
                      <a:r>
                        <a:rPr lang="en-US" sz="1000" dirty="0" smtClean="0"/>
                        <a:t>Data-Driven Stories*</a:t>
                      </a:r>
                    </a:p>
                    <a:p>
                      <a:r>
                        <a:rPr lang="en-US" sz="1000" dirty="0" smtClean="0"/>
                        <a:t>Industry Research*</a:t>
                      </a:r>
                    </a:p>
                    <a:p>
                      <a:r>
                        <a:rPr lang="en-US" sz="1000" dirty="0" smtClean="0"/>
                        <a:t>Themed/Seasonal Features*</a:t>
                      </a:r>
                    </a:p>
                    <a:p>
                      <a:endParaRPr lang="en-US" sz="1700" b="1" spc="0" dirty="0">
                        <a:solidFill>
                          <a:schemeClr val="bg1"/>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3" name="Table 32"/>
          <p:cNvGraphicFramePr>
            <a:graphicFrameLocks noGrp="1"/>
          </p:cNvGraphicFramePr>
          <p:nvPr/>
        </p:nvGraphicFramePr>
        <p:xfrm>
          <a:off x="4140200" y="1220729"/>
          <a:ext cx="3543300" cy="2026920"/>
        </p:xfrm>
        <a:graphic>
          <a:graphicData uri="http://schemas.openxmlformats.org/drawingml/2006/table">
            <a:tbl>
              <a:tblPr firstRow="1" bandRow="1">
                <a:tableStyleId>{5940675A-B579-460E-94D1-54222C63F5DA}</a:tableStyleId>
              </a:tblPr>
              <a:tblGrid>
                <a:gridCol w="1771650"/>
                <a:gridCol w="1771650"/>
              </a:tblGrid>
              <a:tr h="35407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cap="none" smtClean="0">
                          <a:solidFill>
                            <a:srgbClr val="FFFFFF"/>
                          </a:solidFill>
                          <a:latin typeface="Avenir Book" charset="0"/>
                          <a:ea typeface="Avenir Book" charset="0"/>
                          <a:cs typeface="Avenir Book" charset="0"/>
                        </a:rPr>
                        <a:t>TV Media</a:t>
                      </a:r>
                      <a:endParaRPr lang="en-US" sz="1700" b="1" cap="none" dirty="0" smtClean="0">
                        <a:solidFill>
                          <a:srgbClr val="FFFFFF"/>
                        </a:solidFill>
                        <a:latin typeface="Avenir Book" charset="0"/>
                        <a:ea typeface="Avenir Book" charset="0"/>
                        <a:cs typeface="Avenir Book" charset="0"/>
                      </a:endParaRP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c hMerge="1">
                  <a:txBody>
                    <a:bodyPr/>
                    <a:lstStyle/>
                    <a:p>
                      <a:endParaRPr lang="en-US"/>
                    </a:p>
                  </a:txBody>
                  <a:tcPr/>
                </a:tc>
              </a:tr>
              <a:tr h="354071">
                <a:tc>
                  <a:txBody>
                    <a:bodyPr/>
                    <a:lstStyle/>
                    <a:p>
                      <a:r>
                        <a:rPr lang="en-US" sz="1000" smtClean="0"/>
                        <a:t>TV Industry</a:t>
                      </a:r>
                    </a:p>
                    <a:p>
                      <a:r>
                        <a:rPr lang="en-US" sz="1000" smtClean="0"/>
                        <a:t>Industry Conferences</a:t>
                      </a:r>
                    </a:p>
                    <a:p>
                      <a:r>
                        <a:rPr lang="en-US" sz="1000" smtClean="0"/>
                        <a:t>TV Innovation</a:t>
                      </a:r>
                    </a:p>
                    <a:p>
                      <a:r>
                        <a:rPr lang="en-US" sz="1000" smtClean="0"/>
                        <a:t>Brand Case Studies</a:t>
                      </a:r>
                    </a:p>
                    <a:p>
                      <a:r>
                        <a:rPr lang="en-US" sz="1000" smtClean="0"/>
                        <a:t>Partnerships</a:t>
                      </a:r>
                    </a:p>
                    <a:p>
                      <a:r>
                        <a:rPr lang="en-US" sz="1000" smtClean="0"/>
                        <a:t>Research &amp; Reports</a:t>
                      </a:r>
                    </a:p>
                    <a:p>
                      <a:r>
                        <a:rPr lang="en-US" sz="1000" smtClean="0"/>
                        <a:t>Company News</a:t>
                      </a:r>
                    </a:p>
                    <a:p>
                      <a:r>
                        <a:rPr lang="en-US" sz="1000" smtClean="0"/>
                        <a:t>Major Client Wins</a:t>
                      </a:r>
                      <a:endParaRPr lang="en-US" sz="1000" dirty="0" smtClean="0"/>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smtClean="0">
                          <a:latin typeface="+mn-lt"/>
                          <a:cs typeface="Calibri"/>
                        </a:rPr>
                        <a:t>Thought leadership*</a:t>
                      </a:r>
                    </a:p>
                    <a:p>
                      <a:r>
                        <a:rPr lang="en-US" sz="1000" dirty="0" smtClean="0">
                          <a:latin typeface="+mn-lt"/>
                          <a:cs typeface="Calibri"/>
                        </a:rPr>
                        <a:t>Profiles*</a:t>
                      </a:r>
                    </a:p>
                    <a:p>
                      <a:r>
                        <a:rPr lang="en-US" sz="1000" dirty="0" smtClean="0">
                          <a:latin typeface="+mn-lt"/>
                          <a:cs typeface="Calibri"/>
                        </a:rPr>
                        <a:t>Research (broad angle)</a:t>
                      </a:r>
                      <a:endParaRPr lang="en-US" sz="1000" dirty="0">
                        <a:latin typeface="+mn-lt"/>
                        <a:cs typeface="Calibri"/>
                      </a:endParaRP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4" name="Table 33"/>
          <p:cNvGraphicFramePr>
            <a:graphicFrameLocks noGrp="1"/>
          </p:cNvGraphicFramePr>
          <p:nvPr/>
        </p:nvGraphicFramePr>
        <p:xfrm>
          <a:off x="388620" y="3581403"/>
          <a:ext cx="3543300" cy="3093720"/>
        </p:xfrm>
        <a:graphic>
          <a:graphicData uri="http://schemas.openxmlformats.org/drawingml/2006/table">
            <a:tbl>
              <a:tblPr firstRow="1" bandRow="1">
                <a:tableStyleId>{5940675A-B579-460E-94D1-54222C63F5DA}</a:tableStyleId>
              </a:tblPr>
              <a:tblGrid>
                <a:gridCol w="1771650"/>
                <a:gridCol w="1771650"/>
              </a:tblGrid>
              <a:tr h="35407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National News</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c hMerge="1">
                  <a:txBody>
                    <a:bodyPr/>
                    <a:lstStyle/>
                    <a:p>
                      <a:endParaRPr lang="en-US"/>
                    </a:p>
                  </a:txBody>
                  <a:tcPr/>
                </a:tc>
              </a:tr>
              <a:tr h="2192850">
                <a:tc>
                  <a:txBody>
                    <a:bodyPr/>
                    <a:lstStyle/>
                    <a:p>
                      <a:r>
                        <a:rPr lang="en-US" sz="1000" b="1" dirty="0" smtClean="0">
                          <a:solidFill>
                            <a:srgbClr val="C92620"/>
                          </a:solidFill>
                        </a:rPr>
                        <a:t>ADVERTISING/MEDIA</a:t>
                      </a:r>
                    </a:p>
                    <a:p>
                      <a:r>
                        <a:rPr lang="en-US" sz="1000" dirty="0" smtClean="0"/>
                        <a:t>Brand Case Studies*</a:t>
                      </a:r>
                    </a:p>
                    <a:p>
                      <a:r>
                        <a:rPr lang="en-US" sz="1000" dirty="0" smtClean="0"/>
                        <a:t>Industry News (Broad)</a:t>
                      </a:r>
                    </a:p>
                    <a:p>
                      <a:r>
                        <a:rPr lang="en-US" sz="1000" dirty="0" smtClean="0"/>
                        <a:t>Commentary*</a:t>
                      </a:r>
                    </a:p>
                    <a:p>
                      <a:r>
                        <a:rPr lang="en-US" sz="1000" dirty="0" smtClean="0"/>
                        <a:t>Research/Data/Insights*</a:t>
                      </a:r>
                    </a:p>
                    <a:p>
                      <a:r>
                        <a:rPr lang="en-US" sz="1000" dirty="0" smtClean="0"/>
                        <a:t>Funding</a:t>
                      </a:r>
                    </a:p>
                    <a:p>
                      <a:r>
                        <a:rPr lang="en-US" sz="1000" dirty="0" smtClean="0"/>
                        <a:t>Major Partnerships</a:t>
                      </a:r>
                    </a:p>
                    <a:p>
                      <a:endParaRPr lang="en-US" sz="1000" dirty="0" smtClean="0"/>
                    </a:p>
                    <a:p>
                      <a:r>
                        <a:rPr lang="en-US" sz="1000" b="1" dirty="0" smtClean="0">
                          <a:solidFill>
                            <a:srgbClr val="C92620"/>
                          </a:solidFill>
                        </a:rPr>
                        <a:t>VERTICAL BEATS</a:t>
                      </a:r>
                    </a:p>
                    <a:p>
                      <a:r>
                        <a:rPr lang="en-US" sz="1000" dirty="0" smtClean="0">
                          <a:solidFill>
                            <a:srgbClr val="FF0000"/>
                          </a:solidFill>
                        </a:rPr>
                        <a:t>(i.e. auto, retail)</a:t>
                      </a:r>
                    </a:p>
                    <a:p>
                      <a:r>
                        <a:rPr lang="en-US" sz="1000" dirty="0" smtClean="0"/>
                        <a:t>Brand Case Studies*</a:t>
                      </a:r>
                    </a:p>
                    <a:p>
                      <a:r>
                        <a:rPr lang="en-US" sz="1000" dirty="0" smtClean="0"/>
                        <a:t>Industry News </a:t>
                      </a:r>
                    </a:p>
                    <a:p>
                      <a:r>
                        <a:rPr lang="en-US" sz="1000" dirty="0" smtClean="0"/>
                        <a:t>Market Trends</a:t>
                      </a:r>
                    </a:p>
                    <a:p>
                      <a:r>
                        <a:rPr lang="en-US" sz="1000" dirty="0" smtClean="0"/>
                        <a:t>Research/Data/Insights*</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C92620"/>
                          </a:solidFill>
                        </a:rPr>
                        <a:t>TV INDUSTRY</a:t>
                      </a:r>
                    </a:p>
                    <a:p>
                      <a:r>
                        <a:rPr lang="en-US" sz="1000" dirty="0" smtClean="0"/>
                        <a:t>TV Innovation</a:t>
                      </a:r>
                    </a:p>
                    <a:p>
                      <a:r>
                        <a:rPr lang="en-US" sz="1000" dirty="0" smtClean="0"/>
                        <a:t>Major Acquisitions/Mergers</a:t>
                      </a:r>
                    </a:p>
                    <a:p>
                      <a:r>
                        <a:rPr lang="en-US" sz="1000" dirty="0" err="1" smtClean="0"/>
                        <a:t>Upfronts/Newfronts</a:t>
                      </a:r>
                      <a:endParaRPr lang="en-US" sz="1000" dirty="0" smtClean="0"/>
                    </a:p>
                    <a:p>
                      <a:r>
                        <a:rPr lang="en-US" sz="1000" dirty="0" smtClean="0"/>
                        <a:t>New/Trending Shows</a:t>
                      </a:r>
                    </a:p>
                    <a:p>
                      <a:endParaRPr lang="en-US"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C92620"/>
                          </a:solidFill>
                        </a:rPr>
                        <a:t>BUSINESS ENTERPRISE</a:t>
                      </a:r>
                      <a:endParaRPr lang="en-US" sz="1000" dirty="0" smtClean="0"/>
                    </a:p>
                    <a:p>
                      <a:r>
                        <a:rPr lang="en-US" sz="1000" dirty="0" smtClean="0"/>
                        <a:t>National News</a:t>
                      </a:r>
                    </a:p>
                    <a:p>
                      <a:r>
                        <a:rPr lang="en-US" sz="1000" dirty="0" smtClean="0"/>
                        <a:t>Economy</a:t>
                      </a:r>
                    </a:p>
                    <a:p>
                      <a:r>
                        <a:rPr lang="en-US" sz="1000" dirty="0" smtClean="0"/>
                        <a:t>Stocks/Market Trends</a:t>
                      </a:r>
                    </a:p>
                    <a:p>
                      <a:r>
                        <a:rPr lang="en-US" sz="1000" dirty="0" smtClean="0"/>
                        <a:t>Corp. News </a:t>
                      </a:r>
                      <a:r>
                        <a:rPr lang="mr-IN" sz="1000" dirty="0" smtClean="0"/>
                        <a:t>–</a:t>
                      </a:r>
                      <a:r>
                        <a:rPr lang="en-US" sz="1000" dirty="0" smtClean="0"/>
                        <a:t> Layoffs, Launches, etc</a:t>
                      </a:r>
                    </a:p>
                    <a:p>
                      <a:r>
                        <a:rPr lang="en-US" sz="1000" dirty="0" smtClean="0"/>
                        <a:t>Mergers/Acquisitions</a:t>
                      </a:r>
                    </a:p>
                    <a:p>
                      <a:r>
                        <a:rPr lang="en-US" sz="1000" dirty="0" smtClean="0"/>
                        <a:t>Trends/Insights*</a:t>
                      </a:r>
                    </a:p>
                    <a:p>
                      <a:endParaRPr lang="en-US" sz="1000" dirty="0"/>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nvGraphicFramePr>
        <p:xfrm>
          <a:off x="4140200" y="3581403"/>
          <a:ext cx="3543300" cy="2726250"/>
        </p:xfrm>
        <a:graphic>
          <a:graphicData uri="http://schemas.openxmlformats.org/drawingml/2006/table">
            <a:tbl>
              <a:tblPr firstRow="1" bandRow="1">
                <a:tableStyleId>{5940675A-B579-460E-94D1-54222C63F5DA}</a:tableStyleId>
              </a:tblPr>
              <a:tblGrid>
                <a:gridCol w="1771650"/>
                <a:gridCol w="1771650"/>
              </a:tblGrid>
              <a:tr h="35407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National Business</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c hMerge="1">
                  <a:txBody>
                    <a:bodyPr/>
                    <a:lstStyle/>
                    <a:p>
                      <a:endParaRPr lang="en-US"/>
                    </a:p>
                  </a:txBody>
                  <a:tcPr/>
                </a:tc>
              </a:tr>
              <a:tr h="2192850">
                <a:tc>
                  <a:txBody>
                    <a:bodyPr/>
                    <a:lstStyle/>
                    <a:p>
                      <a:r>
                        <a:rPr lang="en-US" sz="1000" dirty="0" smtClean="0"/>
                        <a:t>Corporate News </a:t>
                      </a:r>
                    </a:p>
                    <a:p>
                      <a:r>
                        <a:rPr lang="en-US" sz="1000" dirty="0" smtClean="0"/>
                        <a:t>(across industries)</a:t>
                      </a:r>
                    </a:p>
                    <a:p>
                      <a:r>
                        <a:rPr lang="en-US" sz="1000" spc="0" dirty="0" smtClean="0"/>
                        <a:t>Startup News</a:t>
                      </a:r>
                    </a:p>
                    <a:p>
                      <a:r>
                        <a:rPr lang="en-US" sz="1000" spc="0" dirty="0" smtClean="0"/>
                        <a:t>(Consumer or niche)*</a:t>
                      </a:r>
                    </a:p>
                    <a:p>
                      <a:r>
                        <a:rPr lang="en-US" sz="1000" dirty="0" smtClean="0"/>
                        <a:t>U.S./Global Economy</a:t>
                      </a:r>
                    </a:p>
                    <a:p>
                      <a:r>
                        <a:rPr lang="en-US" sz="1000" dirty="0" smtClean="0"/>
                        <a:t>Politics/Policy</a:t>
                      </a:r>
                    </a:p>
                    <a:p>
                      <a:r>
                        <a:rPr lang="en-US" sz="1000" dirty="0" smtClean="0"/>
                        <a:t>Thought Leadership Content*</a:t>
                      </a:r>
                    </a:p>
                    <a:p>
                      <a:r>
                        <a:rPr lang="en-US" sz="1000" dirty="0" smtClean="0"/>
                        <a:t>Business Trends* </a:t>
                      </a:r>
                    </a:p>
                    <a:p>
                      <a:r>
                        <a:rPr lang="en-US" sz="1000" dirty="0" smtClean="0"/>
                        <a:t>Technology Innovation </a:t>
                      </a:r>
                    </a:p>
                    <a:p>
                      <a:r>
                        <a:rPr lang="en-US" sz="1000" dirty="0" smtClean="0"/>
                        <a:t>(with broad appeal)*</a:t>
                      </a:r>
                      <a:endParaRPr lang="en-US" sz="1000" dirty="0"/>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smtClean="0"/>
                        <a:t>Business Case Studies*</a:t>
                      </a:r>
                    </a:p>
                    <a:p>
                      <a:r>
                        <a:rPr lang="en-US" sz="1000" dirty="0" smtClean="0"/>
                        <a:t>Commentary*</a:t>
                      </a:r>
                    </a:p>
                    <a:p>
                      <a:r>
                        <a:rPr lang="en-US" sz="1000" dirty="0" smtClean="0"/>
                        <a:t>Research/Data/Insights*</a:t>
                      </a:r>
                    </a:p>
                    <a:p>
                      <a:r>
                        <a:rPr lang="en-US" sz="1000" dirty="0" smtClean="0"/>
                        <a:t>Company/Exec  Profiles*</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6" name="Table 35"/>
          <p:cNvGraphicFramePr>
            <a:graphicFrameLocks noGrp="1"/>
          </p:cNvGraphicFramePr>
          <p:nvPr/>
        </p:nvGraphicFramePr>
        <p:xfrm>
          <a:off x="7886700" y="3581403"/>
          <a:ext cx="3543300" cy="2726250"/>
        </p:xfrm>
        <a:graphic>
          <a:graphicData uri="http://schemas.openxmlformats.org/drawingml/2006/table">
            <a:tbl>
              <a:tblPr firstRow="1" bandRow="1">
                <a:tableStyleId>{5940675A-B579-460E-94D1-54222C63F5DA}</a:tableStyleId>
              </a:tblPr>
              <a:tblGrid>
                <a:gridCol w="1771650"/>
                <a:gridCol w="1771650"/>
              </a:tblGrid>
              <a:tr h="35407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cap="none" dirty="0" smtClean="0">
                          <a:solidFill>
                            <a:srgbClr val="FFFFFF"/>
                          </a:solidFill>
                          <a:latin typeface="Avenir Book" charset="0"/>
                          <a:ea typeface="Avenir Book" charset="0"/>
                          <a:cs typeface="Avenir Book" charset="0"/>
                        </a:rPr>
                        <a:t>Regional News &amp; Business</a:t>
                      </a:r>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92620"/>
                    </a:solidFill>
                  </a:tcPr>
                </a:tc>
                <a:tc hMerge="1">
                  <a:txBody>
                    <a:bodyPr/>
                    <a:lstStyle/>
                    <a:p>
                      <a:endParaRPr lang="en-US"/>
                    </a:p>
                  </a:txBody>
                  <a:tcPr/>
                </a:tc>
              </a:tr>
              <a:tr h="2192850">
                <a:tc>
                  <a:txBody>
                    <a:bodyPr/>
                    <a:lstStyle/>
                    <a:p>
                      <a:r>
                        <a:rPr lang="en-US" sz="1000" dirty="0" smtClean="0"/>
                        <a:t>Local News</a:t>
                      </a:r>
                    </a:p>
                    <a:p>
                      <a:r>
                        <a:rPr lang="en-US" sz="1000" dirty="0" smtClean="0"/>
                        <a:t>Consumer Stories</a:t>
                      </a:r>
                    </a:p>
                    <a:p>
                      <a:r>
                        <a:rPr lang="en-US" sz="1000" dirty="0" smtClean="0"/>
                        <a:t>Local Company/Business News*</a:t>
                      </a:r>
                    </a:p>
                    <a:p>
                      <a:r>
                        <a:rPr lang="en-US" sz="1000" dirty="0" smtClean="0"/>
                        <a:t>Job Creation</a:t>
                      </a:r>
                    </a:p>
                    <a:p>
                      <a:r>
                        <a:rPr lang="en-US" sz="1000" dirty="0" smtClean="0"/>
                        <a:t>Local Partnerships</a:t>
                      </a:r>
                    </a:p>
                    <a:p>
                      <a:r>
                        <a:rPr lang="en-US" sz="1000" dirty="0" smtClean="0"/>
                        <a:t>Regional Brand Case Studies</a:t>
                      </a:r>
                    </a:p>
                    <a:p>
                      <a:r>
                        <a:rPr lang="en-US" sz="1000" dirty="0" smtClean="0"/>
                        <a:t>Company/Executive Profiles*</a:t>
                      </a:r>
                    </a:p>
                    <a:p>
                      <a:r>
                        <a:rPr lang="en-US" sz="1000" dirty="0" smtClean="0"/>
                        <a:t>Round-Ups*</a:t>
                      </a:r>
                    </a:p>
                    <a:p>
                      <a:r>
                        <a:rPr lang="en-US" sz="1000" dirty="0" smtClean="0"/>
                        <a:t>Regional Philanthropy*</a:t>
                      </a:r>
                    </a:p>
                    <a:p>
                      <a:r>
                        <a:rPr lang="en-US" sz="1000" dirty="0" smtClean="0"/>
                        <a:t>Human Interest*</a:t>
                      </a:r>
                      <a:endParaRPr lang="en-US" sz="1000" dirty="0"/>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smtClean="0"/>
                    </a:p>
                  </a:txBody>
                  <a:tcPr marT="91440" marB="182880">
                    <a:lnL w="12700" cmpd="sng">
                      <a:noFill/>
                    </a:lnL>
                    <a:lnR w="190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514600"/>
            <a:ext cx="10515600" cy="711199"/>
          </a:xfrm>
        </p:spPr>
        <p:txBody>
          <a:bodyPr>
            <a:normAutofit/>
          </a:bodyPr>
          <a:lstStyle/>
          <a:p>
            <a:r>
              <a:rPr lang="en-US" b="1" dirty="0" smtClean="0">
                <a:solidFill>
                  <a:srgbClr val="FFFFFF"/>
                </a:solidFill>
                <a:latin typeface="Avenir Book"/>
                <a:cs typeface="Avenir Book"/>
              </a:rPr>
              <a:t>Media Angles</a:t>
            </a:r>
            <a:endParaRPr lang="en-US" b="1" dirty="0">
              <a:solidFill>
                <a:srgbClr val="FFFFFF"/>
              </a:solidFill>
              <a:latin typeface="Avenir Book"/>
              <a:cs typeface="Avenir Book"/>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81416503"/>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defRPr/>
            </a:pPr>
            <a:r>
              <a:rPr lang="en-US" b="1" dirty="0" smtClean="0">
                <a:solidFill>
                  <a:schemeClr val="bg1">
                    <a:lumMod val="50000"/>
                  </a:schemeClr>
                </a:solidFill>
                <a:latin typeface="Avenir Book" charset="0"/>
                <a:ea typeface="Avenir Book" charset="0"/>
                <a:cs typeface="Avenir Book" charset="0"/>
              </a:rPr>
              <a:t>Mercury Boilerplate</a:t>
            </a:r>
            <a:endParaRPr lang="en-US" b="1" dirty="0">
              <a:solidFill>
                <a:schemeClr val="bg1">
                  <a:lumMod val="50000"/>
                </a:schemeClr>
              </a:solidFill>
              <a:latin typeface="Avenir Book" charset="0"/>
              <a:ea typeface="Avenir Book" charset="0"/>
              <a:cs typeface="Avenir Book" charset="0"/>
            </a:endParaRPr>
          </a:p>
        </p:txBody>
      </p:sp>
      <p:sp>
        <p:nvSpPr>
          <p:cNvPr id="5" name="Text Placeholder 4"/>
          <p:cNvSpPr>
            <a:spLocks noGrp="1"/>
          </p:cNvSpPr>
          <p:nvPr>
            <p:ph type="body" sz="quarter" idx="13"/>
          </p:nvPr>
        </p:nvSpPr>
        <p:spPr/>
        <p:txBody>
          <a:bodyPr>
            <a:normAutofit fontScale="70000" lnSpcReduction="20000"/>
          </a:bodyPr>
          <a:lstStyle/>
          <a:p>
            <a:r>
              <a:rPr lang="en-US" i="1" dirty="0" smtClean="0">
                <a:solidFill>
                  <a:srgbClr val="C00000"/>
                </a:solidFill>
                <a:latin typeface="Avenir Book" charset="0"/>
                <a:ea typeface="Avenir Book" charset="0"/>
                <a:cs typeface="Avenir Book" charset="0"/>
              </a:rPr>
              <a:t>(for approval)</a:t>
            </a:r>
            <a:endParaRPr lang="en-US" i="1" dirty="0">
              <a:solidFill>
                <a:srgbClr val="C00000"/>
              </a:solidFill>
              <a:latin typeface="Avenir Book" charset="0"/>
              <a:ea typeface="Avenir Book" charset="0"/>
              <a:cs typeface="Avenir Book" charset="0"/>
            </a:endParaRPr>
          </a:p>
        </p:txBody>
      </p:sp>
      <p:sp>
        <p:nvSpPr>
          <p:cNvPr id="6" name="Text Placeholder 5"/>
          <p:cNvSpPr>
            <a:spLocks noGrp="1"/>
          </p:cNvSpPr>
          <p:nvPr>
            <p:ph type="body" sz="quarter" idx="14"/>
          </p:nvPr>
        </p:nvSpPr>
        <p:spPr>
          <a:xfrm>
            <a:off x="2446317" y="1638300"/>
            <a:ext cx="7778338" cy="4681250"/>
          </a:xfrm>
        </p:spPr>
        <p:txBody>
          <a:bodyPr vert="horz" anchor="t">
            <a:normAutofit/>
          </a:bodyPr>
          <a:lstStyle/>
          <a:p>
            <a:pPr marL="0">
              <a:lnSpc>
                <a:spcPct val="100000"/>
              </a:lnSpc>
              <a:spcAft>
                <a:spcPts val="3600"/>
              </a:spcAft>
            </a:pPr>
            <a:r>
              <a:rPr lang="en-US" dirty="0">
                <a:solidFill>
                  <a:schemeClr val="bg1">
                    <a:lumMod val="50000"/>
                  </a:schemeClr>
                </a:solidFill>
                <a:ea typeface="Avenir Book" charset="0"/>
                <a:cs typeface="Calibri"/>
              </a:rPr>
              <a:t>Mercury is changing the way advertisers plan and execute performance media buying across channels and throughout the customer journey. As traditional and digital media formats converge, Mercury is breaking down barriers and unifying the previously fragmented media-buying landscape. By pairing real-time consumer data with years of proprietary historical insights, Mercury is able to optimize and target around what consumers are likely to do based on what they’ve already done and what they’re responding to in the moment. Mercury replaces risky execution with informed buying, delivering campaigns that achieve maximum profitability, and are scalable and predictable across channels. As a result, advertisers move freely from screen to screen, and from online to offline. Mercury takes brands beyond efficiency goals and channel-specific thinking to get them focused on profitability and performance at scale. For more about Mercury, visit www.mercurymedia.com.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PR Story Angles</a:t>
            </a:r>
            <a:endParaRPr lang="en-US" dirty="0"/>
          </a:p>
        </p:txBody>
      </p:sp>
      <p:graphicFrame>
        <p:nvGraphicFramePr>
          <p:cNvPr id="8" name="Table 7"/>
          <p:cNvGraphicFramePr>
            <a:graphicFrameLocks noGrp="1"/>
          </p:cNvGraphicFramePr>
          <p:nvPr/>
        </p:nvGraphicFramePr>
        <p:xfrm>
          <a:off x="388620" y="1612900"/>
          <a:ext cx="10863580" cy="5245100"/>
        </p:xfrm>
        <a:graphic>
          <a:graphicData uri="http://schemas.openxmlformats.org/drawingml/2006/table">
            <a:tbl>
              <a:tblPr firstRow="1" bandRow="1">
                <a:tableStyleId>{5940675A-B579-460E-94D1-54222C63F5DA}</a:tableStyleId>
              </a:tblPr>
              <a:tblGrid>
                <a:gridCol w="5431790"/>
                <a:gridCol w="5431790"/>
              </a:tblGrid>
              <a:tr h="2622550">
                <a:tc>
                  <a:txBody>
                    <a:bodyPr/>
                    <a:lstStyle/>
                    <a:p>
                      <a:pPr lvl="0" indent="-171450">
                        <a:defRPr/>
                      </a:pPr>
                      <a:r>
                        <a:rPr lang="en-US" dirty="0" smtClean="0">
                          <a:solidFill>
                            <a:schemeClr val="bg1">
                              <a:lumMod val="50000"/>
                            </a:schemeClr>
                          </a:solidFill>
                          <a:latin typeface="+mn-lt"/>
                          <a:ea typeface="Avenir Book" charset="0"/>
                          <a:cs typeface="Calibri"/>
                        </a:rPr>
                        <a:t>Big-city agencies don’t understand Middle America “flyover country”, meaning that a majority have no idea how to help clients market to average Americans outside of urban centers.</a:t>
                      </a:r>
                      <a:endParaRPr lang="en-US" dirty="0">
                        <a:solidFill>
                          <a:schemeClr val="bg1">
                            <a:lumMod val="50000"/>
                          </a:schemeClr>
                        </a:solidFill>
                        <a:latin typeface="+mn-lt"/>
                        <a:ea typeface="Avenir Book" charset="0"/>
                        <a:cs typeface="Calibri"/>
                      </a:endParaRPr>
                    </a:p>
                  </a:txBody>
                  <a:tcPr marL="274320" marR="274320" marT="182880" marB="274320">
                    <a:lnL w="12700" cmpd="sng">
                      <a:noFill/>
                    </a:lnL>
                    <a:lnR w="12700" cap="flat" cmpd="sng" algn="ctr">
                      <a:solidFill>
                        <a:srgbClr val="E7E6E6"/>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2">
                            <a:alpha val="50000"/>
                          </a:schemeClr>
                        </a:gs>
                        <a:gs pos="100000">
                          <a:schemeClr val="bg1">
                            <a:alpha val="50000"/>
                          </a:schemeClr>
                        </a:gs>
                      </a:gsLst>
                      <a:lin ang="0" scaled="1"/>
                      <a:tileRect/>
                    </a:gradFill>
                  </a:tcPr>
                </a:tc>
                <a:tc>
                  <a:txBody>
                    <a:bodyPr/>
                    <a:lstStyle/>
                    <a:p>
                      <a:pPr lvl="0" indent="-171450">
                        <a:defRPr/>
                      </a:pPr>
                      <a:r>
                        <a:rPr lang="en-US" dirty="0" smtClean="0">
                          <a:solidFill>
                            <a:schemeClr val="bg1">
                              <a:lumMod val="50000"/>
                            </a:schemeClr>
                          </a:solidFill>
                          <a:latin typeface="+mn-lt"/>
                          <a:ea typeface="Avenir Book" charset="0"/>
                          <a:cs typeface="Calibri"/>
                        </a:rPr>
                        <a:t>Tech companies need to get out of their tech bubbles—how do they connect their products with target consumers who might benefit from new technology, but aren’t necessarily getting their marketing from online sources?</a:t>
                      </a:r>
                      <a:endParaRPr lang="en-US" dirty="0">
                        <a:solidFill>
                          <a:schemeClr val="bg1">
                            <a:lumMod val="50000"/>
                          </a:schemeClr>
                        </a:solidFill>
                        <a:latin typeface="+mn-lt"/>
                        <a:ea typeface="Avenir Book" charset="0"/>
                        <a:cs typeface="Calibri"/>
                      </a:endParaRPr>
                    </a:p>
                  </a:txBody>
                  <a:tcPr marL="274320" marR="274320" marT="182880" marB="27432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bg1">
                            <a:alpha val="50000"/>
                          </a:schemeClr>
                        </a:gs>
                        <a:gs pos="100000">
                          <a:schemeClr val="bg2">
                            <a:alpha val="50000"/>
                          </a:schemeClr>
                        </a:gs>
                      </a:gsLst>
                      <a:lin ang="0" scaled="1"/>
                      <a:tileRect/>
                    </a:gradFill>
                  </a:tcPr>
                </a:tc>
              </a:tr>
              <a:tr h="2622550">
                <a:tc>
                  <a:txBody>
                    <a:bodyPr/>
                    <a:lstStyle/>
                    <a:p>
                      <a:pPr lvl="0" indent="-171450">
                        <a:defRPr/>
                      </a:pPr>
                      <a:r>
                        <a:rPr lang="en-US" dirty="0" smtClean="0">
                          <a:solidFill>
                            <a:schemeClr val="bg1">
                              <a:lumMod val="50000"/>
                            </a:schemeClr>
                          </a:solidFill>
                          <a:latin typeface="+mn-lt"/>
                          <a:ea typeface="Avenir Book" charset="0"/>
                          <a:cs typeface="Calibri"/>
                        </a:rPr>
                        <a:t>Brands are increasingly ill-at-ease with big-agency budgets and their instinct-driven creative campaigns that are untethered to real-time, tangible metrics and data</a:t>
                      </a:r>
                      <a:endParaRPr lang="en-US" dirty="0">
                        <a:solidFill>
                          <a:schemeClr val="bg1">
                            <a:lumMod val="50000"/>
                          </a:schemeClr>
                        </a:solidFill>
                        <a:latin typeface="+mn-lt"/>
                        <a:ea typeface="Avenir Book" charset="0"/>
                        <a:cs typeface="Calibri"/>
                      </a:endParaRPr>
                    </a:p>
                  </a:txBody>
                  <a:tcPr marL="274320" marR="274320" marT="182880" marB="274320">
                    <a:lnL w="12700" cmpd="sng">
                      <a:noFill/>
                    </a:lnL>
                    <a:lnR w="12700" cap="flat" cmpd="sng" algn="ctr">
                      <a:solidFill>
                        <a:srgbClr val="E7E6E6"/>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gradFill flip="none" rotWithShape="1">
                      <a:gsLst>
                        <a:gs pos="0">
                          <a:schemeClr val="bg2">
                            <a:alpha val="50000"/>
                          </a:schemeClr>
                        </a:gs>
                        <a:gs pos="100000">
                          <a:schemeClr val="bg1">
                            <a:alpha val="50000"/>
                          </a:schemeClr>
                        </a:gs>
                      </a:gsLst>
                      <a:lin ang="0" scaled="1"/>
                      <a:tileRect/>
                    </a:gradFill>
                  </a:tcPr>
                </a:tc>
                <a:tc>
                  <a:txBody>
                    <a:bodyPr/>
                    <a:lstStyle/>
                    <a:p>
                      <a:pPr lvl="0" indent="-171450">
                        <a:defRPr/>
                      </a:pPr>
                      <a:r>
                        <a:rPr lang="en-US" dirty="0" smtClean="0">
                          <a:solidFill>
                            <a:schemeClr val="bg1">
                              <a:lumMod val="50000"/>
                            </a:schemeClr>
                          </a:solidFill>
                          <a:latin typeface="+mn-lt"/>
                          <a:ea typeface="Avenir Book" charset="0"/>
                          <a:cs typeface="Calibri"/>
                        </a:rPr>
                        <a:t>Meet the old-school advertisers who are making the leap into digital (would love to get a big name, really familiar TV brand). We share the story of how they are targeted a new generation of consumer, how they’ve readjusted and retargeted messaging and creative to speak to millennials and online audiences. </a:t>
                      </a:r>
                      <a:endParaRPr lang="en-US" dirty="0">
                        <a:solidFill>
                          <a:schemeClr val="bg1">
                            <a:lumMod val="50000"/>
                          </a:schemeClr>
                        </a:solidFill>
                        <a:latin typeface="+mn-lt"/>
                        <a:ea typeface="Avenir Book" charset="0"/>
                        <a:cs typeface="Calibri"/>
                      </a:endParaRPr>
                    </a:p>
                  </a:txBody>
                  <a:tcPr marL="274320" marR="274320" marT="182880" marB="27432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gradFill flip="none" rotWithShape="1">
                      <a:gsLst>
                        <a:gs pos="0">
                          <a:schemeClr val="bg1">
                            <a:alpha val="50000"/>
                          </a:schemeClr>
                        </a:gs>
                        <a:gs pos="100000">
                          <a:schemeClr val="bg2">
                            <a:alpha val="50000"/>
                          </a:schemeClr>
                        </a:gs>
                      </a:gsLst>
                      <a:lin ang="0" scaled="1"/>
                      <a:tileRect/>
                    </a:gradFill>
                  </a:tcPr>
                </a:tc>
              </a:tr>
            </a:tbl>
          </a:graphicData>
        </a:graphic>
      </p:graphicFrame>
      <p:sp>
        <p:nvSpPr>
          <p:cNvPr id="9" name="Text Placeholder 4"/>
          <p:cNvSpPr>
            <a:spLocks noGrp="1"/>
          </p:cNvSpPr>
          <p:nvPr>
            <p:ph type="body" sz="quarter" idx="13"/>
          </p:nvPr>
        </p:nvSpPr>
        <p:spPr>
          <a:xfrm>
            <a:off x="388618" y="1022350"/>
            <a:ext cx="11372851" cy="318770"/>
          </a:xfrm>
        </p:spPr>
        <p:txBody>
          <a:bodyPr>
            <a:normAutofit fontScale="70000" lnSpcReduction="20000"/>
          </a:bodyPr>
          <a:lstStyle/>
          <a:p>
            <a:r>
              <a:rPr lang="en-US" i="1" dirty="0" smtClean="0">
                <a:solidFill>
                  <a:srgbClr val="C00000"/>
                </a:solidFill>
                <a:latin typeface="Avenir Book" charset="0"/>
                <a:ea typeface="Avenir Book" charset="0"/>
                <a:cs typeface="Avenir Book" charset="0"/>
              </a:rPr>
              <a:t>(Examples)</a:t>
            </a:r>
            <a:endParaRPr lang="en-US" i="1" dirty="0">
              <a:solidFill>
                <a:srgbClr val="C00000"/>
              </a:solidFill>
              <a:latin typeface="Avenir Book" charset="0"/>
              <a:ea typeface="Avenir Book" charset="0"/>
              <a:cs typeface="Avenir Book"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Case Study-Based Angles</a:t>
            </a:r>
            <a:endParaRPr lang="en-US" dirty="0"/>
          </a:p>
        </p:txBody>
      </p:sp>
      <p:graphicFrame>
        <p:nvGraphicFramePr>
          <p:cNvPr id="8" name="Table 7"/>
          <p:cNvGraphicFramePr>
            <a:graphicFrameLocks noGrp="1"/>
          </p:cNvGraphicFramePr>
          <p:nvPr/>
        </p:nvGraphicFramePr>
        <p:xfrm>
          <a:off x="388620" y="1608667"/>
          <a:ext cx="10863580" cy="3401907"/>
        </p:xfrm>
        <a:graphic>
          <a:graphicData uri="http://schemas.openxmlformats.org/drawingml/2006/table">
            <a:tbl>
              <a:tblPr firstRow="1" bandRow="1">
                <a:tableStyleId>{5940675A-B579-460E-94D1-54222C63F5DA}</a:tableStyleId>
              </a:tblPr>
              <a:tblGrid>
                <a:gridCol w="5431790"/>
                <a:gridCol w="5431790"/>
              </a:tblGrid>
              <a:tr h="558800">
                <a:tc>
                  <a:txBody>
                    <a:bodyPr/>
                    <a:lstStyle/>
                    <a:p>
                      <a:pPr lvl="0">
                        <a:defRPr/>
                      </a:pPr>
                      <a:r>
                        <a:rPr lang="en-US" sz="1600" b="1" cap="all" dirty="0" smtClean="0">
                          <a:solidFill>
                            <a:srgbClr val="C92620"/>
                          </a:solidFill>
                          <a:latin typeface="Calibri"/>
                          <a:ea typeface="Avenir Book" charset="0"/>
                          <a:cs typeface="Calibri"/>
                        </a:rPr>
                        <a:t>Waterpik</a:t>
                      </a:r>
                    </a:p>
                    <a:p>
                      <a:pPr lvl="0">
                        <a:defRPr/>
                      </a:pPr>
                      <a:r>
                        <a:rPr lang="en-US" sz="1600" dirty="0" smtClean="0">
                          <a:solidFill>
                            <a:schemeClr val="bg1">
                              <a:lumMod val="50000"/>
                            </a:schemeClr>
                          </a:solidFill>
                          <a:latin typeface="Calibri"/>
                          <a:ea typeface="Avenir Book" charset="0"/>
                          <a:cs typeface="Calibri"/>
                        </a:rPr>
                        <a:t>How WaterPik Discovered that Consumers’ Hatred of Corn in Their Teeth Drives Them to Purchase</a:t>
                      </a:r>
                      <a:endParaRPr lang="en-US" sz="1600" dirty="0">
                        <a:solidFill>
                          <a:schemeClr val="bg1">
                            <a:lumMod val="50000"/>
                          </a:schemeClr>
                        </a:solidFill>
                        <a:latin typeface="Calibri"/>
                        <a:ea typeface="Avenir Book" charset="0"/>
                        <a:cs typeface="Calibri"/>
                      </a:endParaRPr>
                    </a:p>
                  </a:txBody>
                  <a:tcPr marL="182880" marR="182880" marT="182880" marB="182880">
                    <a:lnL w="12700" cmpd="sng">
                      <a:noFill/>
                    </a:lnL>
                    <a:lnR w="12700" cap="flat" cmpd="sng" algn="ctr">
                      <a:solidFill>
                        <a:srgbClr val="E7E6E6"/>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lin ang="0" scaled="0"/>
                      <a:tileRect/>
                    </a:gradFill>
                  </a:tcPr>
                </a:tc>
                <a:tc>
                  <a:txBody>
                    <a:bodyPr/>
                    <a:lstStyle/>
                    <a:p>
                      <a:pPr lvl="0">
                        <a:defRPr/>
                      </a:pPr>
                      <a:r>
                        <a:rPr lang="en-US" sz="1600" b="1" cap="all" dirty="0" smtClean="0">
                          <a:solidFill>
                            <a:srgbClr val="C92620"/>
                          </a:solidFill>
                          <a:latin typeface="Calibri"/>
                          <a:ea typeface="Avenir Book" charset="0"/>
                          <a:cs typeface="Calibri"/>
                        </a:rPr>
                        <a:t>FTD Flowers</a:t>
                      </a:r>
                    </a:p>
                    <a:p>
                      <a:pPr lvl="0">
                        <a:defRPr/>
                      </a:pPr>
                      <a:r>
                        <a:rPr lang="en-US" sz="1600" dirty="0" smtClean="0">
                          <a:solidFill>
                            <a:schemeClr val="bg1">
                              <a:lumMod val="50000"/>
                            </a:schemeClr>
                          </a:solidFill>
                          <a:latin typeface="Calibri"/>
                          <a:ea typeface="Avenir Book" charset="0"/>
                          <a:cs typeface="Calibri"/>
                        </a:rPr>
                        <a:t>TBD</a:t>
                      </a:r>
                      <a:endParaRPr lang="en-US" sz="1600" dirty="0">
                        <a:solidFill>
                          <a:schemeClr val="bg1">
                            <a:lumMod val="50000"/>
                          </a:schemeClr>
                        </a:solidFill>
                        <a:latin typeface="Calibri"/>
                        <a:ea typeface="Avenir Book" charset="0"/>
                        <a:cs typeface="Calibri"/>
                      </a:endParaRPr>
                    </a:p>
                  </a:txBody>
                  <a:tcPr marL="182880" marR="182880" marT="182880" marB="18288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path path="circle">
                        <a:fillToRect l="100000" t="100000"/>
                      </a:path>
                      <a:tileRect r="-100000" b="-100000"/>
                    </a:gradFill>
                  </a:tcPr>
                </a:tc>
              </a:tr>
              <a:tr h="448733">
                <a:tc>
                  <a:txBody>
                    <a:bodyPr/>
                    <a:lstStyle/>
                    <a:p>
                      <a:pPr lvl="0">
                        <a:defRPr/>
                      </a:pPr>
                      <a:r>
                        <a:rPr lang="en-US" sz="1600" b="1" cap="all" dirty="0" smtClean="0">
                          <a:solidFill>
                            <a:srgbClr val="C92620"/>
                          </a:solidFill>
                          <a:latin typeface="Calibri"/>
                          <a:ea typeface="Avenir Book" charset="0"/>
                          <a:cs typeface="Calibri"/>
                        </a:rPr>
                        <a:t>Omaha Steaks</a:t>
                      </a:r>
                    </a:p>
                    <a:p>
                      <a:pPr lvl="0">
                        <a:defRPr/>
                      </a:pPr>
                      <a:r>
                        <a:rPr lang="en-US" sz="1600" dirty="0" smtClean="0">
                          <a:solidFill>
                            <a:schemeClr val="bg1">
                              <a:lumMod val="50000"/>
                            </a:schemeClr>
                          </a:solidFill>
                          <a:latin typeface="Calibri"/>
                          <a:ea typeface="Avenir Book" charset="0"/>
                          <a:cs typeface="Calibri"/>
                        </a:rPr>
                        <a:t>What Happens when a Direct-to-Consumer Steak Company’s Performance Campaign Performs Too Well? [lead overflow]</a:t>
                      </a:r>
                      <a:endParaRPr lang="en-US" sz="1600" dirty="0">
                        <a:solidFill>
                          <a:schemeClr val="bg1">
                            <a:lumMod val="50000"/>
                          </a:schemeClr>
                        </a:solidFill>
                        <a:latin typeface="Calibri"/>
                        <a:ea typeface="Avenir Book" charset="0"/>
                        <a:cs typeface="Calibri"/>
                      </a:endParaRPr>
                    </a:p>
                  </a:txBody>
                  <a:tcPr marL="182880" marR="182880" marT="182880" marB="182880">
                    <a:lnL w="12700" cmpd="sng">
                      <a:noFill/>
                    </a:lnL>
                    <a:lnR w="12700" cap="flat" cmpd="sng" algn="ctr">
                      <a:solidFill>
                        <a:srgbClr val="E7E6E6"/>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lin ang="0" scaled="0"/>
                      <a:tileRect/>
                    </a:gradFill>
                  </a:tcPr>
                </a:tc>
                <a:tc>
                  <a:txBody>
                    <a:bodyPr/>
                    <a:lstStyle/>
                    <a:p>
                      <a:pPr lvl="0">
                        <a:defRPr/>
                      </a:pPr>
                      <a:r>
                        <a:rPr lang="en-US" sz="1600" b="1" cap="all" dirty="0" smtClean="0">
                          <a:solidFill>
                            <a:srgbClr val="C92620"/>
                          </a:solidFill>
                          <a:latin typeface="Calibri"/>
                          <a:ea typeface="Avenir Book" charset="0"/>
                          <a:cs typeface="Calibri"/>
                        </a:rPr>
                        <a:t>Catheter Company</a:t>
                      </a:r>
                    </a:p>
                    <a:p>
                      <a:pPr lvl="0">
                        <a:defRPr/>
                      </a:pPr>
                      <a:r>
                        <a:rPr lang="en-US" sz="1600" dirty="0" smtClean="0">
                          <a:solidFill>
                            <a:schemeClr val="bg1">
                              <a:lumMod val="50000"/>
                            </a:schemeClr>
                          </a:solidFill>
                          <a:latin typeface="Calibri"/>
                          <a:ea typeface="Avenir Book" charset="0"/>
                          <a:cs typeface="Calibri"/>
                        </a:rPr>
                        <a:t>TBD</a:t>
                      </a:r>
                      <a:endParaRPr lang="en-US" sz="1600" dirty="0">
                        <a:solidFill>
                          <a:schemeClr val="bg1">
                            <a:lumMod val="50000"/>
                          </a:schemeClr>
                        </a:solidFill>
                        <a:latin typeface="Calibri"/>
                        <a:ea typeface="Avenir Book" charset="0"/>
                        <a:cs typeface="Calibri"/>
                      </a:endParaRPr>
                    </a:p>
                  </a:txBody>
                  <a:tcPr marL="182880" marR="182880" marT="182880" marB="18288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path path="circle">
                        <a:fillToRect l="100000" t="100000"/>
                      </a:path>
                      <a:tileRect r="-100000" b="-100000"/>
                    </a:gradFill>
                  </a:tcPr>
                </a:tc>
              </a:tr>
              <a:tr h="1207347">
                <a:tc>
                  <a:txBody>
                    <a:bodyPr/>
                    <a:lstStyle/>
                    <a:p>
                      <a:pPr lvl="0">
                        <a:defRPr/>
                      </a:pPr>
                      <a:r>
                        <a:rPr lang="en-US" sz="1600" b="1" cap="all" dirty="0" smtClean="0">
                          <a:solidFill>
                            <a:srgbClr val="C92620"/>
                          </a:solidFill>
                          <a:latin typeface="Calibri"/>
                          <a:ea typeface="Avenir Book" charset="0"/>
                          <a:cs typeface="Calibri"/>
                        </a:rPr>
                        <a:t>Walk-In Bathtubs</a:t>
                      </a:r>
                    </a:p>
                    <a:p>
                      <a:pPr lvl="0">
                        <a:defRPr/>
                      </a:pPr>
                      <a:r>
                        <a:rPr lang="en-US" sz="1600" dirty="0" smtClean="0">
                          <a:solidFill>
                            <a:schemeClr val="bg1">
                              <a:lumMod val="50000"/>
                            </a:schemeClr>
                          </a:solidFill>
                          <a:latin typeface="Calibri"/>
                          <a:ea typeface="Avenir Book" charset="0"/>
                          <a:cs typeface="Calibri"/>
                        </a:rPr>
                        <a:t>Company Uses Performance TV Campaign to Eliminated an Entire step in a Brand’s Sales Process</a:t>
                      </a:r>
                      <a:endParaRPr lang="en-US" sz="1600" dirty="0">
                        <a:solidFill>
                          <a:schemeClr val="bg1">
                            <a:lumMod val="50000"/>
                          </a:schemeClr>
                        </a:solidFill>
                        <a:latin typeface="Calibri"/>
                        <a:ea typeface="Avenir Book" charset="0"/>
                        <a:cs typeface="Calibri"/>
                      </a:endParaRPr>
                    </a:p>
                  </a:txBody>
                  <a:tcPr marL="182880" marR="182880" marT="182880" marB="182880">
                    <a:lnL w="12700" cmpd="sng">
                      <a:noFill/>
                    </a:lnL>
                    <a:lnR w="12700" cap="flat" cmpd="sng" algn="ctr">
                      <a:solidFill>
                        <a:srgbClr val="E7E6E6"/>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lin ang="0" scaled="0"/>
                      <a:tileRect/>
                    </a:gradFill>
                  </a:tcPr>
                </a:tc>
                <a:tc>
                  <a:txBody>
                    <a:bodyPr/>
                    <a:lstStyle/>
                    <a:p>
                      <a:pPr>
                        <a:defRPr/>
                      </a:pPr>
                      <a:endParaRPr lang="en-US" sz="1600" dirty="0" smtClean="0">
                        <a:solidFill>
                          <a:schemeClr val="bg1">
                            <a:lumMod val="50000"/>
                          </a:schemeClr>
                        </a:solidFill>
                        <a:latin typeface="Calibri"/>
                        <a:ea typeface="Avenir Book" charset="0"/>
                        <a:cs typeface="Calibri"/>
                      </a:endParaRPr>
                    </a:p>
                  </a:txBody>
                  <a:tcPr marL="182880" marR="182880" marT="182880" marB="18288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path path="circle">
                        <a:fillToRect l="100000" t="100000"/>
                      </a:path>
                      <a:tileRect r="-100000" b="-100000"/>
                    </a:gradFill>
                  </a:tcPr>
                </a:tc>
              </a:tr>
            </a:tbl>
          </a:graphicData>
        </a:graphic>
      </p:graphicFrame>
      <p:sp>
        <p:nvSpPr>
          <p:cNvPr id="9" name="Text Placeholder 4"/>
          <p:cNvSpPr>
            <a:spLocks noGrp="1"/>
          </p:cNvSpPr>
          <p:nvPr>
            <p:ph type="body" sz="quarter" idx="13"/>
          </p:nvPr>
        </p:nvSpPr>
        <p:spPr>
          <a:xfrm>
            <a:off x="388618" y="1022350"/>
            <a:ext cx="11372851" cy="318770"/>
          </a:xfrm>
        </p:spPr>
        <p:txBody>
          <a:bodyPr>
            <a:normAutofit fontScale="70000" lnSpcReduction="20000"/>
          </a:bodyPr>
          <a:lstStyle/>
          <a:p>
            <a:r>
              <a:rPr lang="en-US" i="1" dirty="0" smtClean="0">
                <a:solidFill>
                  <a:srgbClr val="C00000"/>
                </a:solidFill>
                <a:latin typeface="Avenir Book" charset="0"/>
                <a:ea typeface="Avenir Book" charset="0"/>
                <a:cs typeface="Avenir Book" charset="0"/>
              </a:rPr>
              <a:t>(Examples)</a:t>
            </a:r>
            <a:endParaRPr lang="en-US" i="1" dirty="0">
              <a:solidFill>
                <a:srgbClr val="C00000"/>
              </a:solidFill>
              <a:latin typeface="Avenir Book" charset="0"/>
              <a:ea typeface="Avenir Book" charset="0"/>
              <a:cs typeface="Avenir Book"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Byline Angles</a:t>
            </a:r>
            <a:endParaRPr lang="en-US" dirty="0"/>
          </a:p>
        </p:txBody>
      </p:sp>
      <p:graphicFrame>
        <p:nvGraphicFramePr>
          <p:cNvPr id="8" name="Table 7"/>
          <p:cNvGraphicFramePr>
            <a:graphicFrameLocks noGrp="1"/>
          </p:cNvGraphicFramePr>
          <p:nvPr/>
        </p:nvGraphicFramePr>
        <p:xfrm>
          <a:off x="388620" y="1608667"/>
          <a:ext cx="10863580" cy="5249333"/>
        </p:xfrm>
        <a:graphic>
          <a:graphicData uri="http://schemas.openxmlformats.org/drawingml/2006/table">
            <a:tbl>
              <a:tblPr firstRow="1" bandRow="1">
                <a:tableStyleId>{5940675A-B579-460E-94D1-54222C63F5DA}</a:tableStyleId>
              </a:tblPr>
              <a:tblGrid>
                <a:gridCol w="5431790"/>
                <a:gridCol w="5431790"/>
              </a:tblGrid>
              <a:tr h="558800">
                <a:tc>
                  <a:txBody>
                    <a:bodyPr/>
                    <a:lstStyle/>
                    <a:p>
                      <a:pPr>
                        <a:defRPr/>
                      </a:pPr>
                      <a:r>
                        <a:rPr lang="en-US" sz="1600" dirty="0" smtClean="0">
                          <a:solidFill>
                            <a:schemeClr val="bg1">
                              <a:lumMod val="50000"/>
                            </a:schemeClr>
                          </a:solidFill>
                          <a:latin typeface="Calibri"/>
                          <a:ea typeface="Avenir Book" charset="0"/>
                          <a:cs typeface="Calibri"/>
                        </a:rPr>
                        <a:t>Why historical performance is a better indicator than intent.</a:t>
                      </a:r>
                    </a:p>
                  </a:txBody>
                  <a:tcPr marL="182880" marR="182880" marT="182880" marB="182880">
                    <a:lnL w="12700" cmpd="sng">
                      <a:noFill/>
                    </a:lnL>
                    <a:lnR w="12700" cap="flat" cmpd="sng" algn="ctr">
                      <a:solidFill>
                        <a:srgbClr val="E7E6E6"/>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lin ang="0" scaled="0"/>
                      <a:tileRect/>
                    </a:gradFill>
                  </a:tcPr>
                </a:tc>
                <a:tc>
                  <a:txBody>
                    <a:bodyPr/>
                    <a:lstStyle/>
                    <a:p>
                      <a:pPr lvl="0">
                        <a:defRPr/>
                      </a:pPr>
                      <a:r>
                        <a:rPr lang="en-US" sz="1600" dirty="0" smtClean="0">
                          <a:solidFill>
                            <a:schemeClr val="bg1">
                              <a:lumMod val="50000"/>
                            </a:schemeClr>
                          </a:solidFill>
                          <a:latin typeface="+mn-lt"/>
                          <a:ea typeface="Avenir Book" charset="0"/>
                          <a:cs typeface="Calibri"/>
                        </a:rPr>
                        <a:t>Advancing TV with advanced TV metrics</a:t>
                      </a:r>
                    </a:p>
                  </a:txBody>
                  <a:tcPr marL="182880" marR="182880" marT="182880" marB="18288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no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path path="circle">
                        <a:fillToRect l="100000" t="100000"/>
                      </a:path>
                      <a:tileRect r="-100000" b="-100000"/>
                    </a:gradFill>
                  </a:tcPr>
                </a:tc>
              </a:tr>
              <a:tr h="448733">
                <a:tc>
                  <a:txBody>
                    <a:bodyPr/>
                    <a:lstStyle/>
                    <a:p>
                      <a:pPr lvl="0">
                        <a:defRPr/>
                      </a:pPr>
                      <a:r>
                        <a:rPr lang="en-US" sz="1600" dirty="0" smtClean="0">
                          <a:solidFill>
                            <a:schemeClr val="bg1">
                              <a:lumMod val="50000"/>
                            </a:schemeClr>
                          </a:solidFill>
                          <a:latin typeface="+mn-lt"/>
                          <a:ea typeface="Avenir Book" charset="0"/>
                          <a:cs typeface="Calibri"/>
                        </a:rPr>
                        <a:t>How Mercury is bringing older companies into the modern day.</a:t>
                      </a:r>
                    </a:p>
                  </a:txBody>
                  <a:tcPr marL="182880" marR="182880" marT="182880" marB="182880">
                    <a:lnL w="12700" cmpd="sng">
                      <a:noFill/>
                    </a:lnL>
                    <a:lnR w="12700" cap="flat" cmpd="sng" algn="ctr">
                      <a:solidFill>
                        <a:srgbClr val="E7E6E6"/>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lin ang="0" scaled="0"/>
                      <a:tileRect/>
                    </a:gradFill>
                  </a:tcPr>
                </a:tc>
                <a:tc>
                  <a:txBody>
                    <a:bodyPr/>
                    <a:lstStyle/>
                    <a:p>
                      <a:pPr lvl="0">
                        <a:defRPr/>
                      </a:pPr>
                      <a:r>
                        <a:rPr lang="en-US" sz="1600" dirty="0" smtClean="0">
                          <a:solidFill>
                            <a:schemeClr val="bg1">
                              <a:lumMod val="50000"/>
                            </a:schemeClr>
                          </a:solidFill>
                          <a:latin typeface="+mn-lt"/>
                          <a:ea typeface="Avenir Book" charset="0"/>
                          <a:cs typeface="Calibri"/>
                        </a:rPr>
                        <a:t>The conversion of TV and digital</a:t>
                      </a:r>
                    </a:p>
                  </a:txBody>
                  <a:tcPr marL="182880" marR="182880" marT="182880" marB="18288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path path="circle">
                        <a:fillToRect l="100000" t="100000"/>
                      </a:path>
                      <a:tileRect r="-100000" b="-100000"/>
                    </a:gradFill>
                  </a:tcPr>
                </a:tc>
              </a:tr>
              <a:tr h="533400">
                <a:tc>
                  <a:txBody>
                    <a:bodyPr/>
                    <a:lstStyle/>
                    <a:p>
                      <a:pPr lvl="0">
                        <a:defRPr/>
                      </a:pPr>
                      <a:r>
                        <a:rPr lang="en-US" sz="1600" dirty="0" smtClean="0">
                          <a:solidFill>
                            <a:schemeClr val="bg1">
                              <a:lumMod val="50000"/>
                            </a:schemeClr>
                          </a:solidFill>
                          <a:latin typeface="+mn-lt"/>
                          <a:ea typeface="Avenir Book" charset="0"/>
                          <a:cs typeface="Calibri"/>
                        </a:rPr>
                        <a:t>How Mercury is bringing cutting edge companies into the TV big leagues.</a:t>
                      </a:r>
                    </a:p>
                  </a:txBody>
                  <a:tcPr marL="182880" marR="182880" marT="182880" marB="182880">
                    <a:lnL w="12700" cmpd="sng">
                      <a:noFill/>
                    </a:lnL>
                    <a:lnR w="12700" cap="flat" cmpd="sng" algn="ctr">
                      <a:solidFill>
                        <a:srgbClr val="E7E6E6"/>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lin ang="0" scaled="0"/>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lumMod val="50000"/>
                            </a:schemeClr>
                          </a:solidFill>
                          <a:latin typeface="+mn-lt"/>
                          <a:ea typeface="Avenir Book" charset="0"/>
                          <a:cs typeface="Calibri"/>
                        </a:rPr>
                        <a:t>Redefining performance media to focus on efficiency at scale rather than efficiency alone.</a:t>
                      </a:r>
                    </a:p>
                  </a:txBody>
                  <a:tcPr marL="182880" marR="182880" marT="182880" marB="18288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path path="circle">
                        <a:fillToRect l="100000" t="100000"/>
                      </a:path>
                      <a:tileRect r="-100000" b="-100000"/>
                    </a:gradFill>
                  </a:tcPr>
                </a:tc>
              </a:tr>
              <a:tr h="626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lumMod val="50000"/>
                            </a:schemeClr>
                          </a:solidFill>
                          <a:latin typeface="+mn-lt"/>
                          <a:ea typeface="Avenir Book" charset="0"/>
                          <a:cs typeface="Calibri"/>
                        </a:rPr>
                        <a:t>New-school tactics for old-school companies. Old-school tactics for new-school companies.</a:t>
                      </a:r>
                    </a:p>
                  </a:txBody>
                  <a:tcPr marL="182880" marR="182880" marT="182880" marB="182880">
                    <a:lnL w="12700" cmpd="sng">
                      <a:noFill/>
                    </a:lnL>
                    <a:lnR w="12700" cap="flat" cmpd="sng" algn="ctr">
                      <a:solidFill>
                        <a:srgbClr val="E7E6E6"/>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lin ang="0" scaled="0"/>
                      <a:tileRect/>
                    </a:gradFill>
                  </a:tcPr>
                </a:tc>
                <a:tc>
                  <a:txBody>
                    <a:bodyPr/>
                    <a:lstStyle/>
                    <a:p>
                      <a:pPr lvl="0">
                        <a:defRPr/>
                      </a:pPr>
                      <a:r>
                        <a:rPr lang="en-US" sz="1600" dirty="0" smtClean="0">
                          <a:solidFill>
                            <a:schemeClr val="bg1">
                              <a:lumMod val="50000"/>
                            </a:schemeClr>
                          </a:solidFill>
                          <a:latin typeface="+mn-lt"/>
                          <a:ea typeface="Avenir Book" charset="0"/>
                          <a:cs typeface="Calibri"/>
                        </a:rPr>
                        <a:t>Why digital-only brand advertisers should be making the leap to TV.</a:t>
                      </a:r>
                    </a:p>
                  </a:txBody>
                  <a:tcPr marL="182880" marR="182880" marT="182880" marB="18288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path path="circle">
                        <a:fillToRect l="100000" t="100000"/>
                      </a:path>
                      <a:tileRect r="-100000" b="-100000"/>
                    </a:gradFill>
                  </a:tcPr>
                </a:tc>
              </a:tr>
              <a:tr h="872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lumMod val="50000"/>
                            </a:schemeClr>
                          </a:solidFill>
                          <a:latin typeface="+mn-lt"/>
                          <a:ea typeface="Avenir Book" charset="0"/>
                          <a:cs typeface="Calibri"/>
                        </a:rPr>
                        <a:t>How brands can and should be turning TV into a trackable, measurable, optimizable platform</a:t>
                      </a:r>
                    </a:p>
                  </a:txBody>
                  <a:tcPr marL="182880" marR="182880" marT="182880" marB="182880">
                    <a:lnL w="12700" cmpd="sng">
                      <a:noFill/>
                    </a:lnL>
                    <a:lnR w="12700" cap="flat" cmpd="sng" algn="ctr">
                      <a:solidFill>
                        <a:srgbClr val="E7E6E6"/>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lin ang="0" scaled="0"/>
                      <a:tileRect/>
                    </a:gradFill>
                  </a:tcPr>
                </a:tc>
                <a:tc>
                  <a:txBody>
                    <a:bodyPr/>
                    <a:lstStyle/>
                    <a:p>
                      <a:pPr lvl="0">
                        <a:defRPr/>
                      </a:pPr>
                      <a:r>
                        <a:rPr lang="en-US" sz="1600" dirty="0" smtClean="0">
                          <a:solidFill>
                            <a:schemeClr val="bg1">
                              <a:lumMod val="50000"/>
                            </a:schemeClr>
                          </a:solidFill>
                          <a:latin typeface="+mn-lt"/>
                          <a:ea typeface="Avenir Book" charset="0"/>
                          <a:cs typeface="Calibri"/>
                        </a:rPr>
                        <a:t>Data-driven: How specific audience segments actually respond to advertising (in contrast to standard expectations.)</a:t>
                      </a:r>
                      <a:endParaRPr lang="en-US" sz="1600" dirty="0">
                        <a:solidFill>
                          <a:schemeClr val="bg1">
                            <a:lumMod val="50000"/>
                          </a:schemeClr>
                        </a:solidFill>
                        <a:latin typeface="+mn-lt"/>
                        <a:ea typeface="Avenir Book" charset="0"/>
                        <a:cs typeface="Calibri"/>
                      </a:endParaRPr>
                    </a:p>
                  </a:txBody>
                  <a:tcPr marL="182880" marR="182880" marT="182880" marB="18288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path path="circle">
                        <a:fillToRect l="100000" t="100000"/>
                      </a:path>
                      <a:tileRect r="-100000" b="-100000"/>
                    </a:gradFill>
                  </a:tcPr>
                </a:tc>
              </a:tr>
              <a:tr h="1207347">
                <a:tc>
                  <a:txBody>
                    <a:bodyPr/>
                    <a:lstStyle/>
                    <a:p>
                      <a:pPr lvl="0">
                        <a:defRPr/>
                      </a:pPr>
                      <a:r>
                        <a:rPr lang="en-US" sz="1600" dirty="0" smtClean="0">
                          <a:solidFill>
                            <a:schemeClr val="bg1">
                              <a:lumMod val="50000"/>
                            </a:schemeClr>
                          </a:solidFill>
                          <a:latin typeface="+mn-lt"/>
                          <a:ea typeface="Avenir Book" charset="0"/>
                          <a:cs typeface="Calibri"/>
                        </a:rPr>
                        <a:t>Bringing the same standards to TV as have become the standard for digital</a:t>
                      </a:r>
                    </a:p>
                  </a:txBody>
                  <a:tcPr marL="182880" marR="182880" marT="182880" marB="182880">
                    <a:lnL w="12700" cmpd="sng">
                      <a:noFill/>
                    </a:lnL>
                    <a:lnR w="12700" cap="flat" cmpd="sng" algn="ctr">
                      <a:solidFill>
                        <a:srgbClr val="E7E6E6"/>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lin ang="0" scaled="0"/>
                      <a:tileRect/>
                    </a:gradFill>
                  </a:tcPr>
                </a:tc>
                <a:tc>
                  <a:txBody>
                    <a:bodyPr/>
                    <a:lstStyle/>
                    <a:p>
                      <a:pPr>
                        <a:defRPr/>
                      </a:pPr>
                      <a:endParaRPr lang="en-US" sz="1600" dirty="0" smtClean="0">
                        <a:solidFill>
                          <a:schemeClr val="bg1">
                            <a:lumMod val="50000"/>
                          </a:schemeClr>
                        </a:solidFill>
                        <a:latin typeface="Calibri"/>
                        <a:ea typeface="Avenir Book" charset="0"/>
                        <a:cs typeface="Calibri"/>
                      </a:endParaRPr>
                    </a:p>
                  </a:txBody>
                  <a:tcPr marL="182880" marR="182880" marT="182880" marB="182880">
                    <a:lnL w="12700" cap="flat" cmpd="sng" algn="ctr">
                      <a:solidFill>
                        <a:srgbClr val="E7E6E6"/>
                      </a:solidFill>
                      <a:prstDash val="solid"/>
                      <a:round/>
                      <a:headEnd type="none" w="med" len="med"/>
                      <a:tailEnd type="none" w="med" len="med"/>
                    </a:lnL>
                    <a:lnR w="19050" cap="flat" cmpd="sng" algn="ctr">
                      <a:noFill/>
                      <a:prstDash val="dot"/>
                      <a:round/>
                      <a:headEnd type="none" w="med" len="med"/>
                      <a:tailEnd type="none" w="med" len="med"/>
                    </a:lnR>
                    <a:lnT w="190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gradFill flip="none" rotWithShape="1">
                      <a:gsLst>
                        <a:gs pos="100000">
                          <a:schemeClr val="bg1">
                            <a:alpha val="50000"/>
                          </a:schemeClr>
                        </a:gs>
                        <a:gs pos="0">
                          <a:schemeClr val="bg2">
                            <a:alpha val="50000"/>
                          </a:schemeClr>
                        </a:gs>
                      </a:gsLst>
                      <a:path path="circle">
                        <a:fillToRect l="100000" t="100000"/>
                      </a:path>
                      <a:tileRect r="-100000" b="-100000"/>
                    </a:gradFill>
                  </a:tcPr>
                </a:tc>
              </a:tr>
            </a:tbl>
          </a:graphicData>
        </a:graphic>
      </p:graphicFrame>
      <p:sp>
        <p:nvSpPr>
          <p:cNvPr id="9" name="Text Placeholder 4"/>
          <p:cNvSpPr>
            <a:spLocks noGrp="1"/>
          </p:cNvSpPr>
          <p:nvPr>
            <p:ph type="body" sz="quarter" idx="13"/>
          </p:nvPr>
        </p:nvSpPr>
        <p:spPr>
          <a:xfrm>
            <a:off x="388618" y="1022350"/>
            <a:ext cx="11372851" cy="318770"/>
          </a:xfrm>
        </p:spPr>
        <p:txBody>
          <a:bodyPr>
            <a:normAutofit fontScale="70000" lnSpcReduction="20000"/>
          </a:bodyPr>
          <a:lstStyle/>
          <a:p>
            <a:r>
              <a:rPr lang="en-US" i="1" dirty="0" smtClean="0">
                <a:solidFill>
                  <a:srgbClr val="C00000"/>
                </a:solidFill>
                <a:latin typeface="Avenir Book" charset="0"/>
                <a:ea typeface="Avenir Book" charset="0"/>
                <a:cs typeface="Avenir Book" charset="0"/>
              </a:rPr>
              <a:t>(Examples)</a:t>
            </a:r>
            <a:endParaRPr lang="en-US" i="1" dirty="0">
              <a:solidFill>
                <a:srgbClr val="C00000"/>
              </a:solidFill>
              <a:latin typeface="Avenir Book" charset="0"/>
              <a:ea typeface="Avenir Book" charset="0"/>
              <a:cs typeface="Avenir Book"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Data-Driven Angles</a:t>
            </a:r>
            <a:endParaRPr lang="en-US" dirty="0"/>
          </a:p>
        </p:txBody>
      </p:sp>
      <p:sp>
        <p:nvSpPr>
          <p:cNvPr id="8" name="Text Placeholder 6"/>
          <p:cNvSpPr>
            <a:spLocks noGrp="1"/>
          </p:cNvSpPr>
          <p:nvPr>
            <p:ph type="body" sz="quarter" idx="14"/>
          </p:nvPr>
        </p:nvSpPr>
        <p:spPr>
          <a:xfrm>
            <a:off x="388620" y="1677987"/>
            <a:ext cx="11372849" cy="1662113"/>
          </a:xfrm>
        </p:spPr>
        <p:txBody>
          <a:bodyPr vert="horz" anchor="t">
            <a:noAutofit/>
          </a:bodyPr>
          <a:lstStyle/>
          <a:p>
            <a:pPr marL="0" lvl="0" indent="0">
              <a:defRPr/>
            </a:pPr>
            <a:r>
              <a:rPr lang="en-US" sz="3600" dirty="0" smtClean="0">
                <a:solidFill>
                  <a:schemeClr val="bg1">
                    <a:lumMod val="50000"/>
                  </a:schemeClr>
                </a:solidFill>
                <a:latin typeface="Calibri"/>
                <a:ea typeface="Avenir Book" charset="0"/>
                <a:cs typeface="Calibri"/>
              </a:rPr>
              <a:t>How specific audience segments actually respond to advertising (in contrast to standard expectations.)</a:t>
            </a:r>
            <a:endParaRPr lang="en-US" sz="3600" dirty="0">
              <a:solidFill>
                <a:schemeClr val="bg1">
                  <a:lumMod val="50000"/>
                </a:schemeClr>
              </a:solidFill>
              <a:latin typeface="Calibri"/>
              <a:ea typeface="Avenir Book" charset="0"/>
              <a:cs typeface="Calibri"/>
            </a:endParaRPr>
          </a:p>
        </p:txBody>
      </p:sp>
      <p:sp>
        <p:nvSpPr>
          <p:cNvPr id="9" name="Text Placeholder 3"/>
          <p:cNvSpPr>
            <a:spLocks noGrp="1"/>
          </p:cNvSpPr>
          <p:nvPr>
            <p:ph type="body" sz="quarter" idx="14"/>
          </p:nvPr>
        </p:nvSpPr>
        <p:spPr>
          <a:xfrm>
            <a:off x="1955800" y="3340100"/>
            <a:ext cx="7747000" cy="3517900"/>
          </a:xfrm>
        </p:spPr>
        <p:txBody>
          <a:bodyPr>
            <a:noAutofit/>
          </a:bodyPr>
          <a:lstStyle/>
          <a:p>
            <a:pPr marL="0" indent="0">
              <a:spcBef>
                <a:spcPts val="0"/>
              </a:spcBef>
            </a:pPr>
            <a:endParaRPr lang="en-US" sz="2000" dirty="0" smtClean="0">
              <a:solidFill>
                <a:schemeClr val="bg2">
                  <a:lumMod val="50000"/>
                </a:schemeClr>
              </a:solidFill>
              <a:latin typeface="Calibri" charset="0"/>
              <a:ea typeface="Calibri" charset="0"/>
              <a:cs typeface="Calibri" charset="0"/>
            </a:endParaRPr>
          </a:p>
          <a:p>
            <a:pPr marL="347472" lvl="0" indent="-347472">
              <a:buClr>
                <a:srgbClr val="FF0000"/>
              </a:buClr>
              <a:buFont typeface="Arial"/>
              <a:buChar char="•"/>
              <a:defRPr/>
            </a:pPr>
            <a:r>
              <a:rPr lang="en-US" sz="2000" dirty="0" smtClean="0">
                <a:solidFill>
                  <a:schemeClr val="bg2">
                    <a:lumMod val="50000"/>
                  </a:schemeClr>
                </a:solidFill>
                <a:latin typeface="Calibri"/>
                <a:ea typeface="Avenir Book" charset="0"/>
                <a:cs typeface="Calibri"/>
              </a:rPr>
              <a:t>Data and insights stories on the differences and similarities in online vs. DRTV customers. What they react to, who they are, etc. </a:t>
            </a:r>
            <a:endParaRPr lang="en-US" sz="2000" dirty="0">
              <a:solidFill>
                <a:schemeClr val="bg2">
                  <a:lumMod val="50000"/>
                </a:schemeClr>
              </a:solidFill>
              <a:latin typeface="Calibri" charset="0"/>
              <a:ea typeface="Calibri" charset="0"/>
              <a:cs typeface="Calibri" charset="0"/>
            </a:endParaRPr>
          </a:p>
        </p:txBody>
      </p:sp>
      <p:sp>
        <p:nvSpPr>
          <p:cNvPr id="10" name="Text Placeholder 4"/>
          <p:cNvSpPr>
            <a:spLocks noGrp="1"/>
          </p:cNvSpPr>
          <p:nvPr>
            <p:ph type="body" sz="quarter" idx="13"/>
          </p:nvPr>
        </p:nvSpPr>
        <p:spPr>
          <a:xfrm>
            <a:off x="388618" y="1022350"/>
            <a:ext cx="11372851" cy="318770"/>
          </a:xfrm>
        </p:spPr>
        <p:txBody>
          <a:bodyPr>
            <a:normAutofit fontScale="70000" lnSpcReduction="20000"/>
          </a:bodyPr>
          <a:lstStyle/>
          <a:p>
            <a:r>
              <a:rPr lang="en-US" i="1" dirty="0" smtClean="0">
                <a:solidFill>
                  <a:srgbClr val="C00000"/>
                </a:solidFill>
                <a:latin typeface="Avenir Book" charset="0"/>
                <a:ea typeface="Avenir Book" charset="0"/>
                <a:cs typeface="Avenir Book" charset="0"/>
              </a:rPr>
              <a:t>(Examples)</a:t>
            </a:r>
            <a:endParaRPr lang="en-US" i="1" dirty="0">
              <a:solidFill>
                <a:srgbClr val="C00000"/>
              </a:solidFill>
              <a:latin typeface="Avenir Book" charset="0"/>
              <a:ea typeface="Avenir Book" charset="0"/>
              <a:cs typeface="Avenir Book"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70000" lnSpcReduction="20000"/>
          </a:bodyPr>
          <a:lstStyle/>
          <a:p>
            <a:r>
              <a:rPr lang="en-US" i="1" dirty="0" smtClean="0">
                <a:solidFill>
                  <a:srgbClr val="C00000"/>
                </a:solidFill>
                <a:latin typeface="Avenir Book" charset="0"/>
                <a:ea typeface="Avenir Book" charset="0"/>
                <a:cs typeface="Avenir Book" charset="0"/>
              </a:rPr>
              <a:t>(Examples)</a:t>
            </a:r>
            <a:endParaRPr lang="en-US" i="1" dirty="0">
              <a:solidFill>
                <a:srgbClr val="C00000"/>
              </a:solidFill>
              <a:latin typeface="Avenir Book" charset="0"/>
              <a:ea typeface="Avenir Book" charset="0"/>
              <a:cs typeface="Avenir Book" charset="0"/>
            </a:endParaRPr>
          </a:p>
        </p:txBody>
      </p:sp>
      <p:sp>
        <p:nvSpPr>
          <p:cNvPr id="7"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Product-Driven Angles</a:t>
            </a:r>
            <a:endParaRPr lang="en-US" dirty="0"/>
          </a:p>
        </p:txBody>
      </p:sp>
      <p:sp>
        <p:nvSpPr>
          <p:cNvPr id="9" name="Text Placeholder 6"/>
          <p:cNvSpPr txBox="1">
            <a:spLocks/>
          </p:cNvSpPr>
          <p:nvPr/>
        </p:nvSpPr>
        <p:spPr>
          <a:xfrm>
            <a:off x="388620" y="1644119"/>
            <a:ext cx="11372849" cy="1662113"/>
          </a:xfrm>
          <a:prstGeom prst="rect">
            <a:avLst/>
          </a:prstGeom>
        </p:spPr>
        <p:txBody>
          <a:bodyPr vert="horz" lIns="91440" tIns="45720" rIns="91440" bIns="45720" rtlCol="0" anchor="t">
            <a:noAutofit/>
          </a:bodyPr>
          <a:lstStyle/>
          <a:p>
            <a:pPr lvl="0">
              <a:defRPr/>
            </a:pPr>
            <a:r>
              <a:rPr lang="en-US" sz="3600" dirty="0" smtClean="0">
                <a:solidFill>
                  <a:schemeClr val="bg1">
                    <a:lumMod val="50000"/>
                  </a:schemeClr>
                </a:solidFill>
                <a:latin typeface="Calibri"/>
                <a:ea typeface="Avenir Book" charset="0"/>
                <a:cs typeface="Calibri"/>
              </a:rPr>
              <a:t>Specific stories about how content is tweaked and adjusted to become relevant for DRTV</a:t>
            </a:r>
            <a:endParaRPr lang="en-US" sz="3600" dirty="0">
              <a:solidFill>
                <a:schemeClr val="bg1">
                  <a:lumMod val="50000"/>
                </a:schemeClr>
              </a:solidFill>
              <a:latin typeface="Calibri"/>
              <a:ea typeface="Avenir Book" charset="0"/>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70000" lnSpcReduction="20000"/>
          </a:bodyPr>
          <a:lstStyle/>
          <a:p>
            <a:r>
              <a:rPr lang="en-US" i="1" dirty="0" smtClean="0">
                <a:solidFill>
                  <a:srgbClr val="C00000"/>
                </a:solidFill>
                <a:latin typeface="Avenir Book" charset="0"/>
                <a:ea typeface="Avenir Book" charset="0"/>
                <a:cs typeface="Avenir Book" charset="0"/>
              </a:rPr>
              <a:t>(Examples)</a:t>
            </a:r>
            <a:endParaRPr lang="en-US" i="1" dirty="0">
              <a:solidFill>
                <a:srgbClr val="C00000"/>
              </a:solidFill>
              <a:latin typeface="Avenir Book" charset="0"/>
              <a:ea typeface="Avenir Book" charset="0"/>
              <a:cs typeface="Avenir Book" charset="0"/>
            </a:endParaRPr>
          </a:p>
        </p:txBody>
      </p:sp>
      <p:sp>
        <p:nvSpPr>
          <p:cNvPr id="7"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Personality-Driven Angles</a:t>
            </a:r>
            <a:endParaRPr lang="en-US" dirty="0"/>
          </a:p>
        </p:txBody>
      </p:sp>
      <p:sp>
        <p:nvSpPr>
          <p:cNvPr id="9" name="Text Placeholder 6"/>
          <p:cNvSpPr txBox="1">
            <a:spLocks/>
          </p:cNvSpPr>
          <p:nvPr/>
        </p:nvSpPr>
        <p:spPr>
          <a:xfrm>
            <a:off x="388620" y="1644119"/>
            <a:ext cx="11372849" cy="1662113"/>
          </a:xfrm>
          <a:prstGeom prst="rect">
            <a:avLst/>
          </a:prstGeom>
        </p:spPr>
        <p:txBody>
          <a:bodyPr vert="horz" lIns="91440" tIns="45720" rIns="91440" bIns="45720" rtlCol="0" anchor="t">
            <a:noAutofit/>
          </a:bodyPr>
          <a:lstStyle/>
          <a:p>
            <a:pPr lvl="0">
              <a:defRPr/>
            </a:pPr>
            <a:r>
              <a:rPr lang="en-US" sz="3600" dirty="0" smtClean="0">
                <a:solidFill>
                  <a:schemeClr val="bg1">
                    <a:lumMod val="50000"/>
                  </a:schemeClr>
                </a:solidFill>
                <a:latin typeface="Calibri"/>
                <a:ea typeface="Avenir Book" charset="0"/>
                <a:cs typeface="Calibri"/>
              </a:rPr>
              <a:t>Profiles</a:t>
            </a:r>
            <a:endParaRPr lang="en-US" sz="3600" dirty="0">
              <a:solidFill>
                <a:schemeClr val="bg1">
                  <a:lumMod val="50000"/>
                </a:schemeClr>
              </a:solidFill>
              <a:latin typeface="Calibri"/>
              <a:ea typeface="Avenir Book" charset="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PR Elevator Pitch</a:t>
            </a:r>
            <a:endParaRPr lang="en-US" dirty="0"/>
          </a:p>
        </p:txBody>
      </p:sp>
      <p:sp>
        <p:nvSpPr>
          <p:cNvPr id="6" name="Text Placeholder 5"/>
          <p:cNvSpPr>
            <a:spLocks noGrp="1"/>
          </p:cNvSpPr>
          <p:nvPr>
            <p:ph type="body" sz="quarter" idx="13"/>
          </p:nvPr>
        </p:nvSpPr>
        <p:spPr/>
        <p:txBody>
          <a:bodyPr>
            <a:normAutofit fontScale="70000" lnSpcReduction="20000"/>
          </a:bodyPr>
          <a:lstStyle/>
          <a:p>
            <a:r>
              <a:rPr lang="en-US" i="1" dirty="0" smtClean="0">
                <a:solidFill>
                  <a:srgbClr val="C00000"/>
                </a:solidFill>
                <a:latin typeface="Avenir Book" charset="0"/>
                <a:ea typeface="Avenir Book" charset="0"/>
                <a:cs typeface="Avenir Book" charset="0"/>
              </a:rPr>
              <a:t>(Ingredients)</a:t>
            </a:r>
            <a:endParaRPr lang="en-US" i="1" dirty="0">
              <a:solidFill>
                <a:srgbClr val="C00000"/>
              </a:solidFill>
              <a:latin typeface="Avenir Book" charset="0"/>
              <a:ea typeface="Avenir Book" charset="0"/>
              <a:cs typeface="Avenir Book" charset="0"/>
            </a:endParaRPr>
          </a:p>
        </p:txBody>
      </p:sp>
      <p:sp>
        <p:nvSpPr>
          <p:cNvPr id="7" name="Text Placeholder 6"/>
          <p:cNvSpPr>
            <a:spLocks noGrp="1"/>
          </p:cNvSpPr>
          <p:nvPr>
            <p:ph type="body" sz="quarter" idx="14"/>
          </p:nvPr>
        </p:nvSpPr>
        <p:spPr>
          <a:xfrm>
            <a:off x="388620" y="1677987"/>
            <a:ext cx="11372849" cy="709613"/>
          </a:xfrm>
        </p:spPr>
        <p:txBody>
          <a:bodyPr vert="horz" anchor="t">
            <a:normAutofit/>
          </a:bodyPr>
          <a:lstStyle/>
          <a:p>
            <a:pPr marL="0">
              <a:lnSpc>
                <a:spcPct val="100000"/>
              </a:lnSpc>
            </a:pPr>
            <a:r>
              <a:rPr lang="en-US" dirty="0" smtClean="0">
                <a:solidFill>
                  <a:schemeClr val="bg2">
                    <a:lumMod val="50000"/>
                  </a:schemeClr>
                </a:solidFill>
                <a:latin typeface="Calibri" charset="0"/>
                <a:ea typeface="Calibri" charset="0"/>
                <a:cs typeface="Calibri" charset="0"/>
              </a:rPr>
              <a:t>When speaking to media, we’ll need to be able to define and contextualize Mercury in a way that’s immediately relevant. The PR elevator pitch is built on 4 fundamental message points.</a:t>
            </a:r>
          </a:p>
        </p:txBody>
      </p:sp>
      <p:sp>
        <p:nvSpPr>
          <p:cNvPr id="8" name="TextBox 7"/>
          <p:cNvSpPr txBox="1"/>
          <p:nvPr/>
        </p:nvSpPr>
        <p:spPr>
          <a:xfrm>
            <a:off x="388620" y="2743200"/>
            <a:ext cx="10863580" cy="3600986"/>
          </a:xfrm>
          <a:prstGeom prst="rect">
            <a:avLst/>
          </a:prstGeom>
          <a:noFill/>
        </p:spPr>
        <p:txBody>
          <a:bodyPr wrap="square" numCol="2" rtlCol="0">
            <a:spAutoFit/>
          </a:bodyPr>
          <a:lstStyle/>
          <a:p>
            <a:pPr marL="0" lvl="1" indent="0" algn="ctr">
              <a:lnSpc>
                <a:spcPct val="100000"/>
              </a:lnSpc>
              <a:spcBef>
                <a:spcPts val="0"/>
              </a:spcBef>
              <a:buNone/>
            </a:pPr>
            <a:r>
              <a:rPr lang="en-US" sz="2400" b="1" cap="all" dirty="0" smtClean="0">
                <a:solidFill>
                  <a:srgbClr val="C92620"/>
                </a:solidFill>
                <a:latin typeface="Calibri" charset="0"/>
                <a:ea typeface="Calibri" charset="0"/>
                <a:cs typeface="Calibri" charset="0"/>
              </a:rPr>
              <a:t>Category Label</a:t>
            </a:r>
            <a:endParaRPr lang="en-US" sz="2000" cap="all" dirty="0" smtClean="0">
              <a:solidFill>
                <a:srgbClr val="C92620"/>
              </a:solidFill>
              <a:latin typeface="Calibri" charset="0"/>
              <a:ea typeface="Calibri" charset="0"/>
              <a:cs typeface="Calibri" charset="0"/>
            </a:endParaRPr>
          </a:p>
          <a:p>
            <a:pPr marL="0" lvl="1" indent="0" algn="ctr">
              <a:lnSpc>
                <a:spcPct val="100000"/>
              </a:lnSpc>
              <a:spcBef>
                <a:spcPts val="0"/>
              </a:spcBef>
              <a:buNone/>
            </a:pPr>
            <a:r>
              <a:rPr lang="en-US" sz="1600" cap="all" dirty="0" smtClean="0">
                <a:solidFill>
                  <a:srgbClr val="FF0000"/>
                </a:solidFill>
                <a:latin typeface="Calibri" charset="0"/>
                <a:ea typeface="Calibri" charset="0"/>
                <a:cs typeface="Calibri" charset="0"/>
              </a:rPr>
              <a:t>(What is this?)</a:t>
            </a:r>
            <a:r>
              <a:rPr lang="en-US" b="1" dirty="0" smtClean="0">
                <a:solidFill>
                  <a:srgbClr val="FF0000"/>
                </a:solidFill>
                <a:latin typeface="Calibri" charset="0"/>
                <a:ea typeface="Calibri" charset="0"/>
                <a:cs typeface="Calibri" charset="0"/>
              </a:rPr>
              <a:t> </a:t>
            </a:r>
            <a:r>
              <a:rPr lang="en-US" b="1" dirty="0" smtClean="0">
                <a:solidFill>
                  <a:schemeClr val="bg2">
                    <a:lumMod val="50000"/>
                  </a:schemeClr>
                </a:solidFill>
                <a:latin typeface="Calibri" charset="0"/>
                <a:ea typeface="Calibri" charset="0"/>
                <a:cs typeface="Calibri" charset="0"/>
              </a:rPr>
              <a:t/>
            </a:r>
            <a:br>
              <a:rPr lang="en-US" b="1" dirty="0" smtClean="0">
                <a:solidFill>
                  <a:schemeClr val="bg2">
                    <a:lumMod val="50000"/>
                  </a:schemeClr>
                </a:solidFill>
                <a:latin typeface="Calibri" charset="0"/>
                <a:ea typeface="Calibri" charset="0"/>
                <a:cs typeface="Calibri" charset="0"/>
              </a:rPr>
            </a:br>
            <a:r>
              <a:rPr lang="en-US" dirty="0" smtClean="0">
                <a:solidFill>
                  <a:schemeClr val="bg2">
                    <a:lumMod val="50000"/>
                  </a:schemeClr>
                </a:solidFill>
                <a:latin typeface="Calibri" charset="0"/>
                <a:ea typeface="Calibri" charset="0"/>
                <a:cs typeface="Calibri" charset="0"/>
              </a:rPr>
              <a:t>A performance-focused media planning, </a:t>
            </a:r>
          </a:p>
          <a:p>
            <a:pPr marL="0" lvl="1" indent="0" algn="ctr">
              <a:lnSpc>
                <a:spcPct val="100000"/>
              </a:lnSpc>
              <a:spcBef>
                <a:spcPts val="0"/>
              </a:spcBef>
              <a:buNone/>
            </a:pPr>
            <a:r>
              <a:rPr lang="en-US" dirty="0" smtClean="0">
                <a:solidFill>
                  <a:schemeClr val="bg2">
                    <a:lumMod val="50000"/>
                  </a:schemeClr>
                </a:solidFill>
                <a:latin typeface="Calibri" charset="0"/>
                <a:ea typeface="Calibri" charset="0"/>
                <a:cs typeface="Calibri" charset="0"/>
              </a:rPr>
              <a:t>buying &amp; optimization company.</a:t>
            </a:r>
          </a:p>
          <a:p>
            <a:pPr marL="0" lvl="1" indent="0" algn="ctr">
              <a:lnSpc>
                <a:spcPct val="100000"/>
              </a:lnSpc>
              <a:spcBef>
                <a:spcPts val="0"/>
              </a:spcBef>
              <a:buNone/>
            </a:pPr>
            <a:endParaRPr lang="en-US" dirty="0" smtClean="0">
              <a:solidFill>
                <a:schemeClr val="bg2">
                  <a:lumMod val="50000"/>
                </a:schemeClr>
              </a:solidFill>
              <a:latin typeface="Calibri" charset="0"/>
              <a:ea typeface="Calibri" charset="0"/>
              <a:cs typeface="Calibri" charset="0"/>
            </a:endParaRPr>
          </a:p>
          <a:p>
            <a:pPr marL="0" lvl="1" indent="0" algn="ctr">
              <a:lnSpc>
                <a:spcPct val="100000"/>
              </a:lnSpc>
              <a:spcBef>
                <a:spcPts val="0"/>
              </a:spcBef>
              <a:buNone/>
            </a:pPr>
            <a:endParaRPr lang="en-US" dirty="0" smtClean="0">
              <a:solidFill>
                <a:schemeClr val="bg2">
                  <a:lumMod val="50000"/>
                </a:schemeClr>
              </a:solidFill>
              <a:latin typeface="Calibri" charset="0"/>
              <a:ea typeface="Calibri" charset="0"/>
              <a:cs typeface="Calibri" charset="0"/>
            </a:endParaRPr>
          </a:p>
          <a:p>
            <a:pPr marL="0" lvl="1" indent="0" algn="ctr">
              <a:lnSpc>
                <a:spcPct val="100000"/>
              </a:lnSpc>
              <a:spcBef>
                <a:spcPts val="0"/>
              </a:spcBef>
              <a:buNone/>
            </a:pPr>
            <a:endParaRPr lang="en-US" dirty="0" smtClean="0">
              <a:solidFill>
                <a:schemeClr val="bg2">
                  <a:lumMod val="50000"/>
                </a:schemeClr>
              </a:solidFill>
              <a:latin typeface="Calibri" charset="0"/>
              <a:ea typeface="Calibri" charset="0"/>
              <a:cs typeface="Calibri" charset="0"/>
            </a:endParaRPr>
          </a:p>
          <a:p>
            <a:pPr marL="0" lvl="1" indent="0" algn="ctr">
              <a:lnSpc>
                <a:spcPct val="100000"/>
              </a:lnSpc>
              <a:spcBef>
                <a:spcPts val="0"/>
              </a:spcBef>
              <a:buNone/>
            </a:pPr>
            <a:r>
              <a:rPr lang="en-US" sz="2400" b="1" cap="all" dirty="0" smtClean="0">
                <a:solidFill>
                  <a:srgbClr val="C92620"/>
                </a:solidFill>
                <a:latin typeface="Calibri" charset="0"/>
                <a:ea typeface="Calibri" charset="0"/>
                <a:cs typeface="Calibri" charset="0"/>
              </a:rPr>
              <a:t>Featured benefit</a:t>
            </a:r>
            <a:endParaRPr lang="en-US" sz="2400" cap="all" dirty="0" smtClean="0">
              <a:solidFill>
                <a:srgbClr val="C92620"/>
              </a:solidFill>
              <a:latin typeface="Calibri" charset="0"/>
              <a:ea typeface="Calibri" charset="0"/>
              <a:cs typeface="Calibri" charset="0"/>
            </a:endParaRPr>
          </a:p>
          <a:p>
            <a:pPr marL="0" lvl="1" indent="0" algn="ctr">
              <a:lnSpc>
                <a:spcPct val="100000"/>
              </a:lnSpc>
              <a:spcBef>
                <a:spcPts val="0"/>
              </a:spcBef>
              <a:buNone/>
            </a:pPr>
            <a:r>
              <a:rPr lang="en-US" sz="1600" cap="all" dirty="0" smtClean="0">
                <a:solidFill>
                  <a:srgbClr val="FF0000"/>
                </a:solidFill>
                <a:latin typeface="Calibri" charset="0"/>
                <a:ea typeface="Calibri" charset="0"/>
                <a:cs typeface="Calibri" charset="0"/>
              </a:rPr>
              <a:t>(What is the leading thing you do?)</a:t>
            </a:r>
            <a:r>
              <a:rPr lang="en-US" sz="1600" dirty="0" smtClean="0">
                <a:solidFill>
                  <a:srgbClr val="FF0000"/>
                </a:solidFill>
                <a:latin typeface="Calibri" charset="0"/>
                <a:ea typeface="Calibri" charset="0"/>
                <a:cs typeface="Calibri" charset="0"/>
              </a:rPr>
              <a:t> </a:t>
            </a:r>
            <a:r>
              <a:rPr lang="en-US" b="1" dirty="0" smtClean="0">
                <a:solidFill>
                  <a:schemeClr val="bg2">
                    <a:lumMod val="50000"/>
                  </a:schemeClr>
                </a:solidFill>
                <a:latin typeface="Calibri" charset="0"/>
                <a:ea typeface="Calibri" charset="0"/>
                <a:cs typeface="Calibri" charset="0"/>
              </a:rPr>
              <a:t/>
            </a:r>
            <a:br>
              <a:rPr lang="en-US" b="1" dirty="0" smtClean="0">
                <a:solidFill>
                  <a:schemeClr val="bg2">
                    <a:lumMod val="50000"/>
                  </a:schemeClr>
                </a:solidFill>
                <a:latin typeface="Calibri" charset="0"/>
                <a:ea typeface="Calibri" charset="0"/>
                <a:cs typeface="Calibri" charset="0"/>
              </a:rPr>
            </a:br>
            <a:r>
              <a:rPr lang="en-US" dirty="0" smtClean="0">
                <a:solidFill>
                  <a:schemeClr val="bg2">
                    <a:lumMod val="50000"/>
                  </a:schemeClr>
                </a:solidFill>
                <a:latin typeface="Calibri" charset="0"/>
                <a:ea typeface="Calibri" charset="0"/>
                <a:cs typeface="Calibri" charset="0"/>
              </a:rPr>
              <a:t>Rapid customer acquisition</a:t>
            </a:r>
          </a:p>
          <a:p>
            <a:pPr marL="0" lvl="1" indent="0" algn="ctr">
              <a:lnSpc>
                <a:spcPct val="100000"/>
              </a:lnSpc>
              <a:spcBef>
                <a:spcPts val="0"/>
              </a:spcBef>
              <a:buNone/>
            </a:pPr>
            <a:r>
              <a:rPr lang="en-US" dirty="0" smtClean="0">
                <a:solidFill>
                  <a:schemeClr val="bg2">
                    <a:lumMod val="50000"/>
                  </a:schemeClr>
                </a:solidFill>
                <a:latin typeface="Calibri" charset="0"/>
                <a:ea typeface="Calibri" charset="0"/>
                <a:cs typeface="Calibri" charset="0"/>
              </a:rPr>
              <a:t>to deliver growth.</a:t>
            </a:r>
          </a:p>
          <a:p>
            <a:pPr marL="0" lvl="1" indent="0" algn="ctr">
              <a:lnSpc>
                <a:spcPct val="100000"/>
              </a:lnSpc>
              <a:spcBef>
                <a:spcPts val="0"/>
              </a:spcBef>
              <a:buNone/>
            </a:pPr>
            <a:endParaRPr lang="en-US" b="1" dirty="0" smtClean="0">
              <a:solidFill>
                <a:schemeClr val="bg2">
                  <a:lumMod val="50000"/>
                </a:schemeClr>
              </a:solidFill>
              <a:latin typeface="Calibri" charset="0"/>
              <a:ea typeface="Calibri" charset="0"/>
              <a:cs typeface="Calibri" charset="0"/>
            </a:endParaRPr>
          </a:p>
          <a:p>
            <a:pPr marL="0" lvl="1" indent="0" algn="ctr">
              <a:lnSpc>
                <a:spcPct val="100000"/>
              </a:lnSpc>
              <a:spcBef>
                <a:spcPts val="0"/>
              </a:spcBef>
              <a:buNone/>
            </a:pPr>
            <a:r>
              <a:rPr lang="en-US" sz="2400" b="1" cap="all" dirty="0" smtClean="0">
                <a:solidFill>
                  <a:srgbClr val="C92620"/>
                </a:solidFill>
                <a:latin typeface="Calibri" charset="0"/>
                <a:ea typeface="Calibri" charset="0"/>
                <a:cs typeface="Calibri" charset="0"/>
              </a:rPr>
              <a:t>Target customer</a:t>
            </a:r>
            <a:endParaRPr lang="en-US" sz="2400" cap="all" dirty="0" smtClean="0">
              <a:solidFill>
                <a:srgbClr val="C92620"/>
              </a:solidFill>
              <a:latin typeface="Calibri" charset="0"/>
              <a:ea typeface="Calibri" charset="0"/>
              <a:cs typeface="Calibri" charset="0"/>
            </a:endParaRPr>
          </a:p>
          <a:p>
            <a:pPr marL="0" lvl="1" indent="0" algn="ctr">
              <a:lnSpc>
                <a:spcPct val="100000"/>
              </a:lnSpc>
              <a:spcBef>
                <a:spcPts val="0"/>
              </a:spcBef>
              <a:buNone/>
            </a:pPr>
            <a:r>
              <a:rPr lang="en-US" sz="1600" cap="all" dirty="0" smtClean="0">
                <a:solidFill>
                  <a:srgbClr val="FF0000"/>
                </a:solidFill>
                <a:latin typeface="Calibri" charset="0"/>
                <a:ea typeface="Calibri" charset="0"/>
                <a:cs typeface="Calibri" charset="0"/>
              </a:rPr>
              <a:t>(Who is this for?)</a:t>
            </a:r>
            <a:r>
              <a:rPr lang="en-US" b="1" dirty="0" smtClean="0">
                <a:solidFill>
                  <a:schemeClr val="bg2">
                    <a:lumMod val="50000"/>
                  </a:schemeClr>
                </a:solidFill>
                <a:latin typeface="Calibri" charset="0"/>
                <a:ea typeface="Calibri" charset="0"/>
                <a:cs typeface="Calibri" charset="0"/>
              </a:rPr>
              <a:t/>
            </a:r>
            <a:br>
              <a:rPr lang="en-US" b="1" dirty="0" smtClean="0">
                <a:solidFill>
                  <a:schemeClr val="bg2">
                    <a:lumMod val="50000"/>
                  </a:schemeClr>
                </a:solidFill>
                <a:latin typeface="Calibri" charset="0"/>
                <a:ea typeface="Calibri" charset="0"/>
                <a:cs typeface="Calibri" charset="0"/>
              </a:rPr>
            </a:br>
            <a:r>
              <a:rPr lang="en-US" dirty="0" smtClean="0">
                <a:solidFill>
                  <a:schemeClr val="bg2">
                    <a:lumMod val="50000"/>
                  </a:schemeClr>
                </a:solidFill>
                <a:latin typeface="Calibri" charset="0"/>
                <a:ea typeface="Calibri" charset="0"/>
                <a:cs typeface="Calibri" charset="0"/>
              </a:rPr>
              <a:t>Brands that need help navigating</a:t>
            </a:r>
          </a:p>
          <a:p>
            <a:pPr marL="0" lvl="1" indent="0" algn="ctr">
              <a:lnSpc>
                <a:spcPct val="100000"/>
              </a:lnSpc>
              <a:spcBef>
                <a:spcPts val="0"/>
              </a:spcBef>
              <a:buNone/>
            </a:pPr>
            <a:r>
              <a:rPr lang="en-US" dirty="0" smtClean="0">
                <a:solidFill>
                  <a:schemeClr val="bg2">
                    <a:lumMod val="50000"/>
                  </a:schemeClr>
                </a:solidFill>
                <a:latin typeface="Calibri" charset="0"/>
                <a:ea typeface="Calibri" charset="0"/>
                <a:cs typeface="Calibri" charset="0"/>
              </a:rPr>
              <a:t>the intimidating world of </a:t>
            </a:r>
          </a:p>
          <a:p>
            <a:pPr marL="0" lvl="1" indent="0" algn="ctr">
              <a:lnSpc>
                <a:spcPct val="100000"/>
              </a:lnSpc>
              <a:spcBef>
                <a:spcPts val="0"/>
              </a:spcBef>
              <a:buNone/>
            </a:pPr>
            <a:endParaRPr lang="en-US" dirty="0" smtClean="0">
              <a:solidFill>
                <a:schemeClr val="bg2">
                  <a:lumMod val="50000"/>
                </a:schemeClr>
              </a:solidFill>
              <a:latin typeface="Calibri" charset="0"/>
              <a:ea typeface="Calibri" charset="0"/>
              <a:cs typeface="Calibri" charset="0"/>
            </a:endParaRPr>
          </a:p>
          <a:p>
            <a:pPr marL="0" lvl="1" indent="0" algn="ctr">
              <a:lnSpc>
                <a:spcPct val="100000"/>
              </a:lnSpc>
              <a:spcBef>
                <a:spcPts val="0"/>
              </a:spcBef>
              <a:buNone/>
            </a:pPr>
            <a:endParaRPr lang="en-US" dirty="0" smtClean="0">
              <a:solidFill>
                <a:schemeClr val="bg2">
                  <a:lumMod val="50000"/>
                </a:schemeClr>
              </a:solidFill>
              <a:latin typeface="Calibri" charset="0"/>
              <a:ea typeface="Calibri" charset="0"/>
              <a:cs typeface="Calibri" charset="0"/>
            </a:endParaRPr>
          </a:p>
          <a:p>
            <a:pPr marL="0" lvl="1" indent="0" algn="ctr">
              <a:lnSpc>
                <a:spcPct val="100000"/>
              </a:lnSpc>
              <a:spcBef>
                <a:spcPts val="0"/>
              </a:spcBef>
              <a:buNone/>
            </a:pPr>
            <a:endParaRPr lang="en-US" dirty="0" smtClean="0">
              <a:solidFill>
                <a:schemeClr val="bg2">
                  <a:lumMod val="50000"/>
                </a:schemeClr>
              </a:solidFill>
              <a:latin typeface="Calibri" charset="0"/>
              <a:ea typeface="Calibri" charset="0"/>
              <a:cs typeface="Calibri" charset="0"/>
            </a:endParaRPr>
          </a:p>
          <a:p>
            <a:pPr marL="0" lvl="1" indent="0" algn="ctr">
              <a:lnSpc>
                <a:spcPct val="100000"/>
              </a:lnSpc>
              <a:spcBef>
                <a:spcPts val="0"/>
              </a:spcBef>
              <a:buNone/>
            </a:pPr>
            <a:r>
              <a:rPr lang="en-US" sz="2400" b="1" cap="all" dirty="0" smtClean="0">
                <a:solidFill>
                  <a:srgbClr val="C92620"/>
                </a:solidFill>
                <a:latin typeface="Calibri" charset="0"/>
                <a:ea typeface="Calibri" charset="0"/>
                <a:cs typeface="Calibri" charset="0"/>
              </a:rPr>
              <a:t>DELIVERY</a:t>
            </a:r>
          </a:p>
          <a:p>
            <a:pPr marL="0" lvl="1" indent="0" algn="ctr">
              <a:lnSpc>
                <a:spcPct val="100000"/>
              </a:lnSpc>
              <a:spcBef>
                <a:spcPts val="0"/>
              </a:spcBef>
              <a:buNone/>
            </a:pPr>
            <a:r>
              <a:rPr lang="en-US" sz="1600" cap="all" dirty="0" smtClean="0">
                <a:solidFill>
                  <a:srgbClr val="FF0000"/>
                </a:solidFill>
                <a:latin typeface="Calibri" charset="0"/>
                <a:ea typeface="Calibri" charset="0"/>
                <a:cs typeface="Calibri" charset="0"/>
              </a:rPr>
              <a:t>(How/where are you delivering it?)</a:t>
            </a:r>
            <a:r>
              <a:rPr lang="en-US" b="1" dirty="0" smtClean="0">
                <a:solidFill>
                  <a:schemeClr val="bg2">
                    <a:lumMod val="50000"/>
                  </a:schemeClr>
                </a:solidFill>
                <a:latin typeface="Calibri" charset="0"/>
                <a:ea typeface="Calibri" charset="0"/>
                <a:cs typeface="Calibri" charset="0"/>
              </a:rPr>
              <a:t/>
            </a:r>
            <a:br>
              <a:rPr lang="en-US" b="1" dirty="0" smtClean="0">
                <a:solidFill>
                  <a:schemeClr val="bg2">
                    <a:lumMod val="50000"/>
                  </a:schemeClr>
                </a:solidFill>
                <a:latin typeface="Calibri" charset="0"/>
                <a:ea typeface="Calibri" charset="0"/>
                <a:cs typeface="Calibri" charset="0"/>
              </a:rPr>
            </a:br>
            <a:r>
              <a:rPr lang="en-US" dirty="0" smtClean="0">
                <a:solidFill>
                  <a:schemeClr val="bg2">
                    <a:lumMod val="50000"/>
                  </a:schemeClr>
                </a:solidFill>
                <a:latin typeface="Calibri" charset="0"/>
                <a:ea typeface="Calibri" charset="0"/>
                <a:cs typeface="Calibri" charset="0"/>
              </a:rPr>
              <a:t>At scale across digital and</a:t>
            </a:r>
          </a:p>
          <a:p>
            <a:pPr marL="0" lvl="1" indent="0" algn="ctr">
              <a:lnSpc>
                <a:spcPct val="100000"/>
              </a:lnSpc>
              <a:spcBef>
                <a:spcPts val="0"/>
              </a:spcBef>
              <a:buNone/>
            </a:pPr>
            <a:r>
              <a:rPr lang="en-US" dirty="0" smtClean="0">
                <a:solidFill>
                  <a:schemeClr val="bg2">
                    <a:lumMod val="50000"/>
                  </a:schemeClr>
                </a:solidFill>
                <a:latin typeface="Calibri" charset="0"/>
                <a:ea typeface="Calibri" charset="0"/>
                <a:cs typeface="Calibri" charset="0"/>
              </a:rPr>
              <a:t>TV campaigns.</a:t>
            </a:r>
          </a:p>
        </p:txBody>
      </p:sp>
      <p:cxnSp>
        <p:nvCxnSpPr>
          <p:cNvPr id="10" name="Straight Connector 9"/>
          <p:cNvCxnSpPr>
            <a:stCxn id="8" idx="1"/>
            <a:endCxn id="8" idx="3"/>
          </p:cNvCxnSpPr>
          <p:nvPr/>
        </p:nvCxnSpPr>
        <p:spPr>
          <a:xfrm rot="10800000" flipH="1">
            <a:off x="388620" y="4543693"/>
            <a:ext cx="10863580" cy="158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H="1" flipV="1">
            <a:off x="4233912" y="4541788"/>
            <a:ext cx="3600986" cy="381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PR Elevator Pitch</a:t>
            </a:r>
            <a:endParaRPr lang="en-US" dirty="0"/>
          </a:p>
        </p:txBody>
      </p:sp>
      <p:sp>
        <p:nvSpPr>
          <p:cNvPr id="4" name="Text Placeholder 3"/>
          <p:cNvSpPr>
            <a:spLocks noGrp="1"/>
          </p:cNvSpPr>
          <p:nvPr>
            <p:ph type="body" sz="quarter" idx="14"/>
          </p:nvPr>
        </p:nvSpPr>
        <p:spPr>
          <a:xfrm>
            <a:off x="375920" y="1474787"/>
            <a:ext cx="11372849" cy="4375679"/>
          </a:xfrm>
        </p:spPr>
        <p:txBody>
          <a:bodyPr>
            <a:normAutofit/>
          </a:bodyPr>
          <a:lstStyle/>
          <a:p>
            <a:pPr marL="0" indent="0">
              <a:spcBef>
                <a:spcPts val="0"/>
              </a:spcBef>
            </a:pPr>
            <a:r>
              <a:rPr lang="en-US" sz="3600" b="1" dirty="0" smtClean="0">
                <a:solidFill>
                  <a:schemeClr val="bg2">
                    <a:lumMod val="50000"/>
                  </a:schemeClr>
                </a:solidFill>
                <a:latin typeface="Avenir Book" charset="0"/>
                <a:ea typeface="Avenir Book" charset="0"/>
                <a:cs typeface="Avenir Book" charset="0"/>
              </a:rPr>
              <a:t>Mercury </a:t>
            </a:r>
            <a:r>
              <a:rPr lang="en-US" sz="3600" b="1" dirty="0" smtClean="0">
                <a:solidFill>
                  <a:srgbClr val="C92620"/>
                </a:solidFill>
                <a:latin typeface="Avenir Book" charset="0"/>
                <a:ea typeface="Avenir Book" charset="0"/>
                <a:cs typeface="Avenir Book" charset="0"/>
              </a:rPr>
              <a:t>Media</a:t>
            </a:r>
            <a:r>
              <a:rPr lang="en-US" sz="3600" b="1" dirty="0" smtClean="0">
                <a:solidFill>
                  <a:schemeClr val="bg2">
                    <a:lumMod val="50000"/>
                  </a:schemeClr>
                </a:solidFill>
                <a:latin typeface="Avenir Book" charset="0"/>
                <a:ea typeface="Avenir Book" charset="0"/>
                <a:cs typeface="Avenir Book" charset="0"/>
              </a:rPr>
              <a:t> is a performance-focused media buying company that works with new &amp; established </a:t>
            </a:r>
            <a:br>
              <a:rPr lang="en-US" sz="3600" b="1" dirty="0" smtClean="0">
                <a:solidFill>
                  <a:schemeClr val="bg2">
                    <a:lumMod val="50000"/>
                  </a:schemeClr>
                </a:solidFill>
                <a:latin typeface="Avenir Book" charset="0"/>
                <a:ea typeface="Avenir Book" charset="0"/>
                <a:cs typeface="Avenir Book" charset="0"/>
              </a:rPr>
            </a:br>
            <a:r>
              <a:rPr lang="en-US" sz="3600" b="1" dirty="0" smtClean="0">
                <a:solidFill>
                  <a:schemeClr val="bg2">
                    <a:lumMod val="50000"/>
                  </a:schemeClr>
                </a:solidFill>
                <a:latin typeface="Avenir Book" charset="0"/>
                <a:ea typeface="Avenir Book" charset="0"/>
                <a:cs typeface="Avenir Book" charset="0"/>
              </a:rPr>
              <a:t>mid-market brands to achieve profitability and </a:t>
            </a:r>
            <a:r>
              <a:rPr lang="en-US" sz="3600" b="1" dirty="0" smtClean="0">
                <a:solidFill>
                  <a:srgbClr val="C92620"/>
                </a:solidFill>
                <a:latin typeface="Avenir Book" charset="0"/>
                <a:ea typeface="Avenir Book" charset="0"/>
                <a:cs typeface="Avenir Book" charset="0"/>
              </a:rPr>
              <a:t>conversions</a:t>
            </a:r>
            <a:r>
              <a:rPr lang="en-US" sz="3600" b="1" dirty="0" smtClean="0">
                <a:solidFill>
                  <a:srgbClr val="FF0000"/>
                </a:solidFill>
                <a:latin typeface="Avenir Book" charset="0"/>
                <a:ea typeface="Avenir Book" charset="0"/>
                <a:cs typeface="Avenir Book" charset="0"/>
              </a:rPr>
              <a:t> </a:t>
            </a:r>
            <a:r>
              <a:rPr lang="en-US" sz="3600" b="1" dirty="0" smtClean="0">
                <a:solidFill>
                  <a:schemeClr val="bg2">
                    <a:lumMod val="50000"/>
                  </a:schemeClr>
                </a:solidFill>
                <a:latin typeface="Avenir Book" charset="0"/>
                <a:ea typeface="Avenir Book" charset="0"/>
                <a:cs typeface="Avenir Book" charset="0"/>
              </a:rPr>
              <a:t>at scale on TV and digital by making </a:t>
            </a:r>
          </a:p>
          <a:p>
            <a:pPr marL="0" indent="0">
              <a:spcBef>
                <a:spcPts val="0"/>
              </a:spcBef>
            </a:pPr>
            <a:r>
              <a:rPr lang="en-US" sz="3600" b="1" dirty="0" smtClean="0">
                <a:solidFill>
                  <a:schemeClr val="bg2">
                    <a:lumMod val="50000"/>
                  </a:schemeClr>
                </a:solidFill>
                <a:latin typeface="Avenir Book" charset="0"/>
                <a:ea typeface="Avenir Book" charset="0"/>
                <a:cs typeface="Avenir Book" charset="0"/>
              </a:rPr>
              <a:t>TV as accountable as digital, and translating traditional </a:t>
            </a:r>
            <a:r>
              <a:rPr lang="en-US" sz="3600" b="1" dirty="0" smtClean="0">
                <a:solidFill>
                  <a:srgbClr val="C92620"/>
                </a:solidFill>
                <a:latin typeface="Avenir Book" charset="0"/>
                <a:ea typeface="Avenir Book" charset="0"/>
                <a:cs typeface="Avenir Book" charset="0"/>
              </a:rPr>
              <a:t>direct response </a:t>
            </a:r>
            <a:r>
              <a:rPr lang="en-US" sz="3600" b="1" dirty="0" smtClean="0">
                <a:solidFill>
                  <a:schemeClr val="bg2">
                    <a:lumMod val="50000"/>
                  </a:schemeClr>
                </a:solidFill>
                <a:latin typeface="Avenir Book" charset="0"/>
                <a:ea typeface="Avenir Book" charset="0"/>
                <a:cs typeface="Avenir Book" charset="0"/>
              </a:rPr>
              <a:t>campaigns to emerging channels.</a:t>
            </a:r>
          </a:p>
          <a:p>
            <a:pPr marL="0" indent="0">
              <a:spcBef>
                <a:spcPts val="0"/>
              </a:spcBef>
            </a:pPr>
            <a:endParaRPr lang="en-US" sz="3600" b="1" dirty="0" smtClean="0">
              <a:solidFill>
                <a:schemeClr val="bg2">
                  <a:lumMod val="50000"/>
                </a:schemeClr>
              </a:solidFill>
              <a:latin typeface="Avenir Book" charset="0"/>
              <a:ea typeface="Avenir Book" charset="0"/>
              <a:cs typeface="Avenir Book" charset="0"/>
            </a:endParaRPr>
          </a:p>
          <a:p>
            <a:pPr marL="0" indent="0">
              <a:spcBef>
                <a:spcPts val="0"/>
              </a:spcBef>
            </a:pPr>
            <a:endParaRPr lang="en-US" sz="3600" b="1" dirty="0" smtClean="0">
              <a:solidFill>
                <a:schemeClr val="bg2">
                  <a:lumMod val="50000"/>
                </a:schemeClr>
              </a:solidFill>
              <a:latin typeface="Avenir Book" charset="0"/>
              <a:ea typeface="Avenir Book" charset="0"/>
              <a:cs typeface="Avenir Book" charset="0"/>
            </a:endParaRPr>
          </a:p>
          <a:p>
            <a:pPr marL="0" indent="0">
              <a:spcBef>
                <a:spcPts val="0"/>
              </a:spcBef>
            </a:pPr>
            <a:endParaRPr lang="en-US" sz="3600" b="1" dirty="0" smtClean="0">
              <a:solidFill>
                <a:schemeClr val="bg2">
                  <a:lumMod val="50000"/>
                </a:schemeClr>
              </a:solidFill>
              <a:latin typeface="Avenir Book" charset="0"/>
              <a:ea typeface="Avenir Book" charset="0"/>
              <a:cs typeface="Avenir Book" charset="0"/>
            </a:endParaRPr>
          </a:p>
          <a:p>
            <a:endParaRPr lang="en-US" sz="3600" b="1" dirty="0" smtClean="0"/>
          </a:p>
          <a:p>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Our Solution </a:t>
            </a:r>
            <a:endParaRPr lang="en-US" dirty="0"/>
          </a:p>
        </p:txBody>
      </p:sp>
      <p:sp>
        <p:nvSpPr>
          <p:cNvPr id="7" name="Text Placeholder 3"/>
          <p:cNvSpPr>
            <a:spLocks noGrp="1"/>
          </p:cNvSpPr>
          <p:nvPr>
            <p:ph type="body" sz="quarter" idx="14"/>
          </p:nvPr>
        </p:nvSpPr>
        <p:spPr>
          <a:xfrm>
            <a:off x="58420" y="1474787"/>
            <a:ext cx="11372849" cy="3211513"/>
          </a:xfrm>
        </p:spPr>
        <p:txBody>
          <a:bodyPr>
            <a:normAutofit/>
          </a:bodyPr>
          <a:lstStyle/>
          <a:p>
            <a:pPr marL="411480" indent="-320040"/>
            <a:r>
              <a:rPr lang="en-US" sz="7200" dirty="0" smtClean="0">
                <a:solidFill>
                  <a:schemeClr val="bg2">
                    <a:lumMod val="50000"/>
                  </a:schemeClr>
                </a:solidFill>
                <a:latin typeface="Calibri" charset="0"/>
                <a:ea typeface="Calibri" charset="0"/>
                <a:cs typeface="Calibri" charset="0"/>
              </a:rPr>
              <a:t>“</a:t>
            </a:r>
            <a:r>
              <a:rPr lang="en-US" sz="7200" dirty="0" smtClean="0">
                <a:solidFill>
                  <a:srgbClr val="C92620"/>
                </a:solidFill>
                <a:latin typeface="Calibri" charset="0"/>
                <a:ea typeface="Calibri" charset="0"/>
                <a:cs typeface="Calibri" charset="0"/>
              </a:rPr>
              <a:t>We deploy media in a profitable way that will </a:t>
            </a:r>
            <a:br>
              <a:rPr lang="en-US" sz="7200" dirty="0" smtClean="0">
                <a:solidFill>
                  <a:srgbClr val="C92620"/>
                </a:solidFill>
                <a:latin typeface="Calibri" charset="0"/>
                <a:ea typeface="Calibri" charset="0"/>
                <a:cs typeface="Calibri" charset="0"/>
              </a:rPr>
            </a:br>
            <a:r>
              <a:rPr lang="en-US" sz="7200" dirty="0" smtClean="0">
                <a:solidFill>
                  <a:srgbClr val="C92620"/>
                </a:solidFill>
                <a:latin typeface="Calibri" charset="0"/>
                <a:ea typeface="Calibri" charset="0"/>
                <a:cs typeface="Calibri" charset="0"/>
              </a:rPr>
              <a:t>scale your business.</a:t>
            </a:r>
            <a:r>
              <a:rPr lang="en-US" sz="7200" dirty="0" smtClean="0">
                <a:solidFill>
                  <a:schemeClr val="bg2">
                    <a:lumMod val="50000"/>
                  </a:schemeClr>
                </a:solidFill>
                <a:latin typeface="Calibri" charset="0"/>
                <a:ea typeface="Calibri" charset="0"/>
                <a:cs typeface="Calibri" charset="0"/>
              </a:rPr>
              <a:t>”</a:t>
            </a:r>
            <a:endParaRPr lang="en-US" sz="7200" dirty="0">
              <a:solidFill>
                <a:schemeClr val="bg2">
                  <a:lumMod val="50000"/>
                </a:schemeClr>
              </a:solidFill>
              <a:latin typeface="Calibri" charset="0"/>
              <a:ea typeface="Calibri" charset="0"/>
              <a:cs typeface="Calibri" charset="0"/>
            </a:endParaRPr>
          </a:p>
        </p:txBody>
      </p:sp>
      <p:sp>
        <p:nvSpPr>
          <p:cNvPr id="10" name="Text Placeholder 3"/>
          <p:cNvSpPr>
            <a:spLocks noGrp="1"/>
          </p:cNvSpPr>
          <p:nvPr>
            <p:ph type="body" sz="quarter" idx="14"/>
          </p:nvPr>
        </p:nvSpPr>
        <p:spPr>
          <a:xfrm>
            <a:off x="490220" y="4775200"/>
            <a:ext cx="8577580" cy="1267922"/>
          </a:xfrm>
        </p:spPr>
        <p:txBody>
          <a:bodyPr>
            <a:noAutofit/>
          </a:bodyPr>
          <a:lstStyle/>
          <a:p>
            <a:pPr marL="0" indent="0">
              <a:lnSpc>
                <a:spcPct val="100000"/>
              </a:lnSpc>
              <a:spcBef>
                <a:spcPts val="0"/>
              </a:spcBef>
            </a:pPr>
            <a:r>
              <a:rPr lang="en-US" dirty="0" smtClean="0">
                <a:solidFill>
                  <a:schemeClr val="bg2">
                    <a:lumMod val="50000"/>
                  </a:schemeClr>
                </a:solidFill>
                <a:latin typeface="Calibri" charset="0"/>
                <a:ea typeface="Calibri" charset="0"/>
                <a:cs typeface="Calibri" charset="0"/>
              </a:rPr>
              <a:t>Performance </a:t>
            </a:r>
            <a:r>
              <a:rPr lang="en-US" dirty="0">
                <a:solidFill>
                  <a:schemeClr val="bg2">
                    <a:lumMod val="50000"/>
                  </a:schemeClr>
                </a:solidFill>
                <a:latin typeface="Calibri" charset="0"/>
                <a:ea typeface="Calibri" charset="0"/>
                <a:cs typeface="Calibri" charset="0"/>
              </a:rPr>
              <a:t>media planning, buying and optimization that uses real-time analytics and a deep understanding of customer behavior to efficiently scale advertisers’ campaigns while increasing their profitability on TV, digital and beyond.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Who’s it for?</a:t>
            </a:r>
            <a:endParaRPr lang="en-US" dirty="0"/>
          </a:p>
        </p:txBody>
      </p:sp>
      <p:sp>
        <p:nvSpPr>
          <p:cNvPr id="5" name="Text Placeholder 6"/>
          <p:cNvSpPr>
            <a:spLocks noGrp="1"/>
          </p:cNvSpPr>
          <p:nvPr>
            <p:ph type="body" sz="quarter" idx="14"/>
          </p:nvPr>
        </p:nvSpPr>
        <p:spPr>
          <a:xfrm>
            <a:off x="388620" y="1677987"/>
            <a:ext cx="11372849" cy="1662113"/>
          </a:xfrm>
        </p:spPr>
        <p:txBody>
          <a:bodyPr vert="horz" anchor="t">
            <a:noAutofit/>
          </a:bodyPr>
          <a:lstStyle/>
          <a:p>
            <a:pPr marL="0" indent="0">
              <a:spcBef>
                <a:spcPts val="0"/>
              </a:spcBef>
            </a:pPr>
            <a:r>
              <a:rPr lang="en-US" sz="3600" dirty="0" smtClean="0">
                <a:solidFill>
                  <a:schemeClr val="bg2">
                    <a:lumMod val="50000"/>
                  </a:schemeClr>
                </a:solidFill>
                <a:latin typeface="Calibri" charset="0"/>
                <a:ea typeface="Calibri" charset="0"/>
                <a:cs typeface="Calibri" charset="0"/>
              </a:rPr>
              <a:t>Mid-market brands seeking aggressive growth tied to new customer acquisition that need </a:t>
            </a:r>
            <a:r>
              <a:rPr lang="en-US" sz="3600" dirty="0" smtClean="0">
                <a:solidFill>
                  <a:srgbClr val="C92620"/>
                </a:solidFill>
                <a:latin typeface="Calibri" charset="0"/>
                <a:ea typeface="Calibri" charset="0"/>
                <a:cs typeface="Calibri" charset="0"/>
              </a:rPr>
              <a:t>efficiency</a:t>
            </a:r>
            <a:r>
              <a:rPr lang="en-US" sz="3600" dirty="0" smtClean="0">
                <a:solidFill>
                  <a:schemeClr val="bg2">
                    <a:lumMod val="50000"/>
                  </a:schemeClr>
                </a:solidFill>
                <a:latin typeface="Calibri" charset="0"/>
                <a:ea typeface="Calibri" charset="0"/>
                <a:cs typeface="Calibri" charset="0"/>
              </a:rPr>
              <a:t>, </a:t>
            </a:r>
            <a:r>
              <a:rPr lang="en-US" sz="3600" dirty="0" smtClean="0">
                <a:solidFill>
                  <a:srgbClr val="C92620"/>
                </a:solidFill>
                <a:latin typeface="Calibri" charset="0"/>
                <a:ea typeface="Calibri" charset="0"/>
                <a:cs typeface="Calibri" charset="0"/>
              </a:rPr>
              <a:t>accountability</a:t>
            </a:r>
            <a:r>
              <a:rPr lang="en-US" sz="3600" dirty="0" smtClean="0">
                <a:solidFill>
                  <a:schemeClr val="bg2">
                    <a:lumMod val="50000"/>
                  </a:schemeClr>
                </a:solidFill>
                <a:latin typeface="Calibri" charset="0"/>
                <a:ea typeface="Calibri" charset="0"/>
                <a:cs typeface="Calibri" charset="0"/>
              </a:rPr>
              <a:t>,</a:t>
            </a:r>
          </a:p>
          <a:p>
            <a:pPr marL="0" indent="0">
              <a:spcBef>
                <a:spcPts val="0"/>
              </a:spcBef>
            </a:pPr>
            <a:r>
              <a:rPr lang="en-US" sz="3600" dirty="0" smtClean="0">
                <a:solidFill>
                  <a:schemeClr val="bg2">
                    <a:lumMod val="50000"/>
                  </a:schemeClr>
                </a:solidFill>
                <a:latin typeface="Calibri" charset="0"/>
                <a:ea typeface="Calibri" charset="0"/>
                <a:cs typeface="Calibri" charset="0"/>
              </a:rPr>
              <a:t>and </a:t>
            </a:r>
            <a:r>
              <a:rPr lang="en-US" sz="3600" dirty="0" smtClean="0">
                <a:solidFill>
                  <a:srgbClr val="C92620"/>
                </a:solidFill>
                <a:latin typeface="Calibri" charset="0"/>
                <a:ea typeface="Calibri" charset="0"/>
                <a:cs typeface="Calibri" charset="0"/>
              </a:rPr>
              <a:t>strategic guidance</a:t>
            </a:r>
            <a:r>
              <a:rPr lang="en-US" sz="3600" dirty="0" smtClean="0">
                <a:solidFill>
                  <a:schemeClr val="bg2">
                    <a:lumMod val="50000"/>
                  </a:schemeClr>
                </a:solidFill>
                <a:latin typeface="Calibri" charset="0"/>
                <a:ea typeface="Calibri" charset="0"/>
                <a:cs typeface="Calibri" charset="0"/>
              </a:rPr>
              <a:t>.</a:t>
            </a:r>
          </a:p>
        </p:txBody>
      </p:sp>
      <p:sp>
        <p:nvSpPr>
          <p:cNvPr id="27" name="Text Placeholder 3"/>
          <p:cNvSpPr>
            <a:spLocks noGrp="1"/>
          </p:cNvSpPr>
          <p:nvPr>
            <p:ph type="body" sz="quarter" idx="14"/>
          </p:nvPr>
        </p:nvSpPr>
        <p:spPr>
          <a:xfrm>
            <a:off x="1955800" y="3340100"/>
            <a:ext cx="7747000" cy="3517900"/>
          </a:xfrm>
        </p:spPr>
        <p:txBody>
          <a:bodyPr>
            <a:noAutofit/>
          </a:bodyPr>
          <a:lstStyle/>
          <a:p>
            <a:pPr marL="0" indent="0">
              <a:spcBef>
                <a:spcPts val="0"/>
              </a:spcBef>
            </a:pPr>
            <a:endParaRPr lang="en-US" sz="2000" dirty="0" smtClean="0">
              <a:solidFill>
                <a:schemeClr val="bg2">
                  <a:lumMod val="50000"/>
                </a:schemeClr>
              </a:solidFill>
              <a:latin typeface="Calibri" charset="0"/>
              <a:ea typeface="Calibri" charset="0"/>
              <a:cs typeface="Calibri" charset="0"/>
            </a:endParaRPr>
          </a:p>
          <a:p>
            <a:pPr marL="342900" indent="-342900">
              <a:spcBef>
                <a:spcPts val="0"/>
              </a:spcBef>
              <a:buClr>
                <a:srgbClr val="FF0000"/>
              </a:buClr>
              <a:buFont typeface="Arial"/>
              <a:buChar char="•"/>
            </a:pPr>
            <a:r>
              <a:rPr lang="en-US" sz="2000" dirty="0">
                <a:solidFill>
                  <a:schemeClr val="bg2">
                    <a:lumMod val="50000"/>
                  </a:schemeClr>
                </a:solidFill>
                <a:latin typeface="Calibri" charset="0"/>
                <a:ea typeface="Calibri" charset="0"/>
                <a:cs typeface="Calibri" charset="0"/>
              </a:rPr>
              <a:t>Experienced TV-only direct response advertisers, looking to continue their DR work and develop complementary digital </a:t>
            </a:r>
            <a:r>
              <a:rPr lang="en-US" sz="2000" dirty="0" smtClean="0">
                <a:solidFill>
                  <a:schemeClr val="bg2">
                    <a:lumMod val="50000"/>
                  </a:schemeClr>
                </a:solidFill>
                <a:latin typeface="Calibri" charset="0"/>
                <a:ea typeface="Calibri" charset="0"/>
                <a:cs typeface="Calibri" charset="0"/>
              </a:rPr>
              <a:t>campaigns</a:t>
            </a:r>
          </a:p>
          <a:p>
            <a:pPr marL="342900" indent="-342900">
              <a:spcBef>
                <a:spcPts val="0"/>
              </a:spcBef>
              <a:buClr>
                <a:srgbClr val="FF0000"/>
              </a:buClr>
              <a:buFont typeface="Arial"/>
              <a:buChar char="•"/>
            </a:pPr>
            <a:endParaRPr lang="en-US" sz="2000" dirty="0">
              <a:solidFill>
                <a:schemeClr val="bg2">
                  <a:lumMod val="50000"/>
                </a:schemeClr>
              </a:solidFill>
              <a:latin typeface="Calibri" charset="0"/>
              <a:ea typeface="Calibri" charset="0"/>
              <a:cs typeface="Calibri" charset="0"/>
            </a:endParaRPr>
          </a:p>
          <a:p>
            <a:pPr marL="342900" indent="-342900">
              <a:spcBef>
                <a:spcPts val="0"/>
              </a:spcBef>
              <a:buClr>
                <a:srgbClr val="FF0000"/>
              </a:buClr>
              <a:buFont typeface="Arial"/>
              <a:buChar char="•"/>
            </a:pPr>
            <a:r>
              <a:rPr lang="en-US" sz="2000" dirty="0">
                <a:solidFill>
                  <a:schemeClr val="bg2">
                    <a:lumMod val="50000"/>
                  </a:schemeClr>
                </a:solidFill>
                <a:latin typeface="Calibri" charset="0"/>
                <a:ea typeface="Calibri" charset="0"/>
                <a:cs typeface="Calibri" charset="0"/>
              </a:rPr>
              <a:t>Digital-first/only brands ready to expand to reach a TV buyer, but uncomfortable with the expense and lack of accountability in traditional TV advertising. </a:t>
            </a:r>
            <a:endParaRPr lang="en-US" sz="2000" dirty="0" smtClean="0">
              <a:solidFill>
                <a:schemeClr val="bg2">
                  <a:lumMod val="50000"/>
                </a:schemeClr>
              </a:solidFill>
              <a:latin typeface="Calibri" charset="0"/>
              <a:ea typeface="Calibri" charset="0"/>
              <a:cs typeface="Calibri" charset="0"/>
            </a:endParaRPr>
          </a:p>
          <a:p>
            <a:pPr marL="342900" indent="-342900">
              <a:spcBef>
                <a:spcPts val="0"/>
              </a:spcBef>
              <a:buClr>
                <a:srgbClr val="FF0000"/>
              </a:buClr>
              <a:buFont typeface="Arial"/>
              <a:buChar char="•"/>
            </a:pPr>
            <a:endParaRPr lang="en-US" sz="2000" dirty="0">
              <a:solidFill>
                <a:schemeClr val="bg2">
                  <a:lumMod val="50000"/>
                </a:schemeClr>
              </a:solidFill>
              <a:latin typeface="Calibri" charset="0"/>
              <a:ea typeface="Calibri" charset="0"/>
              <a:cs typeface="Calibri" charset="0"/>
            </a:endParaRPr>
          </a:p>
          <a:p>
            <a:pPr marL="342900" indent="-342900">
              <a:spcBef>
                <a:spcPts val="0"/>
              </a:spcBef>
              <a:buClr>
                <a:srgbClr val="FF0000"/>
              </a:buClr>
              <a:buFont typeface="Arial"/>
              <a:buChar char="•"/>
            </a:pPr>
            <a:r>
              <a:rPr lang="en-US" sz="2000" dirty="0">
                <a:solidFill>
                  <a:schemeClr val="bg2">
                    <a:lumMod val="50000"/>
                  </a:schemeClr>
                </a:solidFill>
                <a:latin typeface="Calibri" charset="0"/>
                <a:ea typeface="Calibri" charset="0"/>
                <a:cs typeface="Calibri" charset="0"/>
              </a:rPr>
              <a:t>Brand that needs to streamline all marketing under one efficient program and agency to achieve growth goals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Why do they buy?</a:t>
            </a:r>
            <a:endParaRPr lang="en-US" dirty="0"/>
          </a:p>
        </p:txBody>
      </p:sp>
      <p:sp>
        <p:nvSpPr>
          <p:cNvPr id="6" name="Text Placeholder 3"/>
          <p:cNvSpPr>
            <a:spLocks noGrp="1"/>
          </p:cNvSpPr>
          <p:nvPr>
            <p:ph type="body" sz="quarter" idx="14"/>
          </p:nvPr>
        </p:nvSpPr>
        <p:spPr>
          <a:xfrm>
            <a:off x="58420" y="1474787"/>
            <a:ext cx="11372849" cy="3211513"/>
          </a:xfrm>
        </p:spPr>
        <p:txBody>
          <a:bodyPr>
            <a:normAutofit/>
          </a:bodyPr>
          <a:lstStyle/>
          <a:p>
            <a:pPr marL="411480" indent="-320040"/>
            <a:r>
              <a:rPr lang="en-US" sz="7200" dirty="0" smtClean="0">
                <a:solidFill>
                  <a:schemeClr val="bg2">
                    <a:lumMod val="50000"/>
                  </a:schemeClr>
                </a:solidFill>
                <a:latin typeface="Calibri" charset="0"/>
                <a:ea typeface="Calibri" charset="0"/>
                <a:cs typeface="Calibri" charset="0"/>
              </a:rPr>
              <a:t>“</a:t>
            </a:r>
            <a:r>
              <a:rPr lang="en-US" sz="7200" dirty="0" smtClean="0">
                <a:solidFill>
                  <a:srgbClr val="C92620"/>
                </a:solidFill>
                <a:latin typeface="Calibri" charset="0"/>
                <a:ea typeface="Calibri" charset="0"/>
                <a:cs typeface="Calibri" charset="0"/>
              </a:rPr>
              <a:t>Clients come to us when growth has plateaued.</a:t>
            </a:r>
            <a:r>
              <a:rPr lang="en-US" sz="7200" dirty="0" smtClean="0">
                <a:solidFill>
                  <a:schemeClr val="bg2">
                    <a:lumMod val="50000"/>
                  </a:schemeClr>
                </a:solidFill>
                <a:latin typeface="Calibri" charset="0"/>
                <a:ea typeface="Calibri" charset="0"/>
                <a:cs typeface="Calibri" charset="0"/>
              </a:rPr>
              <a:t>”</a:t>
            </a:r>
          </a:p>
        </p:txBody>
      </p:sp>
      <p:sp>
        <p:nvSpPr>
          <p:cNvPr id="7" name="Text Placeholder 3"/>
          <p:cNvSpPr>
            <a:spLocks noGrp="1"/>
          </p:cNvSpPr>
          <p:nvPr>
            <p:ph type="body" sz="quarter" idx="14"/>
          </p:nvPr>
        </p:nvSpPr>
        <p:spPr>
          <a:xfrm>
            <a:off x="490220" y="3860800"/>
            <a:ext cx="8577580" cy="2997200"/>
          </a:xfrm>
        </p:spPr>
        <p:txBody>
          <a:bodyPr>
            <a:noAutofit/>
          </a:bodyPr>
          <a:lstStyle/>
          <a:p>
            <a:pPr marL="0" indent="0">
              <a:spcBef>
                <a:spcPts val="0"/>
              </a:spcBef>
            </a:pPr>
            <a:r>
              <a:rPr lang="en-US" dirty="0" smtClean="0">
                <a:solidFill>
                  <a:schemeClr val="bg2">
                    <a:lumMod val="50000"/>
                  </a:schemeClr>
                </a:solidFill>
                <a:latin typeface="Calibri" charset="0"/>
                <a:ea typeface="Calibri" charset="0"/>
                <a:cs typeface="Calibri" charset="0"/>
              </a:rPr>
              <a:t>They have set budgets, little tolerance for advertising trial-and-error, and are in need of real-time iteration and accountability to deliver immediate, measurable ROI. </a:t>
            </a:r>
          </a:p>
          <a:p>
            <a:pPr marL="0" indent="0">
              <a:spcBef>
                <a:spcPts val="0"/>
              </a:spcBef>
            </a:pPr>
            <a:endParaRPr lang="en-US" dirty="0" smtClean="0">
              <a:solidFill>
                <a:schemeClr val="bg2">
                  <a:lumMod val="50000"/>
                </a:schemeClr>
              </a:solidFill>
              <a:latin typeface="Calibri" charset="0"/>
              <a:ea typeface="Calibri" charset="0"/>
              <a:cs typeface="Calibri" charset="0"/>
            </a:endParaRPr>
          </a:p>
          <a:p>
            <a:pPr marL="0" indent="0">
              <a:spcBef>
                <a:spcPts val="0"/>
              </a:spcBef>
            </a:pPr>
            <a:r>
              <a:rPr lang="en-US" dirty="0" smtClean="0">
                <a:solidFill>
                  <a:schemeClr val="bg2">
                    <a:lumMod val="50000"/>
                  </a:schemeClr>
                </a:solidFill>
                <a:latin typeface="Calibri" charset="0"/>
                <a:ea typeface="Calibri" charset="0"/>
                <a:cs typeface="Calibri" charset="0"/>
              </a:rPr>
              <a:t>They lack the in-house team or dedicated budget to parse data or for broad-reach, general-awareness branding work. </a:t>
            </a:r>
          </a:p>
          <a:p>
            <a:pPr marL="0" indent="0">
              <a:spcBef>
                <a:spcPts val="0"/>
              </a:spcBef>
            </a:pPr>
            <a:endParaRPr lang="en-US" dirty="0" smtClean="0">
              <a:solidFill>
                <a:schemeClr val="bg2">
                  <a:lumMod val="50000"/>
                </a:schemeClr>
              </a:solidFill>
              <a:latin typeface="Calibri" charset="0"/>
              <a:ea typeface="Calibri" charset="0"/>
              <a:cs typeface="Calibri" charset="0"/>
            </a:endParaRPr>
          </a:p>
          <a:p>
            <a:pPr marL="0" indent="0">
              <a:spcBef>
                <a:spcPts val="0"/>
              </a:spcBef>
            </a:pPr>
            <a:r>
              <a:rPr lang="en-US" dirty="0" smtClean="0">
                <a:solidFill>
                  <a:schemeClr val="bg2">
                    <a:lumMod val="50000"/>
                  </a:schemeClr>
                </a:solidFill>
                <a:latin typeface="Calibri" charset="0"/>
                <a:ea typeface="Calibri" charset="0"/>
                <a:cs typeface="Calibri" charset="0"/>
              </a:rPr>
              <a:t>They seek to eliminate any guesswork, maximize efficiencies so they can move quicker and smarter, and they are motivated to grow the business through acquisition and retention.</a:t>
            </a:r>
            <a:endParaRPr lang="en-US" dirty="0">
              <a:solidFill>
                <a:schemeClr val="bg2">
                  <a:lumMod val="50000"/>
                </a:schemeClr>
              </a:solidFill>
              <a:latin typeface="Calibri" charset="0"/>
              <a:ea typeface="Calibri"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PR Elevator Pitch</a:t>
            </a:r>
            <a:endParaRPr lang="en-US" dirty="0"/>
          </a:p>
        </p:txBody>
      </p:sp>
      <p:sp>
        <p:nvSpPr>
          <p:cNvPr id="6" name="Text Placeholder 3"/>
          <p:cNvSpPr>
            <a:spLocks noGrp="1"/>
          </p:cNvSpPr>
          <p:nvPr>
            <p:ph type="body" sz="quarter" idx="14"/>
          </p:nvPr>
        </p:nvSpPr>
        <p:spPr>
          <a:xfrm>
            <a:off x="375921" y="1474787"/>
            <a:ext cx="8082280" cy="4375679"/>
          </a:xfrm>
        </p:spPr>
        <p:txBody>
          <a:bodyPr>
            <a:normAutofit/>
          </a:bodyPr>
          <a:lstStyle/>
          <a:p>
            <a:pPr marL="0" indent="0">
              <a:spcBef>
                <a:spcPts val="0"/>
              </a:spcBef>
            </a:pPr>
            <a:r>
              <a:rPr lang="en-US" sz="3600" dirty="0" smtClean="0">
                <a:solidFill>
                  <a:schemeClr val="bg2">
                    <a:lumMod val="50000"/>
                  </a:schemeClr>
                </a:solidFill>
                <a:latin typeface="Calibri" charset="0"/>
                <a:ea typeface="Calibri" charset="0"/>
                <a:cs typeface="Calibri" charset="0"/>
              </a:rPr>
              <a:t>Beyond the general “</a:t>
            </a:r>
            <a:r>
              <a:rPr lang="en-US" sz="3600" dirty="0" smtClean="0">
                <a:solidFill>
                  <a:srgbClr val="C92620"/>
                </a:solidFill>
                <a:latin typeface="Calibri" charset="0"/>
                <a:ea typeface="Calibri" charset="0"/>
                <a:cs typeface="Calibri" charset="0"/>
              </a:rPr>
              <a:t>what Mercury does</a:t>
            </a:r>
            <a:r>
              <a:rPr lang="en-US" sz="3600" dirty="0" smtClean="0">
                <a:solidFill>
                  <a:schemeClr val="bg2">
                    <a:lumMod val="50000"/>
                  </a:schemeClr>
                </a:solidFill>
                <a:latin typeface="Calibri" charset="0"/>
                <a:ea typeface="Calibri" charset="0"/>
                <a:cs typeface="Calibri" charset="0"/>
              </a:rPr>
              <a:t>”, are clients buying any particular products or packages? </a:t>
            </a:r>
            <a:r>
              <a:rPr lang="en-US" sz="3600" dirty="0" err="1" smtClean="0">
                <a:solidFill>
                  <a:schemeClr val="bg2">
                    <a:lumMod val="50000"/>
                  </a:schemeClr>
                </a:solidFill>
                <a:latin typeface="Calibri" charset="0"/>
                <a:ea typeface="Calibri" charset="0"/>
                <a:cs typeface="Calibri" charset="0"/>
              </a:rPr>
              <a:t>Eg</a:t>
            </a:r>
            <a:r>
              <a:rPr lang="en-US" sz="3600" dirty="0" smtClean="0">
                <a:solidFill>
                  <a:schemeClr val="bg2">
                    <a:lumMod val="50000"/>
                  </a:schemeClr>
                </a:solidFill>
                <a:latin typeface="Calibri" charset="0"/>
                <a:ea typeface="Calibri" charset="0"/>
                <a:cs typeface="Calibri" charset="0"/>
              </a:rPr>
              <a:t>. “CMO in a Box”</a:t>
            </a:r>
            <a:endParaRPr lang="en-US" sz="3600" dirty="0">
              <a:solidFill>
                <a:schemeClr val="bg2">
                  <a:lumMod val="50000"/>
                </a:schemeClr>
              </a:solidFill>
              <a:latin typeface="Calibri" charset="0"/>
              <a:ea typeface="Calibri"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a:spLocks noGrp="1"/>
          </p:cNvSpPr>
          <p:nvPr>
            <p:ph type="title"/>
          </p:nvPr>
        </p:nvSpPr>
        <p:spPr>
          <a:xfrm>
            <a:off x="388620" y="331470"/>
            <a:ext cx="11372850" cy="690880"/>
          </a:xfrm>
        </p:spPr>
        <p:txBody>
          <a:bodyPr>
            <a:normAutofit fontScale="90000"/>
          </a:bodyPr>
          <a:lstStyle/>
          <a:p>
            <a:r>
              <a:rPr lang="en-US" b="1" dirty="0" smtClean="0">
                <a:solidFill>
                  <a:schemeClr val="bg1">
                    <a:lumMod val="50000"/>
                  </a:schemeClr>
                </a:solidFill>
                <a:latin typeface="Avenir Book" charset="0"/>
                <a:ea typeface="Avenir Book" charset="0"/>
                <a:cs typeface="Avenir Book" charset="0"/>
              </a:rPr>
              <a:t>What pain points do clients have?</a:t>
            </a:r>
            <a:endParaRPr lang="en-US" dirty="0"/>
          </a:p>
        </p:txBody>
      </p:sp>
      <p:graphicFrame>
        <p:nvGraphicFramePr>
          <p:cNvPr id="6" name="Table 5"/>
          <p:cNvGraphicFramePr>
            <a:graphicFrameLocks noGrp="1"/>
          </p:cNvGraphicFramePr>
          <p:nvPr/>
        </p:nvGraphicFramePr>
        <p:xfrm>
          <a:off x="388620" y="1612900"/>
          <a:ext cx="10863580" cy="5245100"/>
        </p:xfrm>
        <a:graphic>
          <a:graphicData uri="http://schemas.openxmlformats.org/drawingml/2006/table">
            <a:tbl>
              <a:tblPr firstRow="1" bandRow="1">
                <a:tableStyleId>{5940675A-B579-460E-94D1-54222C63F5DA}</a:tableStyleId>
              </a:tblPr>
              <a:tblGrid>
                <a:gridCol w="2715895"/>
                <a:gridCol w="2715895"/>
                <a:gridCol w="2715895"/>
                <a:gridCol w="2715895"/>
              </a:tblGrid>
              <a:tr h="2622550">
                <a:tc>
                  <a:txBody>
                    <a:bodyPr/>
                    <a:lstStyle/>
                    <a:p>
                      <a:pPr algn="l"/>
                      <a:r>
                        <a:rPr lang="en-US" dirty="0" smtClean="0">
                          <a:solidFill>
                            <a:schemeClr val="bg2">
                              <a:lumMod val="50000"/>
                            </a:schemeClr>
                          </a:solidFill>
                          <a:latin typeface="Calibri"/>
                          <a:ea typeface="Calibri" charset="0"/>
                          <a:cs typeface="Calibri"/>
                        </a:rPr>
                        <a:t>Spray-and-pray or </a:t>
                      </a:r>
                      <a:br>
                        <a:rPr lang="en-US" dirty="0" smtClean="0">
                          <a:solidFill>
                            <a:schemeClr val="bg2">
                              <a:lumMod val="50000"/>
                            </a:schemeClr>
                          </a:solidFill>
                          <a:latin typeface="Calibri"/>
                          <a:ea typeface="Calibri" charset="0"/>
                          <a:cs typeface="Calibri"/>
                        </a:rPr>
                      </a:br>
                      <a:r>
                        <a:rPr lang="en-US" dirty="0" smtClean="0">
                          <a:solidFill>
                            <a:schemeClr val="bg2">
                              <a:lumMod val="50000"/>
                            </a:schemeClr>
                          </a:solidFill>
                          <a:latin typeface="Calibri"/>
                          <a:ea typeface="Calibri" charset="0"/>
                          <a:cs typeface="Calibri"/>
                        </a:rPr>
                        <a:t>non-iterative TV media buying and targeting tactics</a:t>
                      </a:r>
                      <a:endParaRPr lang="en-US" dirty="0">
                        <a:latin typeface="Calibri"/>
                        <a:cs typeface="Calibri"/>
                      </a:endParaRPr>
                    </a:p>
                  </a:txBody>
                  <a:tcPr marL="274320" marR="274320" marT="182880">
                    <a:lnL w="12700" cmpd="sng">
                      <a:noFill/>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9050" cap="flat" cmpd="sng" algn="ctr">
                      <a:solidFill>
                        <a:srgbClr val="800000"/>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lumMod val="50000"/>
                            </a:schemeClr>
                          </a:solidFill>
                          <a:latin typeface="Calibri"/>
                          <a:ea typeface="Calibri" charset="0"/>
                          <a:cs typeface="Calibri"/>
                        </a:rPr>
                        <a:t>Marketers don’t want to go it alone or just trust someone to take over as they enter unfamiliar TV or digital territory</a:t>
                      </a:r>
                    </a:p>
                  </a:txBody>
                  <a:tcPr marL="274320" marR="274320" marT="182880">
                    <a:lnL w="19050" cap="flat" cmpd="sng" algn="ctr">
                      <a:solidFill>
                        <a:srgbClr val="800000"/>
                      </a:solidFill>
                      <a:prstDash val="dot"/>
                      <a:round/>
                      <a:headEnd type="none" w="med" len="med"/>
                      <a:tailEnd type="none" w="med" len="med"/>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9050" cap="flat" cmpd="sng" algn="ctr">
                      <a:solidFill>
                        <a:srgbClr val="800000"/>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smtClean="0">
                          <a:solidFill>
                            <a:schemeClr val="bg2">
                              <a:lumMod val="50000"/>
                            </a:schemeClr>
                          </a:solidFill>
                          <a:latin typeface="Calibri"/>
                          <a:ea typeface="Calibri" charset="0"/>
                          <a:cs typeface="Calibri"/>
                        </a:rPr>
                        <a:t>Lack of measurable, efficient ROI on marketing spend</a:t>
                      </a:r>
                      <a:endParaRPr lang="en-US" dirty="0">
                        <a:latin typeface="Calibri"/>
                        <a:cs typeface="Calibri"/>
                      </a:endParaRPr>
                    </a:p>
                  </a:txBody>
                  <a:tcPr marL="274320" marR="274320" marT="182880">
                    <a:lnL w="19050" cap="flat" cmpd="sng" algn="ctr">
                      <a:solidFill>
                        <a:srgbClr val="800000"/>
                      </a:solidFill>
                      <a:prstDash val="dot"/>
                      <a:round/>
                      <a:headEnd type="none" w="med" len="med"/>
                      <a:tailEnd type="none" w="med" len="med"/>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9050" cap="flat" cmpd="sng" algn="ctr">
                      <a:solidFill>
                        <a:srgbClr val="800000"/>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lumMod val="50000"/>
                            </a:schemeClr>
                          </a:solidFill>
                          <a:latin typeface="Calibri"/>
                          <a:ea typeface="Calibri" charset="0"/>
                          <a:cs typeface="Calibri"/>
                        </a:rPr>
                        <a:t>Limitations of an efficiency-based DRTV model, which leaves opportunity to deliver performance at scale on the table</a:t>
                      </a:r>
                      <a:endParaRPr lang="en-US" dirty="0" smtClean="0">
                        <a:latin typeface="Calibri"/>
                        <a:cs typeface="Calibri"/>
                      </a:endParaRPr>
                    </a:p>
                  </a:txBody>
                  <a:tcPr marL="274320" marR="274320" marT="182880">
                    <a:lnL w="19050" cap="flat" cmpd="sng" algn="ctr">
                      <a:solidFill>
                        <a:srgbClr val="800000"/>
                      </a:solidFill>
                      <a:prstDash val="dot"/>
                      <a:round/>
                      <a:headEnd type="none" w="med" len="med"/>
                      <a:tailEnd type="none" w="med" len="med"/>
                    </a:lnL>
                    <a:lnR w="12700" cmpd="sng">
                      <a:noFill/>
                    </a:lnR>
                    <a:lnT w="19050" cap="flat" cmpd="sng" algn="ctr">
                      <a:solidFill>
                        <a:srgbClr val="800000"/>
                      </a:solidFill>
                      <a:prstDash val="dot"/>
                      <a:round/>
                      <a:headEnd type="none" w="med" len="med"/>
                      <a:tailEnd type="none" w="med" len="med"/>
                    </a:lnT>
                    <a:lnB w="19050" cap="flat" cmpd="sng" algn="ctr">
                      <a:solidFill>
                        <a:srgbClr val="800000"/>
                      </a:solidFill>
                      <a:prstDash val="dot"/>
                      <a:round/>
                      <a:headEnd type="none" w="med" len="med"/>
                      <a:tailEnd type="none" w="med" len="med"/>
                    </a:lnB>
                    <a:lnTlToBr w="12700" cmpd="sng">
                      <a:noFill/>
                      <a:prstDash val="solid"/>
                    </a:lnTlToBr>
                    <a:lnBlToTr w="12700" cmpd="sng">
                      <a:noFill/>
                      <a:prstDash val="solid"/>
                    </a:lnBlToTr>
                    <a:noFill/>
                  </a:tcPr>
                </a:tc>
              </a:tr>
              <a:tr h="2622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lumMod val="50000"/>
                            </a:schemeClr>
                          </a:solidFill>
                          <a:latin typeface="Calibri"/>
                          <a:ea typeface="Calibri" charset="0"/>
                          <a:cs typeface="Calibri"/>
                        </a:rPr>
                        <a:t>Cost concerns about the massive and largely unaccountable spend associated with making the move to TV advertising</a:t>
                      </a:r>
                    </a:p>
                  </a:txBody>
                  <a:tcPr marL="274320" marR="274320" marT="182880">
                    <a:lnL w="12700" cmpd="sng">
                      <a:noFill/>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lumMod val="50000"/>
                            </a:schemeClr>
                          </a:solidFill>
                          <a:latin typeface="Calibri"/>
                          <a:ea typeface="Calibri" charset="0"/>
                          <a:cs typeface="Calibri"/>
                        </a:rPr>
                        <a:t>Absence of tangible cost-per-acquisition data to tie to ad spend</a:t>
                      </a:r>
                    </a:p>
                  </a:txBody>
                  <a:tcPr marL="274320" marR="274320" marT="182880">
                    <a:lnL w="19050" cap="flat" cmpd="sng" algn="ctr">
                      <a:solidFill>
                        <a:srgbClr val="800000"/>
                      </a:solidFill>
                      <a:prstDash val="dot"/>
                      <a:round/>
                      <a:headEnd type="none" w="med" len="med"/>
                      <a:tailEnd type="none" w="med" len="med"/>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dirty="0" smtClean="0">
                          <a:solidFill>
                            <a:schemeClr val="bg2">
                              <a:lumMod val="50000"/>
                            </a:schemeClr>
                          </a:solidFill>
                          <a:latin typeface="Calibri"/>
                          <a:ea typeface="Calibri" charset="0"/>
                          <a:cs typeface="Calibri"/>
                        </a:rPr>
                        <a:t>Lack of quantifiable TV data that offers advertisers an experience that’s familiar from their experiences advertising on digital</a:t>
                      </a:r>
                      <a:endParaRPr lang="en-US" dirty="0">
                        <a:latin typeface="Calibri"/>
                        <a:cs typeface="Calibri"/>
                      </a:endParaRPr>
                    </a:p>
                  </a:txBody>
                  <a:tcPr marL="274320" marR="274320" marT="182880">
                    <a:lnL w="19050" cap="flat" cmpd="sng" algn="ctr">
                      <a:solidFill>
                        <a:srgbClr val="800000"/>
                      </a:solidFill>
                      <a:prstDash val="dot"/>
                      <a:round/>
                      <a:headEnd type="none" w="med" len="med"/>
                      <a:tailEnd type="none" w="med" len="med"/>
                    </a:lnL>
                    <a:lnR w="19050" cap="flat" cmpd="sng" algn="ctr">
                      <a:solidFill>
                        <a:srgbClr val="800000"/>
                      </a:solidFill>
                      <a:prstDash val="dot"/>
                      <a:round/>
                      <a:headEnd type="none" w="med" len="med"/>
                      <a:tailEnd type="none" w="med" len="med"/>
                    </a:lnR>
                    <a:lnT w="19050" cap="flat" cmpd="sng" algn="ctr">
                      <a:solidFill>
                        <a:srgbClr val="800000"/>
                      </a:solidFill>
                      <a:prstDash val="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dirty="0">
                        <a:latin typeface="Calibri"/>
                        <a:cs typeface="Calibri"/>
                      </a:endParaRPr>
                    </a:p>
                  </a:txBody>
                  <a:tcPr marL="274320" marR="274320" marT="182880">
                    <a:lnL w="19050" cap="flat" cmpd="sng" algn="ctr">
                      <a:solidFill>
                        <a:srgbClr val="800000"/>
                      </a:solidFill>
                      <a:prstDash val="dot"/>
                      <a:round/>
                      <a:headEnd type="none" w="med" len="med"/>
                      <a:tailEnd type="none" w="med" len="med"/>
                    </a:lnL>
                    <a:lnR w="12700" cmpd="sng">
                      <a:noFill/>
                    </a:lnR>
                    <a:lnT w="19050" cap="flat" cmpd="sng" algn="ctr">
                      <a:solidFill>
                        <a:srgbClr val="800000"/>
                      </a:solidFill>
                      <a:prstDash val="dot"/>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3254</TotalTime>
  <Words>2302</Words>
  <Application>Microsoft Macintosh PowerPoint</Application>
  <PresentationFormat>Custom</PresentationFormat>
  <Paragraphs>286</Paragraphs>
  <Slides>25</Slides>
  <Notes>2</Notes>
  <HiddenSlides>0</HiddenSlides>
  <MMClips>0</MMClips>
  <ScaleCrop>false</ScaleCrop>
  <HeadingPairs>
    <vt:vector size="4" baseType="variant">
      <vt:variant>
        <vt:lpstr>Design Template</vt:lpstr>
      </vt:variant>
      <vt:variant>
        <vt:i4>1</vt:i4>
      </vt:variant>
      <vt:variant>
        <vt:lpstr>Slide Titles</vt:lpstr>
      </vt:variant>
      <vt:variant>
        <vt:i4>25</vt:i4>
      </vt:variant>
    </vt:vector>
  </HeadingPairs>
  <TitlesOfParts>
    <vt:vector size="26" baseType="lpstr">
      <vt:lpstr>Office Theme</vt:lpstr>
      <vt:lpstr>Slide 1</vt:lpstr>
      <vt:lpstr>Mercury Boilerplate</vt:lpstr>
      <vt:lpstr>PR Elevator Pitch</vt:lpstr>
      <vt:lpstr>PR Elevator Pitch</vt:lpstr>
      <vt:lpstr>Our Solution </vt:lpstr>
      <vt:lpstr>Who’s it for?</vt:lpstr>
      <vt:lpstr>Why do they buy?</vt:lpstr>
      <vt:lpstr>PR Elevator Pitch</vt:lpstr>
      <vt:lpstr>What pain points do clients have?</vt:lpstr>
      <vt:lpstr>What are the benefits?</vt:lpstr>
      <vt:lpstr>Unlike</vt:lpstr>
      <vt:lpstr>Target Audiences</vt:lpstr>
      <vt:lpstr>Audience #1: Marketing Savvy, TV Scared</vt:lpstr>
      <vt:lpstr>Audience #2: Classic Direct Responsers</vt:lpstr>
      <vt:lpstr>Audience #3: CMO in a Box</vt:lpstr>
      <vt:lpstr>MEDIA OPPORTUNITIES</vt:lpstr>
      <vt:lpstr>Media Landscape</vt:lpstr>
      <vt:lpstr>What They Cover</vt:lpstr>
      <vt:lpstr>Media Angles</vt:lpstr>
      <vt:lpstr>PR Story Angles</vt:lpstr>
      <vt:lpstr>Case Study-Based Angles</vt:lpstr>
      <vt:lpstr>Byline Angles</vt:lpstr>
      <vt:lpstr>Data-Driven Angles</vt:lpstr>
      <vt:lpstr>Product-Driven Angles</vt:lpstr>
      <vt:lpstr>Personality-Driven Angles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Fleming</dc:creator>
  <cp:lastModifiedBy>Cesar Cruz</cp:lastModifiedBy>
  <cp:revision>108</cp:revision>
  <dcterms:created xsi:type="dcterms:W3CDTF">2017-05-05T13:19:24Z</dcterms:created>
  <dcterms:modified xsi:type="dcterms:W3CDTF">2017-05-05T17:39:14Z</dcterms:modified>
</cp:coreProperties>
</file>