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8" r:id="rId11"/>
    <p:sldId id="279" r:id="rId12"/>
    <p:sldId id="275" r:id="rId13"/>
    <p:sldId id="264" r:id="rId14"/>
    <p:sldId id="276" r:id="rId15"/>
    <p:sldId id="277" r:id="rId16"/>
    <p:sldId id="265" r:id="rId17"/>
    <p:sldId id="266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af716271596c7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70DCD2-165E-4EA4-A826-94F60AAA0599}">
  <a:tblStyle styleId="{9770DCD2-165E-4EA4-A826-94F60AAA05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44" y="8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22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80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23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985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908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25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684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037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083eacd7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083eacd7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122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083eacd73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083eacd73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732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083eacd7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083eacd7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82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556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083eacd73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083eacd73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948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083eacd73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083eacd73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88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18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8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45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37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5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08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2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291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13.png"/><Relationship Id="rId3" Type="http://schemas.openxmlformats.org/officeDocument/2006/relationships/image" Target="../media/image14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9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24" Type="http://schemas.openxmlformats.org/officeDocument/2006/relationships/image" Target="../media/image33.png"/><Relationship Id="rId5" Type="http://schemas.openxmlformats.org/officeDocument/2006/relationships/image" Target="../media/image16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6.png"/><Relationship Id="rId10" Type="http://schemas.openxmlformats.org/officeDocument/2006/relationships/image" Target="../media/image21.png"/><Relationship Id="rId19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5.png"/><Relationship Id="rId26" Type="http://schemas.openxmlformats.org/officeDocument/2006/relationships/image" Target="../media/image110.png"/><Relationship Id="rId3" Type="http://schemas.openxmlformats.org/officeDocument/2006/relationships/image" Target="../media/image89.png"/><Relationship Id="rId21" Type="http://schemas.openxmlformats.org/officeDocument/2006/relationships/image" Target="../media/image106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02.png"/><Relationship Id="rId20" Type="http://schemas.openxmlformats.org/officeDocument/2006/relationships/image" Target="../media/image105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09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8.png"/><Relationship Id="rId28" Type="http://schemas.openxmlformats.org/officeDocument/2006/relationships/image" Target="../media/image112.png"/><Relationship Id="rId10" Type="http://schemas.openxmlformats.org/officeDocument/2006/relationships/image" Target="../media/image96.png"/><Relationship Id="rId19" Type="http://schemas.openxmlformats.org/officeDocument/2006/relationships/image" Target="../media/image104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7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5.png"/><Relationship Id="rId21" Type="http://schemas.openxmlformats.org/officeDocument/2006/relationships/image" Target="../media/image132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6000" dirty="0" err="1"/>
              <a:t>ClickHouse</a:t>
            </a:r>
            <a:r>
              <a:rPr lang="ru-RU" sz="6000" dirty="0"/>
              <a:t> для инженеров и архитекторов БД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получилось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21673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dirty="0" smtClean="0"/>
              <a:t>Ссылка </a:t>
            </a:r>
            <a:r>
              <a:rPr lang="ru" dirty="0"/>
              <a:t>на репозиторий с исходными </a:t>
            </a:r>
            <a:r>
              <a:rPr lang="ru" dirty="0" smtClean="0"/>
              <a:t>кодами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Биллинговая система (источник данных)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825750"/>
            <a:ext cx="8321233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Источником данных является ПО «</a:t>
            </a:r>
            <a:r>
              <a:rPr lang="ru-RU" dirty="0"/>
              <a:t>Автоматизированный программный комплекс «Русский </a:t>
            </a:r>
            <a:r>
              <a:rPr lang="ru-RU" dirty="0" err="1"/>
              <a:t>биллинг</a:t>
            </a:r>
            <a:r>
              <a:rPr lang="ru-RU" dirty="0" smtClean="0"/>
              <a:t>»»</a:t>
            </a: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Автоматизация </a:t>
            </a:r>
            <a:r>
              <a:rPr lang="ru-RU" dirty="0"/>
              <a:t>расчетов за коммунальные услуги (газ, электроэнергию, водоснабжение и др.) с возможностью расчета как по всем ресурсам одновременно, так и по каждому в отдельности.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err="1" smtClean="0"/>
              <a:t>Вендор</a:t>
            </a:r>
            <a:r>
              <a:rPr lang="ru-RU" dirty="0" smtClean="0"/>
              <a:t>: АО </a:t>
            </a:r>
            <a:r>
              <a:rPr lang="ru-RU" dirty="0"/>
              <a:t>"АЙСИЭЛ-КПО ВС"</a:t>
            </a:r>
          </a:p>
          <a:p>
            <a:pPr marL="1206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Схем</a:t>
            </a:r>
            <a:r>
              <a:rPr lang="ru-RU" dirty="0" smtClean="0"/>
              <a:t>а</a:t>
            </a:r>
            <a:r>
              <a:rPr lang="ru" dirty="0" smtClean="0"/>
              <a:t> </a:t>
            </a:r>
            <a:r>
              <a:rPr lang="ru-RU" dirty="0" err="1" smtClean="0"/>
              <a:t>биллинговой</a:t>
            </a:r>
            <a:r>
              <a:rPr lang="ru-RU" dirty="0" smtClean="0"/>
              <a:t> БД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6" y="1747182"/>
            <a:ext cx="742266" cy="741170"/>
          </a:xfrm>
          <a:prstGeom prst="rect">
            <a:avLst/>
          </a:prstGeom>
        </p:spPr>
      </p:pic>
      <p:pic>
        <p:nvPicPr>
          <p:cNvPr id="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262868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3783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5154082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66301" y="3456308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9287" y="4728798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9091" y="6001288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</a:t>
            </a:r>
            <a:r>
              <a:rPr lang="en-US" dirty="0" smtClean="0"/>
              <a:t>N</a:t>
            </a:r>
            <a:endParaRPr lang="ru-RU" dirty="0"/>
          </a:p>
        </p:txBody>
      </p:sp>
      <p:pic>
        <p:nvPicPr>
          <p:cNvPr id="11" name="Google Shape;2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0236" y="262868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0236" y="4468873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4367295" y="3566457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</a:t>
            </a:r>
            <a:r>
              <a:rPr lang="en-US" dirty="0" err="1"/>
              <a:t>nach_vw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67294" y="5414006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</a:t>
            </a:r>
            <a:r>
              <a:rPr lang="en-US" dirty="0" err="1"/>
              <a:t>dz_vw</a:t>
            </a:r>
            <a:endParaRPr lang="ru-RU" dirty="0"/>
          </a:p>
        </p:txBody>
      </p:sp>
      <p:pic>
        <p:nvPicPr>
          <p:cNvPr id="15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2715137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4026611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5129694"/>
            <a:ext cx="687041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46569" y="1747181"/>
            <a:ext cx="2063931" cy="456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Схема хранилища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5" y="1747181"/>
            <a:ext cx="1644332" cy="560875"/>
          </a:xfrm>
          <a:prstGeom prst="rect">
            <a:avLst/>
          </a:prstGeom>
        </p:spPr>
      </p:pic>
      <p:pic>
        <p:nvPicPr>
          <p:cNvPr id="4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379" y="256544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379" y="4768713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301" y="3456308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null_table</a:t>
            </a:r>
            <a:r>
              <a:rPr lang="ru-RU" dirty="0" smtClean="0"/>
              <a:t> </a:t>
            </a:r>
            <a:r>
              <a:rPr lang="en-US" dirty="0"/>
              <a:t>ENGINE Null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6301" y="5743081"/>
            <a:ext cx="2536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null_nach_table</a:t>
            </a:r>
            <a:r>
              <a:rPr lang="ru-RU" dirty="0" smtClean="0"/>
              <a:t> </a:t>
            </a:r>
            <a:r>
              <a:rPr lang="en-US" dirty="0"/>
              <a:t>ENGINE Null</a:t>
            </a:r>
            <a:endParaRPr lang="ru-RU" dirty="0"/>
          </a:p>
        </p:txBody>
      </p:sp>
      <p:pic>
        <p:nvPicPr>
          <p:cNvPr id="8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547" y="2494703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547" y="4768713"/>
            <a:ext cx="687041" cy="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646883" y="2703625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nach_vid_potr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70632" y="3853372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MATERIALIZED VIEW</a:t>
            </a:r>
            <a:endParaRPr lang="ru-RU" dirty="0"/>
          </a:p>
        </p:txBody>
      </p:sp>
      <p:pic>
        <p:nvPicPr>
          <p:cNvPr id="1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7522" y="182022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195040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291750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428460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532926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0490" y="2116791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0489" y="4434344"/>
            <a:ext cx="687041" cy="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5646883" y="4072438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nach_grs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pic>
        <p:nvPicPr>
          <p:cNvPr id="2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5685" y="3171639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5646883" y="5566605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structureDZ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pic>
        <p:nvPicPr>
          <p:cNvPr id="2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7774" y="4793023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0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" dirty="0"/>
              <a:t>Схема хранилища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5" y="1747181"/>
            <a:ext cx="1644332" cy="560875"/>
          </a:xfrm>
          <a:prstGeom prst="rect">
            <a:avLst/>
          </a:prstGeom>
        </p:spPr>
      </p:pic>
      <p:pic>
        <p:nvPicPr>
          <p:cNvPr id="4" name="Google Shape;24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234" y="254839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234" y="4385906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69472" y="3496429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vid_potr_dt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3974" y="5559548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usluga_dt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891246" y="1784836"/>
            <a:ext cx="53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Словари берут данных из эталонных справочников, которые существуют в том числе на базе данных источника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5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/>
        </p:nvGraphicFramePr>
        <p:xfrm>
          <a:off x="952500" y="2058925"/>
          <a:ext cx="7239000" cy="1923168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90895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19" name="Google Shape;219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636536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636525" y="51617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65112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501738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757092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5" name="Google Shape;255;p43"/>
          <p:cNvSpPr txBox="1"/>
          <p:nvPr/>
        </p:nvSpPr>
        <p:spPr>
          <a:xfrm>
            <a:off x="4407075" y="156567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Технологии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1920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3652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571127" y="5161399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/>
          <p:nvPr/>
        </p:nvSpPr>
        <p:spPr>
          <a:xfrm>
            <a:off x="566025" y="156567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Компьютерные игры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4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51552" y="41574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73527" y="2125299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1552" y="31354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584670" y="41574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606645" y="21253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584670" y="31354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651552" y="51613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565052" y="21253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3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584677" y="51613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3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2517809" y="3135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3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517811" y="41572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3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2517789" y="51735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4"/>
          <p:cNvSpPr txBox="1"/>
          <p:nvPr/>
        </p:nvSpPr>
        <p:spPr>
          <a:xfrm>
            <a:off x="544450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Люди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463139" y="51610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57577" y="414980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633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457577" y="3121071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4"/>
          <p:cNvSpPr txBox="1"/>
          <p:nvPr/>
        </p:nvSpPr>
        <p:spPr>
          <a:xfrm>
            <a:off x="4463325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Обучение, исследование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4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495133" y="51610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492545" y="41366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4953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49254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27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527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6527530" y="41506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527146" y="5161363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 dirty="0"/>
              <a:t>Меня хорошо видно</a:t>
            </a:r>
            <a:endParaRPr sz="5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/>
              <a:t>&amp; слышно?</a:t>
            </a:r>
            <a:endParaRPr sz="5000" dirty="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>
            <a:spLocks noGrp="1"/>
          </p:cNvSpPr>
          <p:nvPr>
            <p:ph type="title"/>
          </p:nvPr>
        </p:nvSpPr>
        <p:spPr>
          <a:xfrm>
            <a:off x="538363" y="423000"/>
            <a:ext cx="8520600" cy="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319" name="Google Shape;31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4127" y="392342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0564" y="391844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85039" y="39256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9608" y="389680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3408" y="48801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84845" y="48938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60570" y="48839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409120" y="4898291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5"/>
          <p:cNvSpPr txBox="1">
            <a:spLocks noGrp="1"/>
          </p:cNvSpPr>
          <p:nvPr>
            <p:ph type="subTitle" idx="4294967295"/>
          </p:nvPr>
        </p:nvSpPr>
        <p:spPr>
          <a:xfrm>
            <a:off x="553488" y="14750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328" name="Google Shape;328;p45"/>
          <p:cNvSpPr txBox="1">
            <a:spLocks noGrp="1"/>
          </p:cNvSpPr>
          <p:nvPr>
            <p:ph type="subTitle" idx="4294967295"/>
          </p:nvPr>
        </p:nvSpPr>
        <p:spPr>
          <a:xfrm>
            <a:off x="3352850" y="1415450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3527" y="389164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93527" y="202287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93527" y="29572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93346" y="48835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625859" y="2022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625846" y="29343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625840" y="3891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625842" y="48837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384846" y="1986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360584" y="19862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460318" y="2009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409135" y="1986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511534" y="20092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3360584" y="29685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4384848" y="29570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409121" y="29530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6433407" y="29663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7502542" y="29471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7498659" y="38850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7502550" y="48751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4" name="Google Shape;354;p46"/>
          <p:cNvSpPr txBox="1"/>
          <p:nvPr/>
        </p:nvSpPr>
        <p:spPr>
          <a:xfrm>
            <a:off x="544450" y="1502225"/>
            <a:ext cx="19743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Флажки/Метки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5" name="Google Shape;35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552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01670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34802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34802" y="2129616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8545" y="2129624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501670" y="2129624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301045" y="2129616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b="0" dirty="0" smtClean="0"/>
              <a:t>Хранилище </a:t>
            </a:r>
            <a:r>
              <a:rPr lang="ru-RU" b="0" dirty="0"/>
              <a:t>данных </a:t>
            </a:r>
            <a:r>
              <a:rPr lang="ru-RU" b="0" dirty="0" err="1"/>
              <a:t>биллинговой</a:t>
            </a:r>
            <a:r>
              <a:rPr lang="ru-RU" b="0" dirty="0"/>
              <a:t> системы жилищно-коммунальных услуг</a:t>
            </a:r>
            <a:endParaRPr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dk1"/>
                </a:solidFill>
              </a:rPr>
              <a:t>Екимов Антон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ДБА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 smtClean="0"/>
              <a:t>Диджитех</a:t>
            </a:r>
            <a:endParaRPr lang="ru-RU" dirty="0" smtClean="0"/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97" y="3992446"/>
            <a:ext cx="145584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>
            <p:extLst>
              <p:ext uri="{D42A27DB-BD31-4B8C-83A1-F6EECF244321}">
                <p14:modId xmlns:p14="http://schemas.microsoft.com/office/powerpoint/2010/main" val="3075205240"/>
              </p:ext>
            </p:extLst>
          </p:nvPr>
        </p:nvGraphicFramePr>
        <p:xfrm>
          <a:off x="952500" y="2058925"/>
          <a:ext cx="7239000" cy="1259526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Перенести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нагрузку с базы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биллинговой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системы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отобрежение данных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из СУБД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>
            <p:extLst>
              <p:ext uri="{D42A27DB-BD31-4B8C-83A1-F6EECF244321}">
                <p14:modId xmlns:p14="http://schemas.microsoft.com/office/powerpoint/2010/main" val="851542454"/>
              </p:ext>
            </p:extLst>
          </p:nvPr>
        </p:nvGraphicFramePr>
        <p:xfrm>
          <a:off x="952500" y="2058925"/>
          <a:ext cx="7239000" cy="3926722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отказоустойчивое хранилище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на основе СУ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Отказоустойчивость обеспечивается путем репликации таблиц на второй сервер СУБД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ETL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процессы путем подключения представлений из СУБД источника к СУ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трансформации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с помощью материализованных представлений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отображение преобразованных данных с помощью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ониторинг СУБД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помощью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Prometheus,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отображение метрик с помощью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>
            <p:extLst>
              <p:ext uri="{D42A27DB-BD31-4B8C-83A1-F6EECF244321}">
                <p14:modId xmlns:p14="http://schemas.microsoft.com/office/powerpoint/2010/main" val="3963579209"/>
              </p:ext>
            </p:extLst>
          </p:nvPr>
        </p:nvGraphicFramePr>
        <p:xfrm>
          <a:off x="952500" y="2058925"/>
          <a:ext cx="7239000" cy="2884752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dirty="0"/>
              <a:t>Скрины основных экранов приложения и действий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или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dirty="0"/>
              <a:t>Демонстрация приложения и исходных кодов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или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dirty="0"/>
              <a:t>Ссылка на репозиторий с исходными кодами или просто удачные кусочки</a:t>
            </a:r>
            <a:endParaRPr dirty="0"/>
          </a:p>
        </p:txBody>
      </p:sp>
      <p:pic>
        <p:nvPicPr>
          <p:cNvPr id="190" name="Google Shape;190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dirty="0"/>
              <a:t>Скрины основных экранов приложения и действий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или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dirty="0"/>
              <a:t>Демонстрация приложения и исходных кодов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или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dirty="0"/>
              <a:t>Ссылка на репозиторий с исходными кодами или просто удачные кусочки</a:t>
            </a:r>
            <a:endParaRPr dirty="0"/>
          </a:p>
        </p:txBody>
      </p:sp>
      <p:pic>
        <p:nvPicPr>
          <p:cNvPr id="190" name="Google Shape;190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0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410</Words>
  <Application>Microsoft Office PowerPoint</Application>
  <PresentationFormat>Экран (4:3)</PresentationFormat>
  <Paragraphs>117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Roboto</vt:lpstr>
      <vt:lpstr>Светлая тема</vt:lpstr>
      <vt:lpstr>Светлая тема</vt:lpstr>
      <vt:lpstr>ClickHouse для инженеров и архитекторов БД</vt:lpstr>
      <vt:lpstr>Меня хорошо видно &amp; слышно?</vt:lpstr>
      <vt:lpstr>Защита проекта Тема: Хранилище данных биллинговой системы жилищно-коммунальных услуг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Что получилось</vt:lpstr>
      <vt:lpstr>Что получилось</vt:lpstr>
      <vt:lpstr>Биллинговая система (источник данных)</vt:lpstr>
      <vt:lpstr>Схема биллинговой БД  </vt:lpstr>
      <vt:lpstr>Схема хранилища данных  </vt:lpstr>
      <vt:lpstr>Схема хранилища данных </vt:lpstr>
      <vt:lpstr>Выводы и планы по развитию</vt:lpstr>
      <vt:lpstr>Спасибо за внимание!  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ClickHouse для инженеров и архитекторов БД</dc:title>
  <cp:lastModifiedBy>Учетная запись Майкрософт</cp:lastModifiedBy>
  <cp:revision>15</cp:revision>
  <dcterms:modified xsi:type="dcterms:W3CDTF">2024-03-17T04:41:44Z</dcterms:modified>
</cp:coreProperties>
</file>