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8" r:id="rId11"/>
    <p:sldId id="280" r:id="rId12"/>
    <p:sldId id="281" r:id="rId13"/>
    <p:sldId id="279" r:id="rId14"/>
    <p:sldId id="264" r:id="rId15"/>
    <p:sldId id="276" r:id="rId16"/>
    <p:sldId id="277" r:id="rId17"/>
    <p:sldId id="265" r:id="rId18"/>
    <p:sldId id="266" r:id="rId19"/>
  </p:sldIdLst>
  <p:sldSz cx="9144000" cy="6858000" type="screen4x3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af716271596c7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70DCD2-165E-4EA4-A826-94F60AAA0599}">
  <a:tblStyle styleId="{9770DCD2-165E-4EA4-A826-94F60AAA05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44" y="8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22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80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2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678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601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23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90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25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6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68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03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55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18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5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37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08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8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20044/ClickHouse_Final_Pro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6000" dirty="0" err="1"/>
              <a:t>ClickHouse</a:t>
            </a:r>
            <a:r>
              <a:rPr lang="ru-RU" sz="6000" dirty="0"/>
              <a:t> для инженеров и архитекторов БД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</a:t>
            </a:r>
            <a:r>
              <a:rPr lang="en-US" dirty="0" smtClean="0"/>
              <a:t>(ETL </a:t>
            </a:r>
            <a:r>
              <a:rPr lang="ru-RU" dirty="0" smtClean="0"/>
              <a:t>процесс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425736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Общее описание </a:t>
            </a:r>
            <a:r>
              <a:rPr lang="en-US" dirty="0" smtClean="0"/>
              <a:t>ETL </a:t>
            </a:r>
            <a:r>
              <a:rPr lang="ru-RU" dirty="0" smtClean="0"/>
              <a:t>процесса: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Таблица на движке </a:t>
            </a:r>
            <a:r>
              <a:rPr lang="en-US" dirty="0" smtClean="0"/>
              <a:t>PostgreSQL (</a:t>
            </a:r>
            <a:r>
              <a:rPr lang="ru-RU" dirty="0" smtClean="0"/>
              <a:t>подключено представление в БД </a:t>
            </a:r>
            <a:r>
              <a:rPr lang="ru-RU" dirty="0" err="1" smtClean="0"/>
              <a:t>биллинга</a:t>
            </a:r>
            <a:r>
              <a:rPr lang="en-US" dirty="0" smtClean="0"/>
              <a:t>) -&gt;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 smtClean="0"/>
              <a:t> </a:t>
            </a:r>
            <a:r>
              <a:rPr lang="ru-RU" dirty="0" smtClean="0"/>
              <a:t>вставка данных в таблицу на движке </a:t>
            </a:r>
            <a:r>
              <a:rPr lang="en-US" dirty="0" smtClean="0"/>
              <a:t>Null -&gt; 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err="1" smtClean="0"/>
              <a:t>матераизованное</a:t>
            </a:r>
            <a:r>
              <a:rPr lang="ru-RU" dirty="0" smtClean="0"/>
              <a:t> </a:t>
            </a:r>
            <a:r>
              <a:rPr lang="ru-RU" dirty="0" smtClean="0"/>
              <a:t>представление </a:t>
            </a:r>
            <a:r>
              <a:rPr lang="en-US" dirty="0" smtClean="0"/>
              <a:t>-&gt; 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перекладывает данные (предварительно данные преобразуются) в таблицы на движках </a:t>
            </a:r>
            <a:r>
              <a:rPr lang="en-US" dirty="0" err="1" smtClean="0"/>
              <a:t>MergeTree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0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(</a:t>
            </a:r>
            <a:r>
              <a:rPr lang="en-US" dirty="0" smtClean="0"/>
              <a:t>BI)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520600" cy="551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Аналитическая отчетность перенесена в </a:t>
            </a:r>
            <a:r>
              <a:rPr lang="en-US" dirty="0" smtClean="0"/>
              <a:t>BI Superset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2224404"/>
            <a:ext cx="8520600" cy="38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(Мониторинг)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364776" cy="1326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Сбор метрик организован с двух серверов </a:t>
            </a:r>
            <a:r>
              <a:rPr lang="en-US" dirty="0" err="1" smtClean="0"/>
              <a:t>ClickHouse</a:t>
            </a:r>
            <a:r>
              <a:rPr lang="en-US" dirty="0" smtClean="0"/>
              <a:t> (Node Exporter + Internal </a:t>
            </a:r>
            <a:r>
              <a:rPr lang="en-US" dirty="0" err="1" smtClean="0"/>
              <a:t>ClickHouse</a:t>
            </a:r>
            <a:r>
              <a:rPr lang="en-US" dirty="0" smtClean="0"/>
              <a:t> Exporter) </a:t>
            </a:r>
            <a:r>
              <a:rPr lang="ru-RU" dirty="0" smtClean="0"/>
              <a:t>средствами </a:t>
            </a:r>
            <a:r>
              <a:rPr lang="en-US" dirty="0" smtClean="0"/>
              <a:t>Prometheus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dirty="0" smtClean="0"/>
              <a:t>Сбор метрик организован с кластера </a:t>
            </a:r>
            <a:r>
              <a:rPr lang="en-US" dirty="0" err="1" smtClean="0"/>
              <a:t>ZooKeeper</a:t>
            </a:r>
            <a:r>
              <a:rPr lang="en-US" dirty="0" smtClean="0"/>
              <a:t> (</a:t>
            </a:r>
            <a:r>
              <a:rPr lang="en-US" dirty="0"/>
              <a:t>Node Exporter + Internal </a:t>
            </a:r>
            <a:r>
              <a:rPr lang="en-US" dirty="0" err="1" smtClean="0"/>
              <a:t>ZooKeeper</a:t>
            </a:r>
            <a:r>
              <a:rPr lang="en-US" dirty="0" smtClean="0"/>
              <a:t> Exporter)</a:t>
            </a:r>
            <a:endParaRPr lang="ru-RU" dirty="0" smtClean="0"/>
          </a:p>
          <a:p>
            <a:pPr lvl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58095"/>
          <a:stretch/>
        </p:blipFill>
        <p:spPr>
          <a:xfrm>
            <a:off x="584345" y="3231072"/>
            <a:ext cx="8362754" cy="31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</a:t>
            </a:r>
            <a:r>
              <a:rPr lang="en-US" dirty="0" smtClean="0"/>
              <a:t> (</a:t>
            </a: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21673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" dirty="0" smtClean="0"/>
              <a:t>Ссылка </a:t>
            </a:r>
            <a:r>
              <a:rPr lang="ru" dirty="0"/>
              <a:t>на репозиторий с исходными </a:t>
            </a:r>
            <a:r>
              <a:rPr lang="ru" dirty="0" smtClean="0"/>
              <a:t>кодами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github.com/anton20044/ClickHouse_Final_Project</a:t>
            </a:r>
            <a:endParaRPr lang="en-US" dirty="0" smtClean="0"/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</a:t>
            </a:r>
            <a:r>
              <a:rPr lang="ru-RU" dirty="0" smtClean="0"/>
              <a:t>а</a:t>
            </a:r>
            <a:r>
              <a:rPr lang="ru" dirty="0" smtClean="0"/>
              <a:t> </a:t>
            </a:r>
            <a:r>
              <a:rPr lang="ru-RU" dirty="0" err="1" smtClean="0"/>
              <a:t>биллинговой</a:t>
            </a:r>
            <a:r>
              <a:rPr lang="ru-RU" dirty="0" smtClean="0"/>
              <a:t> БД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6" y="1747182"/>
            <a:ext cx="742266" cy="741170"/>
          </a:xfrm>
          <a:prstGeom prst="rect">
            <a:avLst/>
          </a:prstGeom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3783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5154082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66301" y="345630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9287" y="472879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9091" y="6001288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N</a:t>
            </a:r>
            <a:endParaRPr lang="ru-RU" dirty="0"/>
          </a:p>
        </p:txBody>
      </p:sp>
      <p:pic>
        <p:nvPicPr>
          <p:cNvPr id="11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446887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4367295" y="3566457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nach_vw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67294" y="5414006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dz_vw</a:t>
            </a:r>
            <a:endParaRPr lang="ru-RU" dirty="0"/>
          </a:p>
        </p:txBody>
      </p:sp>
      <p:pic>
        <p:nvPicPr>
          <p:cNvPr id="15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2715137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402661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5129694"/>
            <a:ext cx="687041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46569" y="1747181"/>
            <a:ext cx="2063931" cy="456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256544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476871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301" y="3456308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6301" y="5743081"/>
            <a:ext cx="2536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null_nach_table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pic>
        <p:nvPicPr>
          <p:cNvPr id="8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2494703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4768713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646883" y="270362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nach_vid_potr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70632" y="3853372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MATERIALIZED VIEW</a:t>
            </a:r>
            <a:endParaRPr lang="ru-RU" dirty="0"/>
          </a:p>
        </p:txBody>
      </p:sp>
      <p:pic>
        <p:nvPicPr>
          <p:cNvPr id="1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7522" y="182022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195040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29175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42846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532926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90" y="211679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89" y="4434344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5646883" y="4072438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nach_grs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5685" y="3171639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5646883" y="556660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structureDZ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7774" y="4793023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0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" dirty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254839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4385906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69472" y="3496429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vid_potr_dt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3974" y="555954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usluga_dt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891246" y="1784836"/>
            <a:ext cx="53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Словари берут данных из эталонных справочников, которые существуют в том числе на базе данных источника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5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>
            <p:extLst>
              <p:ext uri="{D42A27DB-BD31-4B8C-83A1-F6EECF244321}">
                <p14:modId xmlns:p14="http://schemas.microsoft.com/office/powerpoint/2010/main" val="585888329"/>
              </p:ext>
            </p:extLst>
          </p:nvPr>
        </p:nvGraphicFramePr>
        <p:xfrm>
          <a:off x="952500" y="2058925"/>
          <a:ext cx="7239000" cy="1834900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Процесс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переноса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нагрузки с СУБД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 произведен успешно для данных отображающих начисление и дебиторскую задолженность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Дополнение СУБД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данными для аналитических отчетов по приборам учета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 dirty="0"/>
              <a:t>Меня хорошо видно</a:t>
            </a:r>
            <a:endParaRPr sz="5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/>
              <a:t>&amp; слышно?</a:t>
            </a:r>
            <a:endParaRPr sz="5000" dirty="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b="0" dirty="0" smtClean="0"/>
              <a:t>Хранилище </a:t>
            </a:r>
            <a:r>
              <a:rPr lang="ru-RU" b="0" dirty="0"/>
              <a:t>данных </a:t>
            </a:r>
            <a:r>
              <a:rPr lang="ru-RU" b="0" dirty="0" err="1"/>
              <a:t>биллинговой</a:t>
            </a:r>
            <a:r>
              <a:rPr lang="ru-RU" b="0" dirty="0"/>
              <a:t> системы жилищно-коммунальных услуг</a:t>
            </a:r>
            <a:endParaRPr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dk1"/>
                </a:solidFill>
              </a:rPr>
              <a:t>Екимов Антон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ДБА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 smtClean="0"/>
              <a:t>Диджитех</a:t>
            </a:r>
            <a:endParaRPr lang="ru-RU" dirty="0" smtClean="0"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97" y="3992446"/>
            <a:ext cx="145584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3660375608"/>
              </p:ext>
            </p:extLst>
          </p:nvPr>
        </p:nvGraphicFramePr>
        <p:xfrm>
          <a:off x="952500" y="2058925"/>
          <a:ext cx="7239000" cy="1239016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Перенести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нагрузку с базы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отображение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данных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из СУБД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851542454"/>
              </p:ext>
            </p:extLst>
          </p:nvPr>
        </p:nvGraphicFramePr>
        <p:xfrm>
          <a:off x="952500" y="2058925"/>
          <a:ext cx="7239000" cy="400876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отказоустойчивое хранилище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на основе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Отказоустойчивость обеспечивается путем репликации таблиц на второй сервер СУБД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ETL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процессы путем подключения представлений из СУБД источника к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трансформации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с помощью материализованных представлений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отображение преобразованных данных 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ониторинг 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Prometheus,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отображение метрик с помощью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3963579209"/>
              </p:ext>
            </p:extLst>
          </p:nvPr>
        </p:nvGraphicFramePr>
        <p:xfrm>
          <a:off x="952500" y="2058925"/>
          <a:ext cx="7239000" cy="288475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364776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Организовано отказоустойчивое хранилище данных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системы</a:t>
            </a: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Отказоустойчивость обеспечивается репликацией таблиц с данными на второй </a:t>
            </a:r>
            <a:r>
              <a:rPr lang="ru-RU" dirty="0" err="1" smtClean="0"/>
              <a:t>эксземпляр</a:t>
            </a:r>
            <a:r>
              <a:rPr lang="ru-RU" dirty="0" smtClean="0"/>
              <a:t> СУБД </a:t>
            </a:r>
            <a:r>
              <a:rPr lang="en-US" dirty="0" err="1" smtClean="0"/>
              <a:t>ClickHouse</a:t>
            </a: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dirty="0" smtClean="0"/>
              <a:t>Снижена нагрузка на СУБД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системы за счет переноса тяжелых аналитических запросов </a:t>
            </a:r>
            <a:r>
              <a:rPr lang="ru-RU" dirty="0"/>
              <a:t>на СУБД </a:t>
            </a:r>
            <a:r>
              <a:rPr lang="en-US" dirty="0" err="1"/>
              <a:t>ClickHouse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Биллинговая система (источник данных)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321233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Источником данных является ПО «</a:t>
            </a:r>
            <a:r>
              <a:rPr lang="ru-RU" dirty="0"/>
              <a:t>Автоматизированный программный комплекс «Русский </a:t>
            </a:r>
            <a:r>
              <a:rPr lang="ru-RU" dirty="0" err="1"/>
              <a:t>биллинг</a:t>
            </a:r>
            <a:r>
              <a:rPr lang="ru-RU" dirty="0" smtClean="0"/>
              <a:t>»»</a:t>
            </a: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Автоматизация </a:t>
            </a:r>
            <a:r>
              <a:rPr lang="ru-RU" dirty="0"/>
              <a:t>расчетов за коммунальные услуги (газ, электроэнергию, водоснабжение и др.) с возможностью расчета как по всем ресурсам одновременно, так и по каждому в отдельности.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err="1" smtClean="0"/>
              <a:t>Вендор</a:t>
            </a:r>
            <a:r>
              <a:rPr lang="ru-RU" dirty="0" smtClean="0"/>
              <a:t>: АО </a:t>
            </a:r>
            <a:r>
              <a:rPr lang="ru-RU" dirty="0"/>
              <a:t>"АЙСИЭЛ-КПО ВС"</a:t>
            </a:r>
          </a:p>
          <a:p>
            <a:pPr marL="1206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465</Words>
  <Application>Microsoft Office PowerPoint</Application>
  <PresentationFormat>Экран (4:3)</PresentationFormat>
  <Paragraphs>96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Roboto</vt:lpstr>
      <vt:lpstr>Arial</vt:lpstr>
      <vt:lpstr>Courier New</vt:lpstr>
      <vt:lpstr>Светлая тема</vt:lpstr>
      <vt:lpstr>ClickHouse для инженеров и архитекторов БД</vt:lpstr>
      <vt:lpstr>Меня хорошо видно &amp; слышно?</vt:lpstr>
      <vt:lpstr>Защита проекта Тема: Хранилище данных биллинговой системы жилищно-коммунальных услуг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Биллинговая система (источник данных)</vt:lpstr>
      <vt:lpstr>Что получилось (ETL процесс)</vt:lpstr>
      <vt:lpstr>Что получилось (BI)</vt:lpstr>
      <vt:lpstr>Что получилось (Мониторинг)</vt:lpstr>
      <vt:lpstr>Что получилось (ссылка на репозиторий)</vt:lpstr>
      <vt:lpstr>Схема биллинговой БД  </vt:lpstr>
      <vt:lpstr>Схема хранилища данных  </vt:lpstr>
      <vt:lpstr>Схема хранилища данных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ClickHouse для инженеров и архитекторов БД</dc:title>
  <cp:lastModifiedBy>Учетная запись Майкрософт</cp:lastModifiedBy>
  <cp:revision>27</cp:revision>
  <dcterms:modified xsi:type="dcterms:W3CDTF">2024-03-18T04:32:54Z</dcterms:modified>
</cp:coreProperties>
</file>