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82" r:id="rId11"/>
    <p:sldId id="283" r:id="rId12"/>
    <p:sldId id="278" r:id="rId13"/>
    <p:sldId id="280" r:id="rId14"/>
    <p:sldId id="281" r:id="rId15"/>
    <p:sldId id="279" r:id="rId16"/>
    <p:sldId id="264" r:id="rId17"/>
    <p:sldId id="276" r:id="rId18"/>
    <p:sldId id="277" r:id="rId19"/>
    <p:sldId id="265" r:id="rId20"/>
    <p:sldId id="266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f716271596c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70DCD2-165E-4EA4-A826-94F60AAA0599}">
  <a:tblStyle styleId="{9770DCD2-165E-4EA4-A826-94F60AAA0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44" y="8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122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80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40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35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23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78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01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31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0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2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68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56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03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1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8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5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7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8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20044/ClickHouse_Final_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6000" dirty="0" err="1"/>
              <a:t>ClickHouse</a:t>
            </a:r>
            <a:r>
              <a:rPr lang="ru-RU" sz="6000" dirty="0"/>
              <a:t> для инженеров и архитекторов БД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Начисление абонентам за газоснабжение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4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Начисление абонентам ведется в разрезе следующих признаков: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ГРО</a:t>
            </a:r>
            <a:r>
              <a:rPr lang="ru-RU" dirty="0" smtClean="0"/>
              <a:t> - </a:t>
            </a:r>
            <a:r>
              <a:rPr lang="ru-RU" dirty="0"/>
              <a:t>Газораспределительная </a:t>
            </a:r>
            <a:r>
              <a:rPr lang="ru-RU" dirty="0" smtClean="0"/>
              <a:t>организация - </a:t>
            </a:r>
            <a:r>
              <a:rPr lang="ru-RU" dirty="0"/>
              <a:t>это специализированная компания, отвечающая за эксплуатацию газораспределительной системы и транспортировку природного газа до </a:t>
            </a:r>
            <a:r>
              <a:rPr lang="ru-RU" dirty="0" smtClean="0"/>
              <a:t>потребителей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Договор с ГРО – </a:t>
            </a:r>
            <a:r>
              <a:rPr lang="ru-RU" dirty="0"/>
              <a:t>договор заключенный между ГРО и </a:t>
            </a:r>
            <a:r>
              <a:rPr lang="ru-RU" dirty="0" err="1"/>
              <a:t>ресурсоснабжающей</a:t>
            </a:r>
            <a:r>
              <a:rPr lang="ru-RU" dirty="0"/>
              <a:t> организацией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ГРС</a:t>
            </a:r>
            <a:r>
              <a:rPr lang="ru-RU" dirty="0" smtClean="0"/>
              <a:t> - </a:t>
            </a:r>
            <a:r>
              <a:rPr lang="ru-RU" dirty="0"/>
              <a:t>Газораспределительная </a:t>
            </a:r>
            <a:r>
              <a:rPr lang="ru-RU" dirty="0" smtClean="0"/>
              <a:t>станция - </a:t>
            </a:r>
            <a:r>
              <a:rPr lang="ru-RU" dirty="0"/>
              <a:t>служит для понижения давления газа до уровня, необходимого по условиям его безопасного потребления и обеспечивает также подачу газа обусловленного количества с определённой степенью очистки и </a:t>
            </a:r>
            <a:r>
              <a:rPr lang="ru-RU" dirty="0" err="1" smtClean="0"/>
              <a:t>одоризации</a:t>
            </a:r>
            <a:r>
              <a:rPr lang="ru-RU" dirty="0" smtClean="0"/>
              <a:t>. Осуществляет </a:t>
            </a:r>
            <a:r>
              <a:rPr lang="ru-RU" dirty="0"/>
              <a:t>учёт количества (расхода) газа перед подачей его </a:t>
            </a:r>
            <a:r>
              <a:rPr lang="ru-RU" dirty="0" smtClean="0"/>
              <a:t>потребителю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b="1" dirty="0" smtClean="0"/>
              <a:t>Вид потребления газа </a:t>
            </a:r>
            <a:r>
              <a:rPr lang="ru-RU" dirty="0" smtClean="0"/>
              <a:t>– указывает на цель использования газа (приготовление пищи, отопление и т.д.), а так же устанавливает нормативы потребления.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ru-RU" dirty="0"/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4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Структура дебиторской задолженности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448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" dirty="0"/>
              <a:t>Структура дебиторской </a:t>
            </a:r>
            <a:r>
              <a:rPr lang="ru" dirty="0" smtClean="0"/>
              <a:t>задолженности (ДЗ) - х</a:t>
            </a:r>
            <a:r>
              <a:rPr lang="ru-RU" dirty="0" err="1" smtClean="0"/>
              <a:t>арактеризует</a:t>
            </a:r>
            <a:r>
              <a:rPr lang="ru-RU" dirty="0" smtClean="0"/>
              <a:t> </a:t>
            </a:r>
            <a:r>
              <a:rPr lang="ru-RU" dirty="0"/>
              <a:t>обязательства перед организацией в части оплаты продукции, работ, услуг и позволяет определить возможные перспективы получения организацией </a:t>
            </a:r>
            <a:r>
              <a:rPr lang="ru-RU" dirty="0" smtClean="0"/>
              <a:t>средств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dirty="0" smtClean="0"/>
              <a:t>В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системе дебиторская и кредиторская задолженность абонента «свернута» в итоговое сальдо для удобства абонента и операторов по обслуживанию абонентов.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dirty="0" smtClean="0"/>
              <a:t>Общий вид структуры ДЗ для одного абонента (общая ДЗ – 758.61р):</a:t>
            </a:r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/>
          </a:p>
          <a:p>
            <a:pPr marL="120650" indent="0">
              <a:buNone/>
            </a:pPr>
            <a:endParaRPr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14429"/>
              </p:ext>
            </p:extLst>
          </p:nvPr>
        </p:nvGraphicFramePr>
        <p:xfrm>
          <a:off x="583473" y="4262120"/>
          <a:ext cx="8107680" cy="889000"/>
        </p:xfrm>
        <a:graphic>
          <a:graphicData uri="http://schemas.openxmlformats.org/drawingml/2006/table">
            <a:tbl>
              <a:tblPr firstRow="1" bandRow="1">
                <a:tableStyleId>{9770DCD2-165E-4EA4-A826-94F60AAA0599}</a:tableStyleId>
              </a:tblPr>
              <a:tblGrid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  <a:gridCol w="81076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02.24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09.24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08.24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07.24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06.24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01.23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 ДЗ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50.02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39.56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100.04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89.96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78.87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</a:t>
            </a:r>
            <a:r>
              <a:rPr lang="en-US" dirty="0" smtClean="0"/>
              <a:t>(ETL </a:t>
            </a:r>
            <a:r>
              <a:rPr lang="ru-RU" dirty="0" smtClean="0"/>
              <a:t>процесс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42573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Общее описание </a:t>
            </a:r>
            <a:r>
              <a:rPr lang="en-US" dirty="0" smtClean="0"/>
              <a:t>ETL </a:t>
            </a:r>
            <a:r>
              <a:rPr lang="ru-RU" dirty="0" smtClean="0"/>
              <a:t>процесса: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Таблица на движке </a:t>
            </a:r>
            <a:r>
              <a:rPr lang="en-US" dirty="0" smtClean="0"/>
              <a:t>PostgreSQL (</a:t>
            </a:r>
            <a:r>
              <a:rPr lang="ru-RU" dirty="0" smtClean="0"/>
              <a:t>подключено представление в БД </a:t>
            </a:r>
            <a:r>
              <a:rPr lang="ru-RU" dirty="0" err="1" smtClean="0"/>
              <a:t>биллинга</a:t>
            </a:r>
            <a:r>
              <a:rPr lang="en-US" dirty="0" smtClean="0"/>
              <a:t>) -&gt;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dirty="0" smtClean="0"/>
              <a:t> </a:t>
            </a:r>
            <a:r>
              <a:rPr lang="ru-RU" dirty="0" smtClean="0"/>
              <a:t>вставка данных в таблицу на движке </a:t>
            </a:r>
            <a:r>
              <a:rPr lang="en-US" dirty="0" smtClean="0"/>
              <a:t>Null 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матераизованное</a:t>
            </a:r>
            <a:r>
              <a:rPr lang="ru-RU" dirty="0" smtClean="0"/>
              <a:t> представление </a:t>
            </a:r>
            <a:r>
              <a:rPr lang="en-US" dirty="0" smtClean="0"/>
              <a:t>-&gt; 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перекладывает данные (предварительно данные преобразуются) в таблицы на движках </a:t>
            </a:r>
            <a:r>
              <a:rPr lang="en-US" dirty="0" err="1" smtClean="0"/>
              <a:t>MergeTree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0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</a:t>
            </a:r>
            <a:r>
              <a:rPr lang="en-US" dirty="0" smtClean="0"/>
              <a:t>BI)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520600" cy="551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smtClean="0"/>
              <a:t>Аналитическая отчетность перенесена в </a:t>
            </a:r>
            <a:r>
              <a:rPr lang="en-US" dirty="0" smtClean="0"/>
              <a:t>BI Superset</a:t>
            </a: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224404"/>
            <a:ext cx="8520600" cy="38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 (Мониторинг)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1326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Сбор метрик организован с двух серверов </a:t>
            </a:r>
            <a:r>
              <a:rPr lang="en-US" dirty="0" err="1" smtClean="0"/>
              <a:t>ClickHouse</a:t>
            </a:r>
            <a:r>
              <a:rPr lang="en-US" dirty="0" smtClean="0"/>
              <a:t> (Node Exporter + Internal </a:t>
            </a:r>
            <a:r>
              <a:rPr lang="en-US" dirty="0" err="1" smtClean="0"/>
              <a:t>ClickHouse</a:t>
            </a:r>
            <a:r>
              <a:rPr lang="en-US" dirty="0" smtClean="0"/>
              <a:t> Exporter) </a:t>
            </a:r>
            <a:r>
              <a:rPr lang="ru-RU" dirty="0" smtClean="0"/>
              <a:t>средствами </a:t>
            </a:r>
            <a:r>
              <a:rPr lang="en-US" dirty="0" smtClean="0"/>
              <a:t>Prometheus</a:t>
            </a:r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Сбор метрик организован с кластера </a:t>
            </a:r>
            <a:r>
              <a:rPr lang="en-US" dirty="0" err="1" smtClean="0"/>
              <a:t>ZooKeeper</a:t>
            </a:r>
            <a:r>
              <a:rPr lang="en-US" dirty="0" smtClean="0"/>
              <a:t> (</a:t>
            </a:r>
            <a:r>
              <a:rPr lang="en-US" dirty="0"/>
              <a:t>Node Exporter + Internal </a:t>
            </a:r>
            <a:r>
              <a:rPr lang="en-US" dirty="0" err="1" smtClean="0"/>
              <a:t>ZooKeeper</a:t>
            </a:r>
            <a:r>
              <a:rPr lang="en-US" dirty="0" smtClean="0"/>
              <a:t> Exporter)</a:t>
            </a:r>
            <a:endParaRPr lang="ru-RU" dirty="0" smtClean="0"/>
          </a:p>
          <a:p>
            <a:pPr lvl="0" algn="just">
              <a:lnSpc>
                <a:spcPct val="100000"/>
              </a:lnSpc>
              <a:spcBef>
                <a:spcPts val="0"/>
              </a:spcBef>
              <a:buAutoNum type="arabicPeriod"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58095"/>
          <a:stretch/>
        </p:blipFill>
        <p:spPr>
          <a:xfrm>
            <a:off x="584345" y="3231072"/>
            <a:ext cx="8362754" cy="31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</a:t>
            </a:r>
            <a:r>
              <a:rPr lang="ru" dirty="0" smtClean="0"/>
              <a:t>получилось</a:t>
            </a:r>
            <a:r>
              <a:rPr lang="en-US" dirty="0" smtClean="0"/>
              <a:t> (</a:t>
            </a: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21673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" dirty="0" smtClean="0"/>
              <a:t>Ссылка </a:t>
            </a:r>
            <a:r>
              <a:rPr lang="ru" dirty="0"/>
              <a:t>на репозиторий с исходными </a:t>
            </a:r>
            <a:r>
              <a:rPr lang="ru" dirty="0" smtClean="0"/>
              <a:t>кодами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github.com/anton20044/ClickHouse_Final_Project</a:t>
            </a:r>
            <a:endParaRPr lang="en-US" dirty="0" smtClean="0"/>
          </a:p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</a:t>
            </a:r>
            <a:r>
              <a:rPr lang="ru-RU" dirty="0" smtClean="0"/>
              <a:t>а</a:t>
            </a:r>
            <a:r>
              <a:rPr lang="ru" dirty="0" smtClean="0"/>
              <a:t> </a:t>
            </a:r>
            <a:r>
              <a:rPr lang="ru-RU" dirty="0" err="1" smtClean="0"/>
              <a:t>биллинговой</a:t>
            </a:r>
            <a:r>
              <a:rPr lang="ru-RU" dirty="0" smtClean="0"/>
              <a:t> БД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6" y="1747182"/>
            <a:ext cx="742266" cy="741170"/>
          </a:xfrm>
          <a:prstGeom prst="rect">
            <a:avLst/>
          </a:prstGeom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3783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505" y="5154082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66301" y="345630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9287" y="4728798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9091" y="6001288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с данными </a:t>
            </a:r>
            <a:r>
              <a:rPr lang="en-US" dirty="0" smtClean="0"/>
              <a:t>N</a:t>
            </a:r>
            <a:endParaRPr lang="ru-RU" dirty="0"/>
          </a:p>
        </p:txBody>
      </p:sp>
      <p:pic>
        <p:nvPicPr>
          <p:cNvPr id="11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262868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0236" y="446887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367295" y="3566457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nach_vw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67294" y="5414006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</a:t>
            </a:r>
            <a:r>
              <a:rPr lang="en-US" dirty="0" err="1"/>
              <a:t>dz_vw</a:t>
            </a:r>
            <a:endParaRPr lang="ru-RU" dirty="0"/>
          </a:p>
        </p:txBody>
      </p:sp>
      <p:pic>
        <p:nvPicPr>
          <p:cNvPr id="15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2715137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402661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5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6539" y="5129694"/>
            <a:ext cx="687041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46569" y="1747181"/>
            <a:ext cx="2063931" cy="456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256544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379" y="4768713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301" y="3456308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6301" y="5743081"/>
            <a:ext cx="2536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null_nach_table</a:t>
            </a:r>
            <a:r>
              <a:rPr lang="ru-RU" dirty="0" smtClean="0"/>
              <a:t> </a:t>
            </a:r>
            <a:r>
              <a:rPr lang="en-US" dirty="0"/>
              <a:t>ENGINE Null</a:t>
            </a:r>
            <a:endParaRPr lang="ru-RU" dirty="0"/>
          </a:p>
        </p:txBody>
      </p:sp>
      <p:pic>
        <p:nvPicPr>
          <p:cNvPr id="8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2494703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9547" y="4768713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646883" y="270362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nach_vid_potr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632" y="385337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MATERIALIZED VIEW</a:t>
            </a:r>
            <a:endParaRPr lang="ru-RU" dirty="0"/>
          </a:p>
        </p:txBody>
      </p:sp>
      <p:pic>
        <p:nvPicPr>
          <p:cNvPr id="1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7522" y="182022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195040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29175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428460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2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249" y="532926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90" y="2116791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0489" y="4434344"/>
            <a:ext cx="687041" cy="6870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646883" y="4072438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nach_grs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5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685" y="317163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646883" y="5566605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 err="1"/>
              <a:t>structureDZ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ENGINE </a:t>
            </a:r>
            <a:r>
              <a:rPr lang="en-US" dirty="0" err="1"/>
              <a:t>ReplicatedMergeTree</a:t>
            </a:r>
            <a:endParaRPr lang="ru-RU" dirty="0"/>
          </a:p>
        </p:txBody>
      </p:sp>
      <p:pic>
        <p:nvPicPr>
          <p:cNvPr id="27" name="Google Shape;23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7774" y="4793023"/>
            <a:ext cx="827628" cy="827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" dirty="0"/>
              <a:t>Схема хранилища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5" y="1747181"/>
            <a:ext cx="1644332" cy="560875"/>
          </a:xfrm>
          <a:prstGeom prst="rect">
            <a:avLst/>
          </a:prstGeom>
        </p:spPr>
      </p:pic>
      <p:pic>
        <p:nvPicPr>
          <p:cNvPr id="4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254839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0234" y="4385906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69472" y="34964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vid_potr_dt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3974" y="555954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usluga_dt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891246" y="1784836"/>
            <a:ext cx="53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Словари берут данных из эталонных справочников, которые существуют в том числе на базе данных источника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5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585888329"/>
              </p:ext>
            </p:extLst>
          </p:nvPr>
        </p:nvGraphicFramePr>
        <p:xfrm>
          <a:off x="952500" y="2058925"/>
          <a:ext cx="7239000" cy="1834900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Процесс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переноса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нагрузки с СУБД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 произведен успешно для данных отображающих начисление и дебиторскую задолженность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Дополнение СУБД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данными для аналитических отчетов по приборам учета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 dirty="0"/>
              <a:t>Меня хорошо видно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/>
              <a:t>&amp; слышно?</a:t>
            </a:r>
            <a:endParaRPr sz="5000" dirty="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b="0" dirty="0" smtClean="0"/>
              <a:t>Хранилище </a:t>
            </a:r>
            <a:r>
              <a:rPr lang="ru-RU" b="0" dirty="0"/>
              <a:t>данных </a:t>
            </a:r>
            <a:r>
              <a:rPr lang="ru-RU" b="0" dirty="0" err="1"/>
              <a:t>биллинговой</a:t>
            </a:r>
            <a:r>
              <a:rPr lang="ru-RU" b="0" dirty="0"/>
              <a:t> системы жилищно-коммунальных услуг</a:t>
            </a: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Екимов Антон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ДБА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/>
              <a:t>Диджитех</a:t>
            </a:r>
            <a:endParaRPr lang="ru-RU" dirty="0" smtClean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7" y="3992446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3660375608"/>
              </p:ext>
            </p:extLst>
          </p:nvPr>
        </p:nvGraphicFramePr>
        <p:xfrm>
          <a:off x="952500" y="2058925"/>
          <a:ext cx="7239000" cy="1239016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Перенести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нагрузку с базы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биллинговой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системы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данных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 СУБД </a:t>
                      </a:r>
                      <a:r>
                        <a:rPr lang="en-US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851542454"/>
              </p:ext>
            </p:extLst>
          </p:nvPr>
        </p:nvGraphicFramePr>
        <p:xfrm>
          <a:off x="952500" y="2058925"/>
          <a:ext cx="7239000" cy="400876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отказоустойчивое хранилище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на основе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Отказоустойчивость обеспечивается путем репликации таблиц на второй сервер СУБД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ETL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процессы путем подключения представлений из СУБД источника к СУ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трансформации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данных с помощью материализованных представлений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отображение преобразованных данных 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ониторинг 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помощью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отображение метрик с помощью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3963579209"/>
              </p:ext>
            </p:extLst>
          </p:nvPr>
        </p:nvGraphicFramePr>
        <p:xfrm>
          <a:off x="952500" y="2058925"/>
          <a:ext cx="7239000" cy="2884752"/>
        </p:xfrm>
        <a:graphic>
          <a:graphicData uri="http://schemas.openxmlformats.org/drawingml/2006/table">
            <a:tbl>
              <a:tblPr>
                <a:noFill/>
                <a:tableStyleId>{9770DCD2-165E-4EA4-A826-94F60AAA0599}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ZooKeeper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8364776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Организовано отказоустойчивое хранилище данных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</a:t>
            </a: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-RU" dirty="0" smtClean="0"/>
              <a:t>Отказоустойчивость обеспечивается репликацией таблиц с данными на второй </a:t>
            </a:r>
            <a:r>
              <a:rPr lang="ru-RU" dirty="0" err="1" smtClean="0"/>
              <a:t>эксземпляр</a:t>
            </a:r>
            <a:r>
              <a:rPr lang="ru-RU" dirty="0" smtClean="0"/>
              <a:t> СУБД </a:t>
            </a:r>
            <a:r>
              <a:rPr lang="en-US" dirty="0" err="1" smtClean="0"/>
              <a:t>ClickHouse</a:t>
            </a:r>
            <a:endParaRPr lang="en-US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dirty="0" smtClean="0"/>
              <a:t>Снижена нагрузка на СУБД </a:t>
            </a:r>
            <a:r>
              <a:rPr lang="ru-RU" dirty="0" err="1" smtClean="0"/>
              <a:t>биллинговой</a:t>
            </a:r>
            <a:r>
              <a:rPr lang="ru-RU" dirty="0" smtClean="0"/>
              <a:t> системы за счет переноса тяжелых аналитических запросов </a:t>
            </a:r>
            <a:r>
              <a:rPr lang="ru-RU" dirty="0"/>
              <a:t>на СУБД </a:t>
            </a:r>
            <a:r>
              <a:rPr lang="en-US" dirty="0" err="1"/>
              <a:t>ClickHouse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Биллинговая система (источник данных)</a:t>
            </a:r>
            <a:endParaRPr dirty="0"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49" y="1825750"/>
            <a:ext cx="8321233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Источником данных является ПО «</a:t>
            </a:r>
            <a:r>
              <a:rPr lang="ru-RU" dirty="0"/>
              <a:t>Автоматизированный программный комплекс «Русский </a:t>
            </a:r>
            <a:r>
              <a:rPr lang="ru-RU" dirty="0" err="1"/>
              <a:t>биллинг</a:t>
            </a:r>
            <a:r>
              <a:rPr lang="ru-RU" dirty="0" smtClean="0"/>
              <a:t>»»</a:t>
            </a:r>
            <a:endParaRPr lang="ru-RU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Автоматизация </a:t>
            </a:r>
            <a:r>
              <a:rPr lang="ru-RU" dirty="0"/>
              <a:t>расчетов за коммунальные услуги (газ, электроэнергию, водоснабжение и др.) с возможностью расчета как по всем ресурсам одновременно, так и по каждому в отдельности.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ru-RU" dirty="0" smtClean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 err="1" smtClean="0"/>
              <a:t>Вендор</a:t>
            </a:r>
            <a:r>
              <a:rPr lang="ru-RU" dirty="0" smtClean="0"/>
              <a:t>: АО </a:t>
            </a:r>
            <a:r>
              <a:rPr lang="ru-RU" dirty="0"/>
              <a:t>"АЙСИЭЛ-КПО ВС"</a:t>
            </a:r>
          </a:p>
          <a:p>
            <a:pPr marL="1206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576</Words>
  <Application>Microsoft Office PowerPoint</Application>
  <PresentationFormat>Экран (4:3)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Roboto</vt:lpstr>
      <vt:lpstr>Courier New</vt:lpstr>
      <vt:lpstr>Светлая тема</vt:lpstr>
      <vt:lpstr>ClickHouse для инженеров и архитекторов БД</vt:lpstr>
      <vt:lpstr>Меня хорошо видно &amp; слышно?</vt:lpstr>
      <vt:lpstr>Защита проекта Тема: Хранилище данных биллинговой системы жилищно-коммунальных услуг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Биллинговая система (источник данных)</vt:lpstr>
      <vt:lpstr>Начисление абонентам за газоснабжение</vt:lpstr>
      <vt:lpstr>Структура дебиторской задолженности</vt:lpstr>
      <vt:lpstr>Что получилось (ETL процесс)</vt:lpstr>
      <vt:lpstr>Что получилось (BI)</vt:lpstr>
      <vt:lpstr>Что получилось (Мониторинг)</vt:lpstr>
      <vt:lpstr>Что получилось (ссылка на репозиторий)</vt:lpstr>
      <vt:lpstr>Схема биллинговой БД  </vt:lpstr>
      <vt:lpstr>Схема хранилища данных  </vt:lpstr>
      <vt:lpstr>Схема хранилища данных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ClickHouse для инженеров и архитекторов БД</dc:title>
  <cp:lastModifiedBy>Учетная запись Майкрософт</cp:lastModifiedBy>
  <cp:revision>30</cp:revision>
  <dcterms:modified xsi:type="dcterms:W3CDTF">2024-03-21T05:07:18Z</dcterms:modified>
</cp:coreProperties>
</file>