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83A5A9-2627-4DB3-B0AD-39937C220266}">
  <a:tblStyle styleId="{B583A5A9-2627-4DB3-B0AD-39937C220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9696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6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02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974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351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174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783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176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204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117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705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8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4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67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8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3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96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02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85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74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55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dirty="0"/>
              <a:t>Infrastructure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as </a:t>
            </a:r>
            <a:r>
              <a:rPr lang="en-US" dirty="0"/>
              <a:t>a code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271669" y="3672782"/>
            <a:ext cx="3432314" cy="1182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71669" y="1402008"/>
            <a:ext cx="3432314" cy="1182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Архитектура кластера СУБД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1482793"/>
            <a:ext cx="577091" cy="6421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7" y="3848306"/>
            <a:ext cx="577091" cy="642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498" y="218107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2498" y="449042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10" y="1580706"/>
            <a:ext cx="333633" cy="4462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10" y="3946218"/>
            <a:ext cx="333633" cy="4462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8056" y="449042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Patroni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246161" y="21810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Patroni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12" y="1580706"/>
            <a:ext cx="1299285" cy="39306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12" y="3999446"/>
            <a:ext cx="1299285" cy="3930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24760" y="272036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9834" y="334378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DB02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725526" y="1396073"/>
            <a:ext cx="1304213" cy="1092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725525" y="3672782"/>
            <a:ext cx="1304213" cy="1092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64" y="1466884"/>
            <a:ext cx="789333" cy="62070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63" y="3771804"/>
            <a:ext cx="789333" cy="6207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60875" y="253981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0874" y="334378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61728" y="2097925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VIP </a:t>
            </a:r>
            <a:r>
              <a:rPr lang="en-US" dirty="0" err="1" smtClean="0"/>
              <a:t>KeepAlived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661728" y="4416659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VIP </a:t>
            </a:r>
            <a:r>
              <a:rPr lang="en-US" dirty="0" err="1" smtClean="0"/>
              <a:t>KeepAlived</a:t>
            </a:r>
            <a:endParaRPr lang="en-US" dirty="0" smtClean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18" y="2720364"/>
            <a:ext cx="775252" cy="77525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33" y="1758763"/>
            <a:ext cx="775252" cy="77525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33" y="3460680"/>
            <a:ext cx="775252" cy="775252"/>
          </a:xfrm>
          <a:prstGeom prst="rect">
            <a:avLst/>
          </a:prstGeom>
        </p:spPr>
      </p:pic>
      <p:cxnSp>
        <p:nvCxnSpPr>
          <p:cNvPr id="31" name="Прямая со стрелкой 30"/>
          <p:cNvCxnSpPr>
            <a:stCxn id="29" idx="2"/>
            <a:endCxn id="30" idx="0"/>
          </p:cNvCxnSpPr>
          <p:nvPr/>
        </p:nvCxnSpPr>
        <p:spPr>
          <a:xfrm>
            <a:off x="7928959" y="2534015"/>
            <a:ext cx="0" cy="926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7" idx="2"/>
            <a:endCxn id="30" idx="1"/>
          </p:cNvCxnSpPr>
          <p:nvPr/>
        </p:nvCxnSpPr>
        <p:spPr>
          <a:xfrm>
            <a:off x="6632744" y="3495616"/>
            <a:ext cx="908589" cy="352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1"/>
            <a:endCxn id="27" idx="0"/>
          </p:cNvCxnSpPr>
          <p:nvPr/>
        </p:nvCxnSpPr>
        <p:spPr>
          <a:xfrm flipH="1">
            <a:off x="6632744" y="2146389"/>
            <a:ext cx="908589" cy="57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1691" y="1396073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ETCD02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0998" y="361791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ETCD01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12205" y="4336532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ETCD03</a:t>
            </a:r>
          </a:p>
        </p:txBody>
      </p:sp>
      <p:cxnSp>
        <p:nvCxnSpPr>
          <p:cNvPr id="45" name="Прямая со стрелкой 44"/>
          <p:cNvCxnSpPr>
            <a:endCxn id="27" idx="1"/>
          </p:cNvCxnSpPr>
          <p:nvPr/>
        </p:nvCxnSpPr>
        <p:spPr>
          <a:xfrm>
            <a:off x="3405809" y="2618408"/>
            <a:ext cx="2839309" cy="48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27" idx="1"/>
          </p:cNvCxnSpPr>
          <p:nvPr/>
        </p:nvCxnSpPr>
        <p:spPr>
          <a:xfrm flipV="1">
            <a:off x="3405809" y="3107990"/>
            <a:ext cx="2839309" cy="54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9" idx="1"/>
          </p:cNvCxnSpPr>
          <p:nvPr/>
        </p:nvCxnSpPr>
        <p:spPr>
          <a:xfrm flipH="1" flipV="1">
            <a:off x="3703983" y="1942463"/>
            <a:ext cx="1021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9" idx="1"/>
          </p:cNvCxnSpPr>
          <p:nvPr/>
        </p:nvCxnSpPr>
        <p:spPr>
          <a:xfrm flipH="1">
            <a:off x="3703979" y="1942464"/>
            <a:ext cx="1021547" cy="23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4927051" y="2515232"/>
            <a:ext cx="0" cy="114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 flipV="1">
            <a:off x="3692828" y="4290871"/>
            <a:ext cx="1021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20" idx="1"/>
          </p:cNvCxnSpPr>
          <p:nvPr/>
        </p:nvCxnSpPr>
        <p:spPr>
          <a:xfrm flipH="1" flipV="1">
            <a:off x="3696261" y="1993092"/>
            <a:ext cx="1029264" cy="222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6029738" y="616226"/>
            <a:ext cx="1591953" cy="114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5902772" y="616226"/>
            <a:ext cx="1718919" cy="30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843" y="290464"/>
            <a:ext cx="285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Трафик с серверов приложения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66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Описание каталогов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lvl="0"/>
            <a:r>
              <a:rPr lang="en-US" sz="2000" b="0" dirty="0" err="1" smtClean="0"/>
              <a:t>Ansible</a:t>
            </a:r>
            <a:r>
              <a:rPr lang="en-US" sz="2000" b="0" dirty="0" smtClean="0"/>
              <a:t> </a:t>
            </a:r>
            <a:r>
              <a:rPr lang="ru-RU" sz="2000" b="0" dirty="0" smtClean="0"/>
              <a:t>-</a:t>
            </a:r>
            <a:r>
              <a:rPr lang="en-US" sz="2000" b="0" dirty="0" smtClean="0"/>
              <a:t> </a:t>
            </a:r>
            <a:r>
              <a:rPr lang="ru-RU" sz="2000" b="0" dirty="0" smtClean="0"/>
              <a:t>содержит </a:t>
            </a:r>
            <a:r>
              <a:rPr lang="ru-RU" sz="2000" b="0" dirty="0" err="1" smtClean="0"/>
              <a:t>плейбуки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Packer</a:t>
            </a:r>
            <a:r>
              <a:rPr lang="ru-RU" sz="2000" b="0" dirty="0" smtClean="0"/>
              <a:t> - описание для сборки образа</a:t>
            </a:r>
            <a:br>
              <a:rPr lang="ru-RU" sz="2000" b="0" dirty="0" smtClean="0"/>
            </a:br>
            <a:r>
              <a:rPr lang="ru-RU" sz="2000" b="0" dirty="0" smtClean="0"/>
              <a:t>ВМ администратора инфраструктуры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err="1" smtClean="0"/>
              <a:t>Dev</a:t>
            </a:r>
            <a:r>
              <a:rPr lang="ru-RU" sz="2000" b="0" dirty="0" smtClean="0"/>
              <a:t> - </a:t>
            </a:r>
            <a:r>
              <a:rPr lang="en-US" sz="2000" b="0" dirty="0" smtClean="0"/>
              <a:t>TF </a:t>
            </a:r>
            <a:r>
              <a:rPr lang="ru-RU" sz="2000" b="0" dirty="0" smtClean="0"/>
              <a:t>скрипт</a:t>
            </a:r>
            <a:r>
              <a:rPr lang="ru-RU" sz="2000" b="0" dirty="0"/>
              <a:t>,</a:t>
            </a:r>
            <a:r>
              <a:rPr lang="ru-RU" sz="2000" b="0" dirty="0" smtClean="0"/>
              <a:t> описание среды разработки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Load</a:t>
            </a:r>
            <a:r>
              <a:rPr lang="ru-RU" sz="2000" b="0" dirty="0" smtClean="0"/>
              <a:t> - </a:t>
            </a:r>
            <a:r>
              <a:rPr lang="en-US" sz="2000" b="0" dirty="0"/>
              <a:t>TF </a:t>
            </a:r>
            <a:r>
              <a:rPr lang="ru-RU" sz="2000" b="0" dirty="0" smtClean="0"/>
              <a:t>скрипт, </a:t>
            </a:r>
            <a:r>
              <a:rPr lang="ru-RU" sz="2000" b="0" dirty="0"/>
              <a:t>описание </a:t>
            </a:r>
            <a:r>
              <a:rPr lang="ru-RU" sz="2000" b="0" dirty="0" smtClean="0"/>
              <a:t>нагрузочной среды</a:t>
            </a:r>
            <a:br>
              <a:rPr lang="ru-RU" sz="2000" b="0" dirty="0" smtClean="0"/>
            </a:br>
            <a:r>
              <a:rPr lang="en-US" sz="2000" b="0" dirty="0" smtClean="0"/>
              <a:t>Test</a:t>
            </a:r>
            <a:r>
              <a:rPr lang="ru-RU" sz="2000" b="0" dirty="0" smtClean="0"/>
              <a:t> - </a:t>
            </a:r>
            <a:r>
              <a:rPr lang="en-US" sz="2000" b="0" dirty="0"/>
              <a:t>TF </a:t>
            </a:r>
            <a:r>
              <a:rPr lang="ru-RU" sz="2000" b="0" dirty="0" smtClean="0"/>
              <a:t>скрипт, </a:t>
            </a:r>
            <a:r>
              <a:rPr lang="ru-RU" sz="2000" b="0" dirty="0"/>
              <a:t>описание </a:t>
            </a:r>
            <a:r>
              <a:rPr lang="ru-RU" sz="2000" b="0" dirty="0" smtClean="0"/>
              <a:t>среды тестирования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Prod</a:t>
            </a:r>
            <a:r>
              <a:rPr lang="ru-RU" sz="2000" b="0" dirty="0" smtClean="0"/>
              <a:t> - </a:t>
            </a:r>
            <a:r>
              <a:rPr lang="en-US" sz="2000" b="0" dirty="0"/>
              <a:t>TF </a:t>
            </a:r>
            <a:r>
              <a:rPr lang="ru-RU" sz="2000" b="0" dirty="0" smtClean="0"/>
              <a:t>скрипт, </a:t>
            </a:r>
            <a:r>
              <a:rPr lang="ru-RU" sz="2000" b="0" dirty="0"/>
              <a:t>описание </a:t>
            </a:r>
            <a:r>
              <a:rPr lang="ru-RU" sz="2000" b="0" dirty="0" smtClean="0"/>
              <a:t>продуктивной среды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Modules</a:t>
            </a:r>
            <a:r>
              <a:rPr lang="ru-RU" sz="2000" b="0" dirty="0" smtClean="0"/>
              <a:t> – Модули </a:t>
            </a:r>
            <a:r>
              <a:rPr lang="en-US" sz="2000" b="0" dirty="0" smtClean="0"/>
              <a:t>TF</a:t>
            </a:r>
            <a:endParaRPr sz="2000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71" y="469872"/>
            <a:ext cx="242921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9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Описание модулей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Каждый модуль содержит</a:t>
            </a:r>
            <a:br>
              <a:rPr lang="ru-RU" sz="3000" dirty="0" smtClean="0"/>
            </a:br>
            <a:r>
              <a:rPr lang="ru-RU" sz="3000" dirty="0" smtClean="0"/>
              <a:t>файл </a:t>
            </a:r>
            <a:r>
              <a:rPr lang="en-US" sz="3000" dirty="0" smtClean="0"/>
              <a:t>Readme.md </a:t>
            </a:r>
            <a:r>
              <a:rPr lang="ru-RU" sz="3000" dirty="0" smtClean="0"/>
              <a:t>с описанием,</a:t>
            </a:r>
            <a:br>
              <a:rPr lang="ru-RU" sz="3000" dirty="0" smtClean="0"/>
            </a:br>
            <a:r>
              <a:rPr lang="ru-RU" sz="3000" dirty="0" smtClean="0"/>
              <a:t>файл с переменными и, при</a:t>
            </a:r>
            <a:br>
              <a:rPr lang="ru-RU" sz="3000" dirty="0" smtClean="0"/>
            </a:br>
            <a:r>
              <a:rPr lang="ru-RU" sz="3000" dirty="0" smtClean="0"/>
              <a:t>необходимости, файл с </a:t>
            </a:r>
            <a:br>
              <a:rPr lang="ru-RU" sz="3000" dirty="0" smtClean="0"/>
            </a:br>
            <a:r>
              <a:rPr lang="ru-RU" sz="3000" dirty="0" smtClean="0"/>
              <a:t>выходными переменными</a:t>
            </a:r>
            <a:br>
              <a:rPr lang="ru-RU" sz="3000" dirty="0" smtClean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205" y="1186028"/>
            <a:ext cx="256258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9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Зависимость </a:t>
            </a:r>
            <a:r>
              <a:rPr lang="ru-RU" sz="3000" dirty="0" err="1" smtClean="0"/>
              <a:t>стейджей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2" y="1628388"/>
            <a:ext cx="8554720" cy="23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7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 smtClean="0"/>
              <a:t>Стейджы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" y="1428591"/>
            <a:ext cx="8858591" cy="19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3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Проект в </a:t>
            </a:r>
            <a:r>
              <a:rPr lang="en-US" sz="3000" dirty="0" err="1" smtClean="0"/>
              <a:t>GitLab</a:t>
            </a:r>
            <a:r>
              <a:rPr lang="en-US" sz="3000" dirty="0" smtClean="0"/>
              <a:t>’</a:t>
            </a:r>
            <a:r>
              <a:rPr lang="ru-RU" sz="3000" dirty="0" smtClean="0"/>
              <a:t>е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1" y="1001304"/>
            <a:ext cx="5287618" cy="39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 smtClean="0"/>
              <a:t>Стейты</a:t>
            </a:r>
            <a:r>
              <a:rPr lang="ru-RU" sz="3000" dirty="0" smtClean="0"/>
              <a:t> </a:t>
            </a:r>
            <a:r>
              <a:rPr lang="ru-RU" sz="3000" dirty="0" err="1" smtClean="0"/>
              <a:t>терраформа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30" y="1517866"/>
            <a:ext cx="8426026" cy="25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8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Выдержка из </a:t>
            </a:r>
            <a:r>
              <a:rPr lang="ru-RU" sz="3000" dirty="0" err="1" smtClean="0"/>
              <a:t>пайплайна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1" y="976371"/>
            <a:ext cx="6334540" cy="37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5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7239000" cy="1459952"/>
        </p:xfrm>
        <a:graphic>
          <a:graphicData uri="http://schemas.openxmlformats.org/drawingml/2006/table">
            <a:tbl>
              <a:tblPr>
                <a:noFill/>
                <a:tableStyleId>{B583A5A9-2627-4DB3-B0AD-39937C220266}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Вопросы?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 algn="just"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Создание инфраструктуры платежного приложения с использованием подхода </a:t>
            </a:r>
            <a:r>
              <a:rPr lang="ru-RU" sz="2800" b="0" dirty="0" err="1"/>
              <a:t>Infrastructure</a:t>
            </a:r>
            <a:r>
              <a:rPr lang="ru-RU" sz="2800" b="0" dirty="0"/>
              <a:t> </a:t>
            </a:r>
            <a:r>
              <a:rPr lang="ru-RU" sz="2800" b="0" dirty="0" err="1"/>
              <a:t>as</a:t>
            </a:r>
            <a:r>
              <a:rPr lang="ru-RU" sz="2800" b="0" dirty="0"/>
              <a:t> a </a:t>
            </a:r>
            <a:r>
              <a:rPr lang="ru-RU" sz="2800" b="0" dirty="0" err="1"/>
              <a:t>code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Екимов Антон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Администратор баз данных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80" y="2798225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71482766"/>
              </p:ext>
            </p:extLst>
          </p:nvPr>
        </p:nvGraphicFramePr>
        <p:xfrm>
          <a:off x="952500" y="1544194"/>
          <a:ext cx="7239000" cy="1185652"/>
        </p:xfrm>
        <a:graphic>
          <a:graphicData uri="http://schemas.openxmlformats.org/drawingml/2006/table">
            <a:tbl>
              <a:tblPr>
                <a:noFill/>
                <a:tableStyleId>{B583A5A9-2627-4DB3-B0AD-39937C220266}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инфраструктуру платежного приложения, включающую сервера приложения и </a:t>
                      </a:r>
                      <a:r>
                        <a:rPr lang="ru-RU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балансировщик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нагрузки, а так же отказоустойчивый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кластер СУБД на основе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v16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инфраструктуры использовать подход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IaC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556819528"/>
              </p:ext>
            </p:extLst>
          </p:nvPr>
        </p:nvGraphicFramePr>
        <p:xfrm>
          <a:off x="952500" y="1544194"/>
          <a:ext cx="7239000" cy="1322802"/>
        </p:xfrm>
        <a:graphic>
          <a:graphicData uri="http://schemas.openxmlformats.org/drawingml/2006/table">
            <a:tbl>
              <a:tblPr>
                <a:noFill/>
                <a:tableStyleId>{B583A5A9-2627-4DB3-B0AD-39937C220266}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отказоустойчивый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кластер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состоящий из двух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(мастер и реплика), для хранения данных о транзакциях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два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инстанса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приложения с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балансировщиком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нагрузки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машину для управления контуром инфраструктуры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220945666"/>
              </p:ext>
            </p:extLst>
          </p:nvPr>
        </p:nvGraphicFramePr>
        <p:xfrm>
          <a:off x="952500" y="1544194"/>
          <a:ext cx="7239000" cy="1859992"/>
        </p:xfrm>
        <a:graphic>
          <a:graphicData uri="http://schemas.openxmlformats.org/drawingml/2006/table">
            <a:tbl>
              <a:tblPr>
                <a:noFill/>
                <a:tableStyleId>{B583A5A9-2627-4DB3-B0AD-39937C220266}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Packer v1.10.3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Terraform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v1.9.1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Ansible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v2.17.2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GitLab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v16.11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300" b="0" i="0" u="none" strike="noStrike" cap="none" dirty="0" err="1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TFLint</a:t>
                      </a: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v0.53.0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t="18803" r="34309" b="162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Был создан инфраструктурный </a:t>
            </a: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пайплаин</a:t>
            </a: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Реализована проверка кода </a:t>
            </a:r>
            <a:r>
              <a:rPr lang="ru-RU" dirty="0" err="1" smtClean="0">
                <a:latin typeface="Roboto"/>
                <a:ea typeface="Roboto"/>
                <a:cs typeface="Roboto"/>
                <a:sym typeface="Roboto"/>
              </a:rPr>
              <a:t>терраформа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 smtClean="0">
                <a:latin typeface="Roboto"/>
                <a:ea typeface="Roboto"/>
                <a:cs typeface="Roboto"/>
                <a:sym typeface="Roboto"/>
              </a:rPr>
              <a:t>линтом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, а так же тестовое развертывание инфраструктуры и выполнение </a:t>
            </a:r>
            <a:r>
              <a:rPr lang="ru-RU" dirty="0" err="1" smtClean="0">
                <a:latin typeface="Roboto"/>
                <a:ea typeface="Roboto"/>
                <a:cs typeface="Roboto"/>
                <a:sym typeface="Roboto"/>
              </a:rPr>
              <a:t>плейбука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Реализована среда разработки, нагрузочного тестирования и продуктивная среда.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Репозиторий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Архитектура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1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539" y="22963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1692" y="22963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0827" y="3757927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3601" y="1232829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101548" y="1364974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Балансировщик</a:t>
            </a:r>
            <a:r>
              <a:rPr lang="ru-RU" dirty="0" smtClean="0"/>
              <a:t> нагрузки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240136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App02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420910" y="23989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App01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092919" y="4481959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Кластер СУБД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413182" y="1177129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IP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1"/>
            <a:endCxn id="4" idx="0"/>
          </p:cNvCxnSpPr>
          <p:nvPr/>
        </p:nvCxnSpPr>
        <p:spPr>
          <a:xfrm flipH="1">
            <a:off x="2526900" y="1543189"/>
            <a:ext cx="866701" cy="75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5" idx="0"/>
          </p:cNvCxnSpPr>
          <p:nvPr/>
        </p:nvCxnSpPr>
        <p:spPr>
          <a:xfrm>
            <a:off x="4014322" y="1543189"/>
            <a:ext cx="1127731" cy="75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6" idx="1"/>
          </p:cNvCxnSpPr>
          <p:nvPr/>
        </p:nvCxnSpPr>
        <p:spPr>
          <a:xfrm>
            <a:off x="2556697" y="2892083"/>
            <a:ext cx="924130" cy="117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6" idx="3"/>
          </p:cNvCxnSpPr>
          <p:nvPr/>
        </p:nvCxnSpPr>
        <p:spPr>
          <a:xfrm flipH="1">
            <a:off x="4101548" y="2915764"/>
            <a:ext cx="1092653" cy="115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oogle Shape;18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0410" y="3492025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1080278" y="411302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Adm01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22" idx="3"/>
            <a:endCxn id="6" idx="1"/>
          </p:cNvCxnSpPr>
          <p:nvPr/>
        </p:nvCxnSpPr>
        <p:spPr>
          <a:xfrm>
            <a:off x="1731410" y="3802525"/>
            <a:ext cx="1749417" cy="2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2" idx="3"/>
          </p:cNvCxnSpPr>
          <p:nvPr/>
        </p:nvCxnSpPr>
        <p:spPr>
          <a:xfrm flipV="1">
            <a:off x="1731410" y="2605112"/>
            <a:ext cx="3116497" cy="119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2" idx="3"/>
            <a:endCxn id="7" idx="2"/>
          </p:cNvCxnSpPr>
          <p:nvPr/>
        </p:nvCxnSpPr>
        <p:spPr>
          <a:xfrm flipV="1">
            <a:off x="1731410" y="1853548"/>
            <a:ext cx="1972552" cy="194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2" idx="3"/>
            <a:endCxn id="4" idx="1"/>
          </p:cNvCxnSpPr>
          <p:nvPr/>
        </p:nvCxnSpPr>
        <p:spPr>
          <a:xfrm flipV="1">
            <a:off x="1731410" y="2606682"/>
            <a:ext cx="485129" cy="1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9214" y="3161879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IP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3689528" y="612626"/>
            <a:ext cx="14433" cy="63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57364" y="28255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Трафик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259</Words>
  <Application>Microsoft Office PowerPoint</Application>
  <PresentationFormat>Экран (16:9)</PresentationFormat>
  <Paragraphs>95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Roboto</vt:lpstr>
      <vt:lpstr>Arial</vt:lpstr>
      <vt:lpstr>Courier New</vt:lpstr>
      <vt:lpstr>Светлая тема</vt:lpstr>
      <vt:lpstr>Infrastructure  as a code</vt:lpstr>
      <vt:lpstr>Меня хорошо видно &amp; слышно?</vt:lpstr>
      <vt:lpstr>Защита проекта Тема: Создание инфраструктуры платежного приложения с использованием подхода Infrastructure as a code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Архитектура   </vt:lpstr>
      <vt:lpstr>Архитектура кластера СУБД   </vt:lpstr>
      <vt:lpstr>Описание каталогов   Ansible - содержит плейбуки Packer - описание для сборки образа ВМ администратора инфраструктуры Dev - TF скрипт, описание среды разработки Load - TF скрипт, описание нагрузочной среды Test - TF скрипт, описание среды тестирования Prod - TF скрипт, описание продуктивной среды Modules – Модули TF</vt:lpstr>
      <vt:lpstr>Описание модулей  Каждый модуль содержит файл Readme.md с описанием, файл с переменными и, при необходимости, файл с  выходными переменными  </vt:lpstr>
      <vt:lpstr>Зависимость стейджей   </vt:lpstr>
      <vt:lpstr>Стейджы   </vt:lpstr>
      <vt:lpstr>Проект в GitLab’е   </vt:lpstr>
      <vt:lpstr>Стейты терраформа   </vt:lpstr>
      <vt:lpstr>Выдержка из пайплайна   </vt:lpstr>
      <vt:lpstr>Выводы и планы по развитию   </vt:lpstr>
      <vt:lpstr>Спасибо за внимание!  </vt:lpstr>
      <vt:lpstr>Вопросы?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 as a code</dc:title>
  <cp:lastModifiedBy>Учетная запись Майкрософт</cp:lastModifiedBy>
  <cp:revision>25</cp:revision>
  <dcterms:modified xsi:type="dcterms:W3CDTF">2024-10-12T14:23:18Z</dcterms:modified>
</cp:coreProperties>
</file>