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65" r:id="rId19"/>
    <p:sldId id="266" r:id="rId20"/>
    <p:sldId id="267" r:id="rId21"/>
  </p:sldIdLst>
  <p:sldSz cx="9144000" cy="5143500" type="screen16x9"/>
  <p:notesSz cx="6858000" cy="9144000"/>
  <p:embeddedFontLst>
    <p:embeddedFont>
      <p:font typeface="Roboto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5533">
          <p15:clr>
            <a:srgbClr val="A4A3A4"/>
          </p15:clr>
        </p15:guide>
        <p15:guide id="2" pos="227">
          <p15:clr>
            <a:srgbClr val="9AA0A6"/>
          </p15:clr>
        </p15:guide>
        <p15:guide id="3" orient="horz" pos="179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583A5A9-2627-4DB3-B0AD-39937C220266}">
  <a:tblStyle styleId="{B583A5A9-2627-4DB3-B0AD-39937C22026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>
        <p:guide pos="5533"/>
        <p:guide pos="227"/>
        <p:guide orient="horz" pos="1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830969674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4632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80292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0974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4351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61749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47834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1768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42048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991178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97f5ce68a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97f5ce68a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5705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e04b8b6756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e04b8b6756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898494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e823becd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e823becd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34625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04b8b6756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04b8b6756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46794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e823becd0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e823becd0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5802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e823becd0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e823becd0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5235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f29b9fb2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f29b9fb24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0963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df29b9fb2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df29b9fb2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40239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f97f5ce68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f97f5ce68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38578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df29b9fb2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df29b9fb24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5741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97f5ce68a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97f5ce68a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75596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 l="99" r="99"/>
          <a:stretch/>
        </p:blipFill>
        <p:spPr>
          <a:xfrm>
            <a:off x="-17925" y="-10075"/>
            <a:ext cx="9194726" cy="518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 b="1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600"/>
              <a:buNone/>
              <a:defRPr sz="5600">
                <a:solidFill>
                  <a:schemeClr val="lt1"/>
                </a:solidFill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1">
  <p:cSld name="CUSTOM_2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urier New"/>
              <a:buNone/>
              <a:defRPr sz="11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с кодом 2">
  <p:cSld name="CUSTOM_2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/>
          <p:nvPr/>
        </p:nvSpPr>
        <p:spPr>
          <a:xfrm>
            <a:off x="590475" y="1364975"/>
            <a:ext cx="7988400" cy="3412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ubTitle" idx="1"/>
          </p:nvPr>
        </p:nvSpPr>
        <p:spPr>
          <a:xfrm>
            <a:off x="754725" y="1516446"/>
            <a:ext cx="82263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Courier New"/>
              <a:buNone/>
              <a:defRPr sz="11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None/>
              <a:defRPr sz="17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1">
  <p:cSld name="CUSTOM_4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ubTitle" idx="1"/>
          </p:nvPr>
        </p:nvSpPr>
        <p:spPr>
          <a:xfrm>
            <a:off x="544050" y="1350425"/>
            <a:ext cx="5316300" cy="9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606200" y="2144231"/>
            <a:ext cx="7938600" cy="24645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2"/>
          </p:nvPr>
        </p:nvSpPr>
        <p:spPr>
          <a:xfrm>
            <a:off x="795050" y="2220038"/>
            <a:ext cx="7568100" cy="236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лайд КОД+ТЕКСТ 2">
  <p:cSld name="CUSTOM_4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/>
          <p:nvPr/>
        </p:nvSpPr>
        <p:spPr>
          <a:xfrm>
            <a:off x="362300" y="1384249"/>
            <a:ext cx="4748700" cy="3393300"/>
          </a:xfrm>
          <a:prstGeom prst="rect">
            <a:avLst/>
          </a:prstGeom>
          <a:solidFill>
            <a:srgbClr val="FBFBF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subTitle" idx="1"/>
          </p:nvPr>
        </p:nvSpPr>
        <p:spPr>
          <a:xfrm>
            <a:off x="500550" y="1474819"/>
            <a:ext cx="4428600" cy="345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Courier New"/>
              <a:buNone/>
              <a:defRPr sz="1300">
                <a:latin typeface="Courier New"/>
                <a:ea typeface="Courier New"/>
                <a:cs typeface="Courier New"/>
                <a:sym typeface="Courier New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2"/>
          </p:nvPr>
        </p:nvSpPr>
        <p:spPr>
          <a:xfrm>
            <a:off x="5555275" y="1474819"/>
            <a:ext cx="3151200" cy="326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Белый слайд + заголовок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00550" y="1784775"/>
            <a:ext cx="7935300" cy="114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аш макет 1">
  <p:cSld name="CUSTOM_5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500550" y="1426469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238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500"/>
              <a:buChar char="●"/>
              <a:defRPr sz="1500"/>
            </a:lvl1pPr>
            <a:lvl2pPr marL="914400" lvl="1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2pPr>
            <a:lvl3pPr marL="1371600" lvl="2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3pPr>
            <a:lvl4pPr marL="1828800" lvl="3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4pPr>
            <a:lvl5pPr marL="2286000" lvl="4" indent="-311150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  <a:defRPr sz="1300"/>
            </a:lvl5pPr>
            <a:lvl6pPr marL="2743200" lvl="5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6pPr>
            <a:lvl7pPr marL="3200400" lvl="6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●"/>
              <a:defRPr sz="1300"/>
            </a:lvl7pPr>
            <a:lvl8pPr marL="3657600" lvl="7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○"/>
              <a:defRPr sz="1300"/>
            </a:lvl8pPr>
            <a:lvl9pPr marL="4114800" lvl="8" indent="-311150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SzPts val="1300"/>
              <a:buChar char="■"/>
              <a:defRPr sz="13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ема вебинара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subTitle" idx="1"/>
          </p:nvPr>
        </p:nvSpPr>
        <p:spPr>
          <a:xfrm>
            <a:off x="500550" y="457313"/>
            <a:ext cx="77967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00"/>
              </a:buClr>
              <a:buSzPts val="1500"/>
              <a:buNone/>
              <a:defRPr sz="1500">
                <a:solidFill>
                  <a:srgbClr val="FF9900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ubTitle" idx="2"/>
          </p:nvPr>
        </p:nvSpPr>
        <p:spPr>
          <a:xfrm>
            <a:off x="3135425" y="2978831"/>
            <a:ext cx="58563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3D85"/>
              </a:buClr>
              <a:buSzPts val="2300"/>
              <a:buNone/>
              <a:defRPr sz="2300" b="1">
                <a:solidFill>
                  <a:srgbClr val="013D85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3"/>
          </p:nvPr>
        </p:nvSpPr>
        <p:spPr>
          <a:xfrm>
            <a:off x="3135425" y="3278981"/>
            <a:ext cx="5856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ubTitle" idx="4"/>
          </p:nvPr>
        </p:nvSpPr>
        <p:spPr>
          <a:xfrm>
            <a:off x="3135425" y="3662550"/>
            <a:ext cx="5856300" cy="10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97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ительный слайд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31" name="Google Shape;31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 себе">
  <p:cSld name="CUSTOM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3891775" y="1716281"/>
            <a:ext cx="4391700" cy="5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 sz="23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ubTitle" idx="2"/>
          </p:nvPr>
        </p:nvSpPr>
        <p:spPr>
          <a:xfrm>
            <a:off x="3891775" y="2252801"/>
            <a:ext cx="5095200" cy="25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>
                <a:solidFill>
                  <a:schemeClr val="dk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аздел+описание">
  <p:cSld name="SECTION_TITLE_AND_DESCRIPTI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title"/>
          </p:nvPr>
        </p:nvSpPr>
        <p:spPr>
          <a:xfrm>
            <a:off x="609075" y="12208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609075" y="2916213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 sz="1700"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marL="1828800" lvl="3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4pPr>
            <a:lvl5pPr marL="2286000" lvl="4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5pPr>
            <a:lvl6pPr marL="2743200" lvl="5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6pPr>
            <a:lvl7pPr marL="3200400" lvl="6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7pPr>
            <a:lvl8pPr marL="3657600" lvl="7" indent="-311150">
              <a:spcBef>
                <a:spcPts val="0"/>
              </a:spcBef>
              <a:spcAft>
                <a:spcPts val="0"/>
              </a:spcAft>
              <a:buSzPts val="1300"/>
              <a:buChar char="○"/>
              <a:defRPr/>
            </a:lvl8pPr>
            <a:lvl9pPr marL="4114800" lvl="8" indent="-31115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">
  <p:cSld name="CUSTOM_3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oboto"/>
              <a:buNone/>
              <a:defRPr sz="31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24350" y="1578869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365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Roboto"/>
              <a:buChar char="●"/>
              <a:defRPr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○"/>
              <a:defRPr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○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115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■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subTitle" idx="1"/>
          </p:nvPr>
        </p:nvSpPr>
        <p:spPr>
          <a:xfrm>
            <a:off x="944650" y="4350425"/>
            <a:ext cx="8293200" cy="48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otus.ru</a:t>
            </a: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title"/>
          </p:nvPr>
        </p:nvSpPr>
        <p:spPr>
          <a:xfrm>
            <a:off x="944650" y="1769200"/>
            <a:ext cx="7379700" cy="237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Clr>
                <a:schemeClr val="dk1"/>
              </a:buClr>
              <a:buSzPts val="1100"/>
            </a:pPr>
            <a:r>
              <a:rPr lang="en-US" dirty="0"/>
              <a:t>Infrastructure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en-US" dirty="0" smtClean="0"/>
              <a:t>as </a:t>
            </a:r>
            <a:r>
              <a:rPr lang="en-US" dirty="0"/>
              <a:t>a code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Скругленный прямоугольник 15"/>
          <p:cNvSpPr/>
          <p:nvPr/>
        </p:nvSpPr>
        <p:spPr>
          <a:xfrm>
            <a:off x="271669" y="3672782"/>
            <a:ext cx="3432314" cy="1182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Скругленный прямоугольник 12"/>
          <p:cNvSpPr/>
          <p:nvPr/>
        </p:nvSpPr>
        <p:spPr>
          <a:xfrm>
            <a:off x="271669" y="1402008"/>
            <a:ext cx="3432314" cy="118216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 smtClean="0"/>
              <a:t>Архитектура кластера СУБД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550" y="1482793"/>
            <a:ext cx="577091" cy="642115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7" y="3848306"/>
            <a:ext cx="577091" cy="64211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42498" y="2181077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Master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42498" y="4490421"/>
            <a:ext cx="7825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Replica</a:t>
            </a:r>
            <a:endParaRPr lang="ru-RU"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410" y="1580706"/>
            <a:ext cx="333633" cy="446289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5410" y="3946218"/>
            <a:ext cx="333633" cy="44628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58056" y="4490421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Patroni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246161" y="2181077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Patroni</a:t>
            </a:r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812" y="1580706"/>
            <a:ext cx="1299285" cy="393061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812" y="3999446"/>
            <a:ext cx="1299285" cy="393061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24760" y="2720364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DB01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419834" y="3343783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DB02</a:t>
            </a:r>
          </a:p>
        </p:txBody>
      </p:sp>
      <p:sp>
        <p:nvSpPr>
          <p:cNvPr id="19" name="Скругленный прямоугольник 18"/>
          <p:cNvSpPr/>
          <p:nvPr/>
        </p:nvSpPr>
        <p:spPr>
          <a:xfrm>
            <a:off x="4725526" y="1396073"/>
            <a:ext cx="1304213" cy="10927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кругленный прямоугольник 19"/>
          <p:cNvSpPr/>
          <p:nvPr/>
        </p:nvSpPr>
        <p:spPr>
          <a:xfrm>
            <a:off x="4725525" y="3672782"/>
            <a:ext cx="1304213" cy="10927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7" name="Рисунок 1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964" y="1466884"/>
            <a:ext cx="789333" cy="620703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2963" y="3771804"/>
            <a:ext cx="789333" cy="620703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5060875" y="2539815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Proxy01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060874" y="3343782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Proxy02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661728" y="2097925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VIP </a:t>
            </a:r>
            <a:r>
              <a:rPr lang="en-US" dirty="0" err="1" smtClean="0"/>
              <a:t>KeepAlived</a:t>
            </a:r>
            <a:endParaRPr lang="en-US" dirty="0" smtClean="0"/>
          </a:p>
        </p:txBody>
      </p:sp>
      <p:sp>
        <p:nvSpPr>
          <p:cNvPr id="26" name="TextBox 25"/>
          <p:cNvSpPr txBox="1"/>
          <p:nvPr/>
        </p:nvSpPr>
        <p:spPr>
          <a:xfrm>
            <a:off x="4661728" y="4416659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VIP </a:t>
            </a:r>
            <a:r>
              <a:rPr lang="en-US" dirty="0" err="1" smtClean="0"/>
              <a:t>KeepAlived</a:t>
            </a:r>
            <a:endParaRPr lang="en-US" dirty="0" smtClean="0"/>
          </a:p>
        </p:txBody>
      </p:sp>
      <p:pic>
        <p:nvPicPr>
          <p:cNvPr id="27" name="Рисунок 2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5118" y="2720364"/>
            <a:ext cx="775252" cy="775252"/>
          </a:xfrm>
          <a:prstGeom prst="rect">
            <a:avLst/>
          </a:prstGeom>
        </p:spPr>
      </p:pic>
      <p:pic>
        <p:nvPicPr>
          <p:cNvPr id="29" name="Рисунок 2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333" y="1758763"/>
            <a:ext cx="775252" cy="775252"/>
          </a:xfrm>
          <a:prstGeom prst="rect">
            <a:avLst/>
          </a:prstGeom>
        </p:spPr>
      </p:pic>
      <p:pic>
        <p:nvPicPr>
          <p:cNvPr id="30" name="Рисунок 2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333" y="3460680"/>
            <a:ext cx="775252" cy="775252"/>
          </a:xfrm>
          <a:prstGeom prst="rect">
            <a:avLst/>
          </a:prstGeom>
        </p:spPr>
      </p:pic>
      <p:cxnSp>
        <p:nvCxnSpPr>
          <p:cNvPr id="31" name="Прямая со стрелкой 30"/>
          <p:cNvCxnSpPr>
            <a:stCxn id="29" idx="2"/>
            <a:endCxn id="30" idx="0"/>
          </p:cNvCxnSpPr>
          <p:nvPr/>
        </p:nvCxnSpPr>
        <p:spPr>
          <a:xfrm>
            <a:off x="7928959" y="2534015"/>
            <a:ext cx="0" cy="9266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stCxn id="27" idx="2"/>
            <a:endCxn id="30" idx="1"/>
          </p:cNvCxnSpPr>
          <p:nvPr/>
        </p:nvCxnSpPr>
        <p:spPr>
          <a:xfrm>
            <a:off x="6632744" y="3495616"/>
            <a:ext cx="908589" cy="3526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29" idx="1"/>
            <a:endCxn id="27" idx="0"/>
          </p:cNvCxnSpPr>
          <p:nvPr/>
        </p:nvCxnSpPr>
        <p:spPr>
          <a:xfrm flipH="1">
            <a:off x="6632744" y="2146389"/>
            <a:ext cx="908589" cy="57397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621691" y="1396073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ETCD02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6250998" y="3617915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ETCD01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7612205" y="4336532"/>
            <a:ext cx="8723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ETCD03</a:t>
            </a:r>
          </a:p>
        </p:txBody>
      </p:sp>
      <p:cxnSp>
        <p:nvCxnSpPr>
          <p:cNvPr id="45" name="Прямая со стрелкой 44"/>
          <p:cNvCxnSpPr>
            <a:endCxn id="27" idx="1"/>
          </p:cNvCxnSpPr>
          <p:nvPr/>
        </p:nvCxnSpPr>
        <p:spPr>
          <a:xfrm>
            <a:off x="3405809" y="2618408"/>
            <a:ext cx="2839309" cy="489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endCxn id="27" idx="1"/>
          </p:cNvCxnSpPr>
          <p:nvPr/>
        </p:nvCxnSpPr>
        <p:spPr>
          <a:xfrm flipV="1">
            <a:off x="3405809" y="3107990"/>
            <a:ext cx="2839309" cy="540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19" idx="1"/>
          </p:cNvCxnSpPr>
          <p:nvPr/>
        </p:nvCxnSpPr>
        <p:spPr>
          <a:xfrm flipH="1" flipV="1">
            <a:off x="3703983" y="1942463"/>
            <a:ext cx="10215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19" idx="1"/>
          </p:cNvCxnSpPr>
          <p:nvPr/>
        </p:nvCxnSpPr>
        <p:spPr>
          <a:xfrm flipH="1">
            <a:off x="3703979" y="1942464"/>
            <a:ext cx="1021547" cy="2352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/>
          <p:nvPr/>
        </p:nvCxnSpPr>
        <p:spPr>
          <a:xfrm>
            <a:off x="4927051" y="2515232"/>
            <a:ext cx="0" cy="11402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/>
          <p:nvPr/>
        </p:nvCxnSpPr>
        <p:spPr>
          <a:xfrm flipH="1" flipV="1">
            <a:off x="3692828" y="4290871"/>
            <a:ext cx="102154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20" idx="1"/>
          </p:cNvCxnSpPr>
          <p:nvPr/>
        </p:nvCxnSpPr>
        <p:spPr>
          <a:xfrm flipH="1" flipV="1">
            <a:off x="3696261" y="1993092"/>
            <a:ext cx="1029264" cy="22260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/>
          <p:nvPr/>
        </p:nvCxnSpPr>
        <p:spPr>
          <a:xfrm flipH="1">
            <a:off x="6029738" y="616226"/>
            <a:ext cx="1591953" cy="11425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Прямая со стрелкой 62"/>
          <p:cNvCxnSpPr/>
          <p:nvPr/>
        </p:nvCxnSpPr>
        <p:spPr>
          <a:xfrm flipH="1">
            <a:off x="5902772" y="616226"/>
            <a:ext cx="1718919" cy="3056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6254843" y="290464"/>
            <a:ext cx="28568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Трафик с серверов приложения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204664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Описание каталогов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lvl="0"/>
            <a:r>
              <a:rPr lang="en-US" sz="2000" b="0" dirty="0" err="1" smtClean="0"/>
              <a:t>Ansible</a:t>
            </a:r>
            <a:r>
              <a:rPr lang="en-US" sz="2000" b="0" dirty="0" smtClean="0"/>
              <a:t> </a:t>
            </a:r>
            <a:r>
              <a:rPr lang="ru-RU" sz="2000" b="0" dirty="0" smtClean="0"/>
              <a:t>-</a:t>
            </a:r>
            <a:r>
              <a:rPr lang="en-US" sz="2000" b="0" dirty="0" smtClean="0"/>
              <a:t> </a:t>
            </a:r>
            <a:r>
              <a:rPr lang="ru-RU" sz="2000" b="0" dirty="0" smtClean="0"/>
              <a:t>содержит </a:t>
            </a:r>
            <a:r>
              <a:rPr lang="ru-RU" sz="2000" b="0" dirty="0" err="1" smtClean="0"/>
              <a:t>плейбуки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Packer</a:t>
            </a:r>
            <a:r>
              <a:rPr lang="ru-RU" sz="2000" b="0" dirty="0" smtClean="0"/>
              <a:t> - описание для сборки образа</a:t>
            </a:r>
            <a:br>
              <a:rPr lang="ru-RU" sz="2000" b="0" dirty="0" smtClean="0"/>
            </a:br>
            <a:r>
              <a:rPr lang="ru-RU" sz="2000" b="0" dirty="0" smtClean="0"/>
              <a:t>ВМ администратора инфраструктуры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err="1" smtClean="0"/>
              <a:t>Dev</a:t>
            </a:r>
            <a:r>
              <a:rPr lang="ru-RU" sz="2000" b="0" dirty="0" smtClean="0"/>
              <a:t> - </a:t>
            </a:r>
            <a:r>
              <a:rPr lang="en-US" sz="2000" b="0" dirty="0" smtClean="0"/>
              <a:t>TF </a:t>
            </a:r>
            <a:r>
              <a:rPr lang="ru-RU" sz="2000" b="0" dirty="0" smtClean="0"/>
              <a:t>скрипт</a:t>
            </a:r>
            <a:r>
              <a:rPr lang="ru-RU" sz="2000" b="0" dirty="0"/>
              <a:t>,</a:t>
            </a:r>
            <a:r>
              <a:rPr lang="ru-RU" sz="2000" b="0" dirty="0" smtClean="0"/>
              <a:t> описание среды разработки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Load</a:t>
            </a:r>
            <a:r>
              <a:rPr lang="ru-RU" sz="2000" b="0" dirty="0" smtClean="0"/>
              <a:t> - </a:t>
            </a:r>
            <a:r>
              <a:rPr lang="en-US" sz="2000" b="0" dirty="0"/>
              <a:t>TF </a:t>
            </a:r>
            <a:r>
              <a:rPr lang="ru-RU" sz="2000" b="0" dirty="0" smtClean="0"/>
              <a:t>скрипт, </a:t>
            </a:r>
            <a:r>
              <a:rPr lang="ru-RU" sz="2000" b="0" dirty="0"/>
              <a:t>описание </a:t>
            </a:r>
            <a:r>
              <a:rPr lang="ru-RU" sz="2000" b="0" dirty="0" smtClean="0"/>
              <a:t>нагрузочной среды</a:t>
            </a:r>
            <a:br>
              <a:rPr lang="ru-RU" sz="2000" b="0" dirty="0" smtClean="0"/>
            </a:br>
            <a:r>
              <a:rPr lang="en-US" sz="2000" b="0" dirty="0" smtClean="0"/>
              <a:t>Test</a:t>
            </a:r>
            <a:r>
              <a:rPr lang="ru-RU" sz="2000" b="0" dirty="0" smtClean="0"/>
              <a:t> - </a:t>
            </a:r>
            <a:r>
              <a:rPr lang="en-US" sz="2000" b="0" dirty="0"/>
              <a:t>TF </a:t>
            </a:r>
            <a:r>
              <a:rPr lang="ru-RU" sz="2000" b="0" dirty="0" smtClean="0"/>
              <a:t>скрипт, </a:t>
            </a:r>
            <a:r>
              <a:rPr lang="ru-RU" sz="2000" b="0" dirty="0"/>
              <a:t>описание </a:t>
            </a:r>
            <a:r>
              <a:rPr lang="ru-RU" sz="2000" b="0" dirty="0" smtClean="0"/>
              <a:t>среды тестирования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Prod</a:t>
            </a:r>
            <a:r>
              <a:rPr lang="ru-RU" sz="2000" b="0" dirty="0" smtClean="0"/>
              <a:t> - </a:t>
            </a:r>
            <a:r>
              <a:rPr lang="en-US" sz="2000" b="0" dirty="0"/>
              <a:t>TF </a:t>
            </a:r>
            <a:r>
              <a:rPr lang="ru-RU" sz="2000" b="0" dirty="0" smtClean="0"/>
              <a:t>скрипт, </a:t>
            </a:r>
            <a:r>
              <a:rPr lang="ru-RU" sz="2000" b="0" dirty="0"/>
              <a:t>описание </a:t>
            </a:r>
            <a:r>
              <a:rPr lang="ru-RU" sz="2000" b="0" dirty="0" smtClean="0"/>
              <a:t>продуктивной среды</a:t>
            </a:r>
            <a:r>
              <a:rPr lang="en-US" sz="2000" b="0" dirty="0" smtClean="0"/>
              <a:t/>
            </a:r>
            <a:br>
              <a:rPr lang="en-US" sz="2000" b="0" dirty="0" smtClean="0"/>
            </a:br>
            <a:r>
              <a:rPr lang="en-US" sz="2000" b="0" dirty="0" smtClean="0"/>
              <a:t>Modules</a:t>
            </a:r>
            <a:r>
              <a:rPr lang="ru-RU" sz="2000" b="0" dirty="0" smtClean="0"/>
              <a:t> – Модули </a:t>
            </a:r>
            <a:r>
              <a:rPr lang="en-US" sz="2000" b="0" dirty="0" smtClean="0"/>
              <a:t>TF</a:t>
            </a:r>
            <a:endParaRPr sz="2000" b="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271" y="469872"/>
            <a:ext cx="2429214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596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Описание модулей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Каждый модуль содержит</a:t>
            </a:r>
            <a:br>
              <a:rPr lang="ru-RU" sz="3000" dirty="0" smtClean="0"/>
            </a:br>
            <a:r>
              <a:rPr lang="ru-RU" sz="3000" dirty="0" smtClean="0"/>
              <a:t>файл </a:t>
            </a:r>
            <a:r>
              <a:rPr lang="en-US" sz="3000" dirty="0" smtClean="0"/>
              <a:t>Readme.md </a:t>
            </a:r>
            <a:r>
              <a:rPr lang="ru-RU" sz="3000" dirty="0" smtClean="0"/>
              <a:t>с описанием,</a:t>
            </a:r>
            <a:br>
              <a:rPr lang="ru-RU" sz="3000" dirty="0" smtClean="0"/>
            </a:br>
            <a:r>
              <a:rPr lang="ru-RU" sz="3000" dirty="0" smtClean="0"/>
              <a:t>файл с переменными и, при</a:t>
            </a:r>
            <a:br>
              <a:rPr lang="ru-RU" sz="3000" dirty="0" smtClean="0"/>
            </a:br>
            <a:r>
              <a:rPr lang="ru-RU" sz="3000" dirty="0" smtClean="0"/>
              <a:t>необходимости, файл с </a:t>
            </a:r>
            <a:br>
              <a:rPr lang="ru-RU" sz="3000" dirty="0" smtClean="0"/>
            </a:br>
            <a:r>
              <a:rPr lang="ru-RU" sz="3000" dirty="0" smtClean="0"/>
              <a:t>выходными переменными</a:t>
            </a:r>
            <a:br>
              <a:rPr lang="ru-RU" sz="3000" dirty="0" smtClean="0"/>
            </a:b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2205" y="1186028"/>
            <a:ext cx="2562583" cy="3553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393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Зависимость </a:t>
            </a:r>
            <a:r>
              <a:rPr lang="ru-RU" sz="3000" dirty="0" err="1" smtClean="0"/>
              <a:t>стейджей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62" y="1628388"/>
            <a:ext cx="8554720" cy="2353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274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err="1" smtClean="0"/>
              <a:t>Стейджы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59" y="1428591"/>
            <a:ext cx="8858591" cy="195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334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Проект в </a:t>
            </a:r>
            <a:r>
              <a:rPr lang="en-US" sz="3000" dirty="0" err="1" smtClean="0"/>
              <a:t>GitLab</a:t>
            </a:r>
            <a:r>
              <a:rPr lang="en-US" sz="3000" dirty="0" smtClean="0"/>
              <a:t>’</a:t>
            </a:r>
            <a:r>
              <a:rPr lang="ru-RU" sz="3000" dirty="0" smtClean="0"/>
              <a:t>е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61" y="1001304"/>
            <a:ext cx="5287618" cy="3936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3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err="1" smtClean="0"/>
              <a:t>Стейты</a:t>
            </a:r>
            <a:r>
              <a:rPr lang="ru-RU" sz="3000" dirty="0" smtClean="0"/>
              <a:t> </a:t>
            </a:r>
            <a:r>
              <a:rPr lang="ru-RU" sz="3000" dirty="0" err="1" smtClean="0"/>
              <a:t>терраформа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230" y="1517866"/>
            <a:ext cx="8426026" cy="2518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4807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Выдержка из </a:t>
            </a:r>
            <a:r>
              <a:rPr lang="ru-RU" sz="3000" dirty="0" err="1" smtClean="0"/>
              <a:t>пайплайна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61" y="976371"/>
            <a:ext cx="6334540" cy="372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50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5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Выводы и планы по развитию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42" name="Google Shape;142;p25"/>
          <p:cNvGraphicFramePr/>
          <p:nvPr>
            <p:extLst>
              <p:ext uri="{D42A27DB-BD31-4B8C-83A1-F6EECF244321}">
                <p14:modId xmlns:p14="http://schemas.microsoft.com/office/powerpoint/2010/main" val="1155908564"/>
              </p:ext>
            </p:extLst>
          </p:nvPr>
        </p:nvGraphicFramePr>
        <p:xfrm>
          <a:off x="952500" y="1544194"/>
          <a:ext cx="7239000" cy="2763482"/>
        </p:xfrm>
        <a:graphic>
          <a:graphicData uri="http://schemas.openxmlformats.org/drawingml/2006/table">
            <a:tbl>
              <a:tblPr>
                <a:noFill/>
                <a:tableStyleId>{B583A5A9-2627-4DB3-B0AD-39937C220266}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Подход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Infrastructure as a code</a:t>
                      </a:r>
                      <a:r>
                        <a:rPr lang="ru-RU" sz="1300" b="0" i="0" u="none" strike="noStrike" cap="none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 позволил создать воспроизводимую продуктивную среду</a:t>
                      </a:r>
                      <a:r>
                        <a:rPr lang="ru-RU" sz="1300" b="0" i="0" u="none" strike="noStrike" cap="none" baseline="0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 для платежного приложения. А так же аналогичную среду разработки и нагрузочную среду.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b="0" i="0" u="none" strike="noStrike" cap="none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Реализовано предварительное тестирование разворачиваемой</a:t>
                      </a:r>
                      <a:r>
                        <a:rPr lang="ru-RU" sz="1300" b="0" i="0" u="none" strike="noStrike" cap="none" baseline="0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среду, обнаружение ошибки при тестировании не влияет на работающие среды (продуктивную, разработки и нагрузочную)</a:t>
                      </a:r>
                      <a:endParaRPr sz="1300" b="0" i="0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Производится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настройка не только виртуальных машин, но и программного обеспечения необходимого для работы приложения (СУБД и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тд</a:t>
                      </a:r>
                      <a:r>
                        <a:rPr lang="ru-RU" sz="1300" baseline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)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Любую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среду можно масштабировать и/или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переиспользовать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в другом проекте с минимальными затратами</a:t>
                      </a:r>
                      <a:endParaRPr lang="ru-RU" sz="1300" dirty="0" smtClean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956225" y="396394"/>
            <a:ext cx="7559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900"/>
              <a:t>Спасибо за внимание!</a:t>
            </a:r>
            <a:r>
              <a:rPr lang="ru" sz="5000" b="0"/>
              <a:t/>
            </a:r>
            <a:br>
              <a:rPr lang="ru" sz="5000" b="0"/>
            </a:br>
            <a:endParaRPr sz="1400" b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66725" y="1805199"/>
            <a:ext cx="7935300" cy="12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4000"/>
              <a:t>Меня хорошо видно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&amp; слышно?</a:t>
            </a:r>
            <a:endParaRPr sz="4000"/>
          </a:p>
        </p:txBody>
      </p:sp>
      <p:pic>
        <p:nvPicPr>
          <p:cNvPr id="76" name="Google Shape;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7275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84856" y="3516281"/>
            <a:ext cx="526796" cy="52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>
            <a:spLocks noGrp="1"/>
          </p:cNvSpPr>
          <p:nvPr>
            <p:ph type="title"/>
          </p:nvPr>
        </p:nvSpPr>
        <p:spPr>
          <a:xfrm>
            <a:off x="651425" y="396394"/>
            <a:ext cx="7706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dirty="0" smtClean="0"/>
              <a:t>Вопросы?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/>
          <p:nvPr/>
        </p:nvSpPr>
        <p:spPr>
          <a:xfrm>
            <a:off x="630000" y="2716325"/>
            <a:ext cx="1033800" cy="1983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500550" y="821213"/>
            <a:ext cx="8520600" cy="198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 dirty="0"/>
              <a:t>Защита проекта</a:t>
            </a:r>
            <a:endParaRPr sz="3000" dirty="0"/>
          </a:p>
          <a:p>
            <a:pPr lvl="0" algn="just">
              <a:buSzPts val="1100"/>
            </a:pPr>
            <a:r>
              <a:rPr lang="ru" sz="3000" dirty="0"/>
              <a:t>Тема: </a:t>
            </a:r>
            <a:r>
              <a:rPr lang="ru-RU" sz="2800" b="0" dirty="0"/>
              <a:t>Создание инфраструктуры платежного приложения с использованием подхода </a:t>
            </a:r>
            <a:r>
              <a:rPr lang="ru-RU" sz="2800" b="0" dirty="0" err="1"/>
              <a:t>Infrastructure</a:t>
            </a:r>
            <a:r>
              <a:rPr lang="ru-RU" sz="2800" b="0" dirty="0"/>
              <a:t> </a:t>
            </a:r>
            <a:r>
              <a:rPr lang="ru-RU" sz="2800" b="0" dirty="0" err="1"/>
              <a:t>as</a:t>
            </a:r>
            <a:r>
              <a:rPr lang="ru-RU" sz="2800" b="0" dirty="0"/>
              <a:t> a </a:t>
            </a:r>
            <a:r>
              <a:rPr lang="ru-RU" sz="2800" b="0" dirty="0" err="1"/>
              <a:t>code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5" name="Google Shape;85;p18"/>
          <p:cNvSpPr txBox="1"/>
          <p:nvPr/>
        </p:nvSpPr>
        <p:spPr>
          <a:xfrm>
            <a:off x="3123850" y="2716325"/>
            <a:ext cx="5856300" cy="78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Екимов Антон</a:t>
            </a:r>
            <a:endParaRPr b="1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8"/>
          <p:cNvSpPr txBox="1"/>
          <p:nvPr/>
        </p:nvSpPr>
        <p:spPr>
          <a:xfrm>
            <a:off x="3123850" y="3279300"/>
            <a:ext cx="5856300" cy="13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Администратор баз данных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" name="Google Shape;146;p32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80" y="2798225"/>
            <a:ext cx="1455840" cy="1819800"/>
          </a:xfrm>
          <a:prstGeom prst="ellipse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План защиты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786525" y="1205525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Цели проекта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9"/>
          <p:cNvSpPr/>
          <p:nvPr/>
        </p:nvSpPr>
        <p:spPr>
          <a:xfrm>
            <a:off x="787125" y="1795027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 планировалось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787125" y="2372042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Используемые</a:t>
            </a: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технологии</a:t>
            </a:r>
            <a:endParaRPr sz="1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9"/>
          <p:cNvSpPr/>
          <p:nvPr/>
        </p:nvSpPr>
        <p:spPr>
          <a:xfrm>
            <a:off x="786525" y="2949064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Что</a:t>
            </a:r>
            <a:r>
              <a:rPr lang="ru" sz="1300">
                <a:solidFill>
                  <a:srgbClr val="050505"/>
                </a:solidFill>
                <a:latin typeface="Roboto"/>
                <a:ea typeface="Roboto"/>
                <a:cs typeface="Roboto"/>
                <a:sym typeface="Roboto"/>
              </a:rPr>
              <a:t> получилось</a:t>
            </a:r>
            <a:endParaRPr sz="1300">
              <a:solidFill>
                <a:srgbClr val="050505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786525" y="3526100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Схемы/</a:t>
            </a: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архитектура</a:t>
            </a:r>
            <a:endParaRPr sz="13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786525" y="4103113"/>
            <a:ext cx="3384900" cy="37620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162000" tIns="91425" rIns="1620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Выводы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8" name="Google Shape;98;p19"/>
          <p:cNvCxnSpPr>
            <a:stCxn id="92" idx="1"/>
            <a:endCxn id="93" idx="1"/>
          </p:cNvCxnSpPr>
          <p:nvPr/>
        </p:nvCxnSpPr>
        <p:spPr>
          <a:xfrm>
            <a:off x="786525" y="1393625"/>
            <a:ext cx="600" cy="5895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99" name="Google Shape;99;p19"/>
          <p:cNvCxnSpPr>
            <a:stCxn id="93" idx="1"/>
            <a:endCxn id="94" idx="1"/>
          </p:cNvCxnSpPr>
          <p:nvPr/>
        </p:nvCxnSpPr>
        <p:spPr>
          <a:xfrm>
            <a:off x="787125" y="1983127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0" name="Google Shape;100;p19"/>
          <p:cNvCxnSpPr>
            <a:stCxn id="94" idx="1"/>
            <a:endCxn id="95" idx="1"/>
          </p:cNvCxnSpPr>
          <p:nvPr/>
        </p:nvCxnSpPr>
        <p:spPr>
          <a:xfrm flipH="1">
            <a:off x="786525" y="2560142"/>
            <a:ext cx="600" cy="576900"/>
          </a:xfrm>
          <a:prstGeom prst="curvedConnector3">
            <a:avLst>
              <a:gd name="adj1" fmla="val 397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1" name="Google Shape;101;p19"/>
          <p:cNvCxnSpPr>
            <a:stCxn id="95" idx="1"/>
            <a:endCxn id="96" idx="1"/>
          </p:cNvCxnSpPr>
          <p:nvPr/>
        </p:nvCxnSpPr>
        <p:spPr>
          <a:xfrm>
            <a:off x="786525" y="3137164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02" name="Google Shape;102;p19"/>
          <p:cNvCxnSpPr>
            <a:stCxn id="96" idx="1"/>
            <a:endCxn id="97" idx="1"/>
          </p:cNvCxnSpPr>
          <p:nvPr/>
        </p:nvCxnSpPr>
        <p:spPr>
          <a:xfrm>
            <a:off x="786525" y="3714200"/>
            <a:ext cx="600" cy="576900"/>
          </a:xfrm>
          <a:prstGeom prst="curvedConnector3">
            <a:avLst>
              <a:gd name="adj1" fmla="val -39687500"/>
            </a:avLst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проекта</a:t>
            </a:r>
            <a:endParaRPr/>
          </a:p>
        </p:txBody>
      </p:sp>
      <p:graphicFrame>
        <p:nvGraphicFramePr>
          <p:cNvPr id="108" name="Google Shape;108;p20"/>
          <p:cNvGraphicFramePr/>
          <p:nvPr>
            <p:extLst>
              <p:ext uri="{D42A27DB-BD31-4B8C-83A1-F6EECF244321}">
                <p14:modId xmlns:p14="http://schemas.microsoft.com/office/powerpoint/2010/main" val="2271482766"/>
              </p:ext>
            </p:extLst>
          </p:nvPr>
        </p:nvGraphicFramePr>
        <p:xfrm>
          <a:off x="952500" y="1544194"/>
          <a:ext cx="7239000" cy="1185652"/>
        </p:xfrm>
        <a:graphic>
          <a:graphicData uri="http://schemas.openxmlformats.org/drawingml/2006/table">
            <a:tbl>
              <a:tblPr>
                <a:noFill/>
                <a:tableStyleId>{B583A5A9-2627-4DB3-B0AD-39937C220266}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инфраструктуру платежного приложения, включающую сервера приложения и </a:t>
                      </a:r>
                      <a:r>
                        <a:rPr lang="ru-RU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балансировщик</a:t>
                      </a: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нагрузки, а так же отказоустойчивый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кластер СУБД на основе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 v16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Для инфраструктуры использовать подход </a:t>
                      </a: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IaC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3000"/>
              <a:t>Что планировалось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15" name="Google Shape;115;p21"/>
          <p:cNvGraphicFramePr/>
          <p:nvPr>
            <p:extLst>
              <p:ext uri="{D42A27DB-BD31-4B8C-83A1-F6EECF244321}">
                <p14:modId xmlns:p14="http://schemas.microsoft.com/office/powerpoint/2010/main" val="2556819528"/>
              </p:ext>
            </p:extLst>
          </p:nvPr>
        </p:nvGraphicFramePr>
        <p:xfrm>
          <a:off x="952500" y="1544194"/>
          <a:ext cx="7239000" cy="1322802"/>
        </p:xfrm>
        <a:graphic>
          <a:graphicData uri="http://schemas.openxmlformats.org/drawingml/2006/table">
            <a:tbl>
              <a:tblPr>
                <a:noFill/>
                <a:tableStyleId>{B583A5A9-2627-4DB3-B0AD-39937C220266}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отказоустойчивый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кластер </a:t>
                      </a:r>
                      <a:r>
                        <a:rPr lang="en-US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PostgreSQL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состоящий из двух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нод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(мастер и реплика), для хранения данных о транзакциях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два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инстанса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приложения с </a:t>
                      </a:r>
                      <a:r>
                        <a:rPr lang="ru-RU" sz="1300" baseline="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балансировщиком</a:t>
                      </a:r>
                      <a:r>
                        <a:rPr lang="ru-RU" sz="1300" baseline="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нагрузки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Развернуть машину для управления контуром инфраструктуры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/>
              <a:t>Используемые технологии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2" name="Google Shape;122;p22"/>
          <p:cNvGraphicFramePr/>
          <p:nvPr>
            <p:extLst>
              <p:ext uri="{D42A27DB-BD31-4B8C-83A1-F6EECF244321}">
                <p14:modId xmlns:p14="http://schemas.microsoft.com/office/powerpoint/2010/main" val="2220945666"/>
              </p:ext>
            </p:extLst>
          </p:nvPr>
        </p:nvGraphicFramePr>
        <p:xfrm>
          <a:off x="952500" y="1544194"/>
          <a:ext cx="7239000" cy="1859992"/>
        </p:xfrm>
        <a:graphic>
          <a:graphicData uri="http://schemas.openxmlformats.org/drawingml/2006/table">
            <a:tbl>
              <a:tblPr>
                <a:noFill/>
                <a:tableStyleId>{B583A5A9-2627-4DB3-B0AD-39937C220266}</a:tableStyleId>
              </a:tblPr>
              <a:tblGrid>
                <a:gridCol w="489425"/>
                <a:gridCol w="6749575"/>
              </a:tblGrid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 dirty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Packer v1.10.3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cap="none" dirty="0" err="1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Terraform</a:t>
                      </a:r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 v1.9.1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3.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Ansible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v2.17.2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1300" b="1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4.</a:t>
                      </a:r>
                      <a:endParaRPr sz="1300" b="1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 err="1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GitLab</a:t>
                      </a:r>
                      <a:r>
                        <a:rPr lang="en-US" sz="1300" dirty="0" smtClean="0">
                          <a:latin typeface="Roboto"/>
                          <a:ea typeface="Roboto"/>
                          <a:cs typeface="Roboto"/>
                          <a:sym typeface="Roboto"/>
                        </a:rPr>
                        <a:t> v16.11</a:t>
                      </a:r>
                      <a:endParaRPr sz="1300" dirty="0"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857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1" dirty="0" smtClean="0">
                          <a:solidFill>
                            <a:srgbClr val="FF99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5.</a:t>
                      </a:r>
                      <a:endParaRPr sz="1300" b="1" dirty="0">
                        <a:solidFill>
                          <a:srgbClr val="FF99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300" b="0" i="0" u="none" strike="noStrike" cap="none" dirty="0" err="1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TFLint</a:t>
                      </a: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 </a:t>
                      </a:r>
                      <a:r>
                        <a:rPr lang="en-US" sz="1300" b="0" i="0" u="none" strike="noStrike" cap="none" dirty="0" smtClean="0">
                          <a:solidFill>
                            <a:srgbClr val="000000"/>
                          </a:solidFill>
                          <a:latin typeface="Roboto"/>
                          <a:ea typeface="Roboto"/>
                          <a:cs typeface="Roboto"/>
                          <a:sym typeface="Arial"/>
                        </a:rPr>
                        <a:t>v0.53.0</a:t>
                      </a:r>
                      <a:endParaRPr sz="1300" b="0" i="0" u="none" strike="noStrike" cap="none" dirty="0">
                        <a:solidFill>
                          <a:srgbClr val="000000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L="198000" marR="91425" marT="68575" marB="68575">
                    <a:lnL w="9525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C1F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3000" dirty="0"/>
              <a:t>Что получилось</a:t>
            </a:r>
            <a:endParaRPr sz="3000" dirty="0"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t="18803" r="34309" b="1623"/>
          <a:stretch/>
        </p:blipFill>
        <p:spPr>
          <a:xfrm>
            <a:off x="5181950" y="1264350"/>
            <a:ext cx="3602048" cy="2908098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552675" y="1264350"/>
            <a:ext cx="3921600" cy="34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Был создан инфраструктурный </a:t>
            </a:r>
            <a:r>
              <a:rPr lang="ru-RU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пайплаин</a:t>
            </a:r>
            <a:endParaRPr lang="ru-RU" dirty="0" smtClean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Реализована проверка кода </a:t>
            </a:r>
            <a:r>
              <a:rPr lang="ru-RU" dirty="0" err="1" smtClean="0">
                <a:latin typeface="Roboto"/>
                <a:ea typeface="Roboto"/>
                <a:cs typeface="Roboto"/>
                <a:sym typeface="Roboto"/>
              </a:rPr>
              <a:t>терраформа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ru-RU" dirty="0" err="1" smtClean="0">
                <a:latin typeface="Roboto"/>
                <a:ea typeface="Roboto"/>
                <a:cs typeface="Roboto"/>
                <a:sym typeface="Roboto"/>
              </a:rPr>
              <a:t>линтом</a:t>
            </a: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, а так же тестовое развертывание инфраструктуры и выполнение </a:t>
            </a:r>
            <a:r>
              <a:rPr lang="ru-RU" dirty="0" err="1" smtClean="0">
                <a:latin typeface="Roboto"/>
                <a:ea typeface="Roboto"/>
                <a:cs typeface="Roboto"/>
                <a:sym typeface="Roboto"/>
              </a:rPr>
              <a:t>плейбука</a:t>
            </a:r>
            <a:endParaRPr lang="ru-RU" dirty="0" smtClean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Roboto"/>
              <a:buAutoNum type="arabicPeriod"/>
            </a:pPr>
            <a:r>
              <a:rPr lang="ru-RU" dirty="0" smtClean="0">
                <a:latin typeface="Roboto"/>
                <a:ea typeface="Roboto"/>
                <a:cs typeface="Roboto"/>
                <a:sym typeface="Roboto"/>
              </a:rPr>
              <a:t>Реализована среда разработки, нагрузочного тестирования и продуктивная среда.</a:t>
            </a:r>
            <a:endParaRPr lang="ru-RU" dirty="0"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>
              <a:lnSpc>
                <a:spcPct val="90000"/>
              </a:lnSpc>
              <a:buSzPts val="1400"/>
              <a:buFont typeface="Roboto"/>
              <a:buAutoNum type="arabicPeriod"/>
            </a:pPr>
            <a:r>
              <a:rPr lang="ru-RU" dirty="0" err="1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Репозиторий</a:t>
            </a:r>
            <a:r>
              <a:rPr lang="ru-RU" dirty="0" smtClean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- </a:t>
            </a:r>
            <a:r>
              <a:rPr lang="en-US" dirty="0">
                <a:latin typeface="Roboto"/>
                <a:ea typeface="Roboto"/>
                <a:cs typeface="Roboto"/>
                <a:sym typeface="Roboto"/>
              </a:rPr>
              <a:t>https://</a:t>
            </a:r>
            <a:r>
              <a:rPr lang="en-US" dirty="0" smtClean="0">
                <a:latin typeface="Roboto"/>
                <a:ea typeface="Roboto"/>
                <a:cs typeface="Roboto"/>
                <a:sym typeface="Roboto"/>
              </a:rPr>
              <a:t>github.com/anton20044/IaC_FinalProject</a:t>
            </a:r>
            <a:endParaRPr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>
            <a:spLocks noGrp="1"/>
          </p:cNvSpPr>
          <p:nvPr>
            <p:ph type="title"/>
          </p:nvPr>
        </p:nvSpPr>
        <p:spPr>
          <a:xfrm>
            <a:off x="500550" y="330724"/>
            <a:ext cx="8520600" cy="10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000" dirty="0" smtClean="0"/>
              <a:t>Архитектура</a:t>
            </a: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Google Shape;17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16539" y="2296322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Google Shape;171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1692" y="2296321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oogle Shape;16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80827" y="3757927"/>
            <a:ext cx="620721" cy="620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7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93601" y="1232829"/>
            <a:ext cx="620721" cy="62071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4101548" y="1364974"/>
            <a:ext cx="2282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 smtClean="0"/>
              <a:t>Балансировщик</a:t>
            </a:r>
            <a:r>
              <a:rPr lang="ru-RU" dirty="0" smtClean="0"/>
              <a:t> нагрузки</a:t>
            </a:r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5638800" y="2401367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App02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420910" y="2398952"/>
            <a:ext cx="7024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App01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092919" y="4481959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Кластер СУБД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413182" y="1177129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IP</a:t>
            </a:r>
            <a:endParaRPr lang="ru-RU" dirty="0"/>
          </a:p>
        </p:txBody>
      </p:sp>
      <p:cxnSp>
        <p:nvCxnSpPr>
          <p:cNvPr id="9" name="Прямая со стрелкой 8"/>
          <p:cNvCxnSpPr>
            <a:stCxn id="7" idx="1"/>
            <a:endCxn id="4" idx="0"/>
          </p:cNvCxnSpPr>
          <p:nvPr/>
        </p:nvCxnSpPr>
        <p:spPr>
          <a:xfrm flipH="1">
            <a:off x="2526900" y="1543189"/>
            <a:ext cx="866701" cy="753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7" idx="3"/>
            <a:endCxn id="5" idx="0"/>
          </p:cNvCxnSpPr>
          <p:nvPr/>
        </p:nvCxnSpPr>
        <p:spPr>
          <a:xfrm>
            <a:off x="4014322" y="1543189"/>
            <a:ext cx="1127731" cy="753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 стрелкой 17"/>
          <p:cNvCxnSpPr>
            <a:endCxn id="6" idx="1"/>
          </p:cNvCxnSpPr>
          <p:nvPr/>
        </p:nvCxnSpPr>
        <p:spPr>
          <a:xfrm>
            <a:off x="2556697" y="2892083"/>
            <a:ext cx="924130" cy="1176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endCxn id="6" idx="3"/>
          </p:cNvCxnSpPr>
          <p:nvPr/>
        </p:nvCxnSpPr>
        <p:spPr>
          <a:xfrm flipH="1">
            <a:off x="4101548" y="2915764"/>
            <a:ext cx="1092653" cy="11525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oogle Shape;185;p2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10410" y="3492025"/>
            <a:ext cx="621000" cy="621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TextBox 22"/>
          <p:cNvSpPr txBox="1"/>
          <p:nvPr/>
        </p:nvSpPr>
        <p:spPr>
          <a:xfrm>
            <a:off x="1080278" y="4113025"/>
            <a:ext cx="7521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Adm01</a:t>
            </a:r>
            <a:endParaRPr lang="ru-RU" dirty="0"/>
          </a:p>
        </p:txBody>
      </p:sp>
      <p:cxnSp>
        <p:nvCxnSpPr>
          <p:cNvPr id="21" name="Прямая со стрелкой 20"/>
          <p:cNvCxnSpPr>
            <a:stCxn id="22" idx="3"/>
            <a:endCxn id="6" idx="1"/>
          </p:cNvCxnSpPr>
          <p:nvPr/>
        </p:nvCxnSpPr>
        <p:spPr>
          <a:xfrm>
            <a:off x="1731410" y="3802525"/>
            <a:ext cx="1749417" cy="2657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22" idx="3"/>
          </p:cNvCxnSpPr>
          <p:nvPr/>
        </p:nvCxnSpPr>
        <p:spPr>
          <a:xfrm flipV="1">
            <a:off x="1731410" y="2605112"/>
            <a:ext cx="3116497" cy="11974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stCxn id="22" idx="3"/>
            <a:endCxn id="7" idx="2"/>
          </p:cNvCxnSpPr>
          <p:nvPr/>
        </p:nvCxnSpPr>
        <p:spPr>
          <a:xfrm flipV="1">
            <a:off x="1731410" y="1853548"/>
            <a:ext cx="1972552" cy="19489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2" idx="3"/>
            <a:endCxn id="4" idx="1"/>
          </p:cNvCxnSpPr>
          <p:nvPr/>
        </p:nvCxnSpPr>
        <p:spPr>
          <a:xfrm flipV="1">
            <a:off x="1731410" y="2606682"/>
            <a:ext cx="485129" cy="1195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39214" y="3161879"/>
            <a:ext cx="8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Public IP</a:t>
            </a:r>
            <a:endParaRPr lang="ru-RU" dirty="0"/>
          </a:p>
        </p:txBody>
      </p:sp>
      <p:cxnSp>
        <p:nvCxnSpPr>
          <p:cNvPr id="36" name="Прямая со стрелкой 35"/>
          <p:cNvCxnSpPr/>
          <p:nvPr/>
        </p:nvCxnSpPr>
        <p:spPr>
          <a:xfrm flipH="1">
            <a:off x="3689528" y="612626"/>
            <a:ext cx="14433" cy="631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3257364" y="282550"/>
            <a:ext cx="8194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Трафик</a:t>
            </a:r>
            <a:endParaRPr lang="ru-RU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ветлая тема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</TotalTime>
  <Words>325</Words>
  <Application>Microsoft Office PowerPoint</Application>
  <PresentationFormat>Экран (16:9)</PresentationFormat>
  <Paragraphs>98</Paragraphs>
  <Slides>20</Slides>
  <Notes>20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4" baseType="lpstr">
      <vt:lpstr>Roboto</vt:lpstr>
      <vt:lpstr>Arial</vt:lpstr>
      <vt:lpstr>Courier New</vt:lpstr>
      <vt:lpstr>Светлая тема</vt:lpstr>
      <vt:lpstr>Infrastructure  as a code</vt:lpstr>
      <vt:lpstr>Меня хорошо видно &amp; слышно?</vt:lpstr>
      <vt:lpstr>Защита проекта Тема: Создание инфраструктуры платежного приложения с использованием подхода Infrastructure as a code  </vt:lpstr>
      <vt:lpstr>План защиты </vt:lpstr>
      <vt:lpstr>Цели проекта</vt:lpstr>
      <vt:lpstr>Что планировалось </vt:lpstr>
      <vt:lpstr>Используемые технологии  </vt:lpstr>
      <vt:lpstr>Что получилось</vt:lpstr>
      <vt:lpstr>Архитектура   </vt:lpstr>
      <vt:lpstr>Архитектура кластера СУБД   </vt:lpstr>
      <vt:lpstr>Описание каталогов   Ansible - содержит плейбуки Packer - описание для сборки образа ВМ администратора инфраструктуры Dev - TF скрипт, описание среды разработки Load - TF скрипт, описание нагрузочной среды Test - TF скрипт, описание среды тестирования Prod - TF скрипт, описание продуктивной среды Modules – Модули TF</vt:lpstr>
      <vt:lpstr>Описание модулей  Каждый модуль содержит файл Readme.md с описанием, файл с переменными и, при необходимости, файл с  выходными переменными  </vt:lpstr>
      <vt:lpstr>Зависимость стейджей   </vt:lpstr>
      <vt:lpstr>Стейджы   </vt:lpstr>
      <vt:lpstr>Проект в GitLab’е   </vt:lpstr>
      <vt:lpstr>Стейты терраформа   </vt:lpstr>
      <vt:lpstr>Выдержка из пайплайна   </vt:lpstr>
      <vt:lpstr>Выводы и планы по развитию   </vt:lpstr>
      <vt:lpstr>Спасибо за внимание!  </vt:lpstr>
      <vt:lpstr>Вопросы?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Infrastructure  as a code</dc:title>
  <cp:lastModifiedBy>Учетная запись Майкрософт</cp:lastModifiedBy>
  <cp:revision>29</cp:revision>
  <dcterms:modified xsi:type="dcterms:W3CDTF">2024-10-12T14:55:41Z</dcterms:modified>
</cp:coreProperties>
</file>