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2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4" r:id="rId11"/>
    <p:sldId id="279" r:id="rId12"/>
    <p:sldId id="280" r:id="rId13"/>
    <p:sldId id="275" r:id="rId14"/>
    <p:sldId id="282" r:id="rId15"/>
    <p:sldId id="281" r:id="rId16"/>
    <p:sldId id="278" r:id="rId17"/>
    <p:sldId id="277" r:id="rId18"/>
    <p:sldId id="276" r:id="rId19"/>
    <p:sldId id="284" r:id="rId20"/>
    <p:sldId id="283" r:id="rId21"/>
    <p:sldId id="265" r:id="rId22"/>
    <p:sldId id="266" r:id="rId23"/>
  </p:sldIdLst>
  <p:sldSz cx="9144000" cy="5143500" type="screen16x9"/>
  <p:notesSz cx="6858000" cy="9144000"/>
  <p:embeddedFontLst>
    <p:embeddedFont>
      <p:font typeface="Roboto" panose="020B0604020202020204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5533">
          <p15:clr>
            <a:srgbClr val="A4A3A4"/>
          </p15:clr>
        </p15:guide>
        <p15:guide id="2" pos="227">
          <p15:clr>
            <a:srgbClr val="9AA0A6"/>
          </p15:clr>
        </p15:guide>
        <p15:guide id="3" orient="horz" pos="179">
          <p15:clr>
            <a:srgbClr val="9AA0A6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Учетная запись Майкрософт" initials="УзМ" lastIdx="1" clrIdx="0">
    <p:extLst>
      <p:ext uri="{19B8F6BF-5375-455C-9EA6-DF929625EA0E}">
        <p15:presenceInfo xmlns:p15="http://schemas.microsoft.com/office/powerpoint/2012/main" userId="af716271596c752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9FE747B-EA68-42DF-9011-3F58A4E4B16C}">
  <a:tblStyle styleId="{B9FE747B-EA68-42DF-9011-3F58A4E4B16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4" d="100"/>
          <a:sy n="144" d="100"/>
        </p:scale>
        <p:origin x="654" y="114"/>
      </p:cViewPr>
      <p:guideLst>
        <p:guide pos="5533"/>
        <p:guide pos="227"/>
        <p:guide orient="horz" pos="17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0128169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67206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f97f5ce68a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f97f5ce68a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80577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f97f5ce68a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f97f5ce68a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46276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f97f5ce68a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f97f5ce68a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71753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f97f5ce68a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f97f5ce68a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3907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f97f5ce68a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f97f5ce68a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56252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f97f5ce68a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f97f5ce68a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027898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f97f5ce68a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f97f5ce68a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473121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f97f5ce68a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f97f5ce68a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10088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f97f5ce68a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f97f5ce68a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0291591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f97f5ce68a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f97f5ce68a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7970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de823becd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de823becd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272219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f97f5ce68a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f97f5ce68a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104259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f97f5ce68a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f97f5ce68a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0967103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e04b8b6756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e04b8b6756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23080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de823becd0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de823becd0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06782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de823becd0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de823becd0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58725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df29b9fb24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df29b9fb24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79377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df29b9fb24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df29b9fb24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58900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f97f5ce68a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f97f5ce68a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02509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099598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f97f5ce68a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f97f5ce68a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58423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 l="99" r="99"/>
          <a:stretch/>
        </p:blipFill>
        <p:spPr>
          <a:xfrm>
            <a:off x="-17925" y="-10075"/>
            <a:ext cx="9194726" cy="5182151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944650" y="4350425"/>
            <a:ext cx="8293200" cy="48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944650" y="1769200"/>
            <a:ext cx="7379700" cy="23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с кодом 1">
  <p:cSld name="CUSTOM_2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/>
          <p:nvPr/>
        </p:nvSpPr>
        <p:spPr>
          <a:xfrm>
            <a:off x="590475" y="1364975"/>
            <a:ext cx="7988400" cy="34125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2"/>
          <p:cNvSpPr txBox="1">
            <a:spLocks noGrp="1"/>
          </p:cNvSpPr>
          <p:nvPr>
            <p:ph type="subTitle" idx="1"/>
          </p:nvPr>
        </p:nvSpPr>
        <p:spPr>
          <a:xfrm>
            <a:off x="754725" y="1516446"/>
            <a:ext cx="8226300" cy="34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Courier New"/>
              <a:buNone/>
              <a:defRPr sz="11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с кодом 2">
  <p:cSld name="CUSTOM_2_1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/>
          <p:nvPr/>
        </p:nvSpPr>
        <p:spPr>
          <a:xfrm>
            <a:off x="590475" y="1364975"/>
            <a:ext cx="7988400" cy="3412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subTitle" idx="1"/>
          </p:nvPr>
        </p:nvSpPr>
        <p:spPr>
          <a:xfrm>
            <a:off x="754725" y="1516446"/>
            <a:ext cx="8226300" cy="34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ourier New"/>
              <a:buNone/>
              <a:defRPr sz="11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КОД+ТЕКСТ 1">
  <p:cSld name="CUSTOM_4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ubTitle" idx="1"/>
          </p:nvPr>
        </p:nvSpPr>
        <p:spPr>
          <a:xfrm>
            <a:off x="544050" y="1350425"/>
            <a:ext cx="5316300" cy="9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14"/>
          <p:cNvSpPr/>
          <p:nvPr/>
        </p:nvSpPr>
        <p:spPr>
          <a:xfrm>
            <a:off x="606200" y="2144231"/>
            <a:ext cx="7938600" cy="24645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subTitle" idx="2"/>
          </p:nvPr>
        </p:nvSpPr>
        <p:spPr>
          <a:xfrm>
            <a:off x="795050" y="2220038"/>
            <a:ext cx="7568100" cy="23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Courier New"/>
              <a:buNone/>
              <a:defRPr sz="13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КОД+ТЕКСТ 2">
  <p:cSld name="CUSTOM_4_1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5"/>
          <p:cNvSpPr/>
          <p:nvPr/>
        </p:nvSpPr>
        <p:spPr>
          <a:xfrm>
            <a:off x="362300" y="1384249"/>
            <a:ext cx="4748700" cy="33933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subTitle" idx="1"/>
          </p:nvPr>
        </p:nvSpPr>
        <p:spPr>
          <a:xfrm>
            <a:off x="500550" y="1474819"/>
            <a:ext cx="4428600" cy="34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Courier New"/>
              <a:buNone/>
              <a:defRPr sz="13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2"/>
          </p:nvPr>
        </p:nvSpPr>
        <p:spPr>
          <a:xfrm>
            <a:off x="5555275" y="1474819"/>
            <a:ext cx="3151200" cy="326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Белый слайд + заголовок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500550" y="1784775"/>
            <a:ext cx="7935300" cy="114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аш макет 1">
  <p:cSld name="CUSTOM_5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500550" y="1426469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238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500"/>
              <a:buChar char="●"/>
              <a:defRPr sz="1500"/>
            </a:lvl1pPr>
            <a:lvl2pPr marL="914400" lvl="1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371600" lvl="2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828800" lvl="3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2286000" lvl="4" indent="-31115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743200" lvl="5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200400" lvl="6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3657600" lvl="7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4114800" lvl="8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ема вебинара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500550" y="821213"/>
            <a:ext cx="8520600" cy="19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subTitle" idx="1"/>
          </p:nvPr>
        </p:nvSpPr>
        <p:spPr>
          <a:xfrm>
            <a:off x="500550" y="457313"/>
            <a:ext cx="77967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500"/>
              <a:buNone/>
              <a:defRPr sz="1500">
                <a:solidFill>
                  <a:srgbClr val="FF99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ubTitle" idx="2"/>
          </p:nvPr>
        </p:nvSpPr>
        <p:spPr>
          <a:xfrm>
            <a:off x="3135425" y="2978831"/>
            <a:ext cx="58563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ubTitle" idx="3"/>
          </p:nvPr>
        </p:nvSpPr>
        <p:spPr>
          <a:xfrm>
            <a:off x="3135425" y="3278981"/>
            <a:ext cx="5856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ubTitle" idx="4"/>
          </p:nvPr>
        </p:nvSpPr>
        <p:spPr>
          <a:xfrm>
            <a:off x="3135425" y="3662550"/>
            <a:ext cx="5856300" cy="10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97">
          <p15:clr>
            <a:srgbClr val="FA7B17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ный слайд">
  <p:cSld name="MAIN_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31" name="Google Shape;31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 себе">
  <p:cSld name="CUSTOM_1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ubTitle" idx="1"/>
          </p:nvPr>
        </p:nvSpPr>
        <p:spPr>
          <a:xfrm>
            <a:off x="3891775" y="1716281"/>
            <a:ext cx="43917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subTitle" idx="2"/>
          </p:nvPr>
        </p:nvSpPr>
        <p:spPr>
          <a:xfrm>
            <a:off x="3891775" y="2252801"/>
            <a:ext cx="5095200" cy="25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+описание">
  <p:cSld name="SECTION_TITLE_AND_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609075" y="12208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ubTitle" idx="1"/>
          </p:nvPr>
        </p:nvSpPr>
        <p:spPr>
          <a:xfrm>
            <a:off x="609075" y="2916213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marL="2286000" lvl="4" indent="-31115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marL="2743200" lvl="5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marL="3200400" lvl="6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">
  <p:cSld name="CUSTOM_3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5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Roboto"/>
              <a:buNone/>
              <a:defRPr sz="31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24350" y="1578869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65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●"/>
              <a:defRPr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238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○"/>
              <a:defRPr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subTitle" idx="1"/>
          </p:nvPr>
        </p:nvSpPr>
        <p:spPr>
          <a:xfrm>
            <a:off x="944650" y="4350425"/>
            <a:ext cx="8293200" cy="48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otus.ru</a:t>
            </a:r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title"/>
          </p:nvPr>
        </p:nvSpPr>
        <p:spPr>
          <a:xfrm>
            <a:off x="944650" y="1769200"/>
            <a:ext cx="7379700" cy="23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err="1" smtClean="0"/>
              <a:t>NoSQL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" sz="3000" dirty="0"/>
              <a:t>Схемы (архитектура </a:t>
            </a:r>
            <a:r>
              <a:rPr lang="ru-RU" sz="3000" dirty="0"/>
              <a:t>кластера</a:t>
            </a:r>
            <a:r>
              <a:rPr lang="ru" sz="3000" dirty="0"/>
              <a:t> </a:t>
            </a:r>
            <a:r>
              <a:rPr lang="en-US" sz="3000" dirty="0" err="1" smtClean="0"/>
              <a:t>MongoDB</a:t>
            </a:r>
            <a:r>
              <a:rPr lang="ru" sz="3000" dirty="0" smtClean="0"/>
              <a:t>)</a:t>
            </a: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4" name="Google Shape;166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34752" y="1663758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166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08647" y="1663758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301;p3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615988" y="1766082"/>
            <a:ext cx="416072" cy="416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86;p2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513524" y="3275455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301;p3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3150267">
            <a:off x="2746220" y="2605262"/>
            <a:ext cx="416072" cy="416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301;p3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8078692">
            <a:off x="4844499" y="2605262"/>
            <a:ext cx="416072" cy="416069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extBox 9"/>
          <p:cNvSpPr txBox="1"/>
          <p:nvPr/>
        </p:nvSpPr>
        <p:spPr>
          <a:xfrm>
            <a:off x="403358" y="1663758"/>
            <a:ext cx="891591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MongoDB1</a:t>
            </a:r>
          </a:p>
          <a:p>
            <a:r>
              <a:rPr lang="en-US" sz="1100" dirty="0" smtClean="0"/>
              <a:t>4 CPU</a:t>
            </a:r>
          </a:p>
          <a:p>
            <a:r>
              <a:rPr lang="en-US" sz="1100" dirty="0" smtClean="0"/>
              <a:t>4Gb Ram</a:t>
            </a:r>
            <a:endParaRPr lang="ru-RU" sz="1100" dirty="0"/>
          </a:p>
        </p:txBody>
      </p:sp>
      <p:sp>
        <p:nvSpPr>
          <p:cNvPr id="11" name="TextBox 10"/>
          <p:cNvSpPr txBox="1"/>
          <p:nvPr/>
        </p:nvSpPr>
        <p:spPr>
          <a:xfrm>
            <a:off x="6187932" y="1663758"/>
            <a:ext cx="891591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MongoDB2</a:t>
            </a:r>
          </a:p>
          <a:p>
            <a:r>
              <a:rPr lang="en-US" sz="1100" dirty="0" smtClean="0"/>
              <a:t>4 CPU</a:t>
            </a:r>
          </a:p>
          <a:p>
            <a:r>
              <a:rPr lang="en-US" sz="1100" dirty="0" smtClean="0"/>
              <a:t>4Gb Ram</a:t>
            </a:r>
            <a:endParaRPr lang="ru-RU" sz="1100" dirty="0"/>
          </a:p>
        </p:txBody>
      </p:sp>
      <p:sp>
        <p:nvSpPr>
          <p:cNvPr id="12" name="TextBox 11"/>
          <p:cNvSpPr txBox="1"/>
          <p:nvPr/>
        </p:nvSpPr>
        <p:spPr>
          <a:xfrm>
            <a:off x="3115336" y="4198287"/>
            <a:ext cx="1497526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MongoDB3 (</a:t>
            </a:r>
            <a:r>
              <a:rPr lang="ru-RU" sz="1100" dirty="0" smtClean="0"/>
              <a:t>Арбитр)</a:t>
            </a:r>
            <a:endParaRPr lang="en-US" sz="1100" dirty="0" smtClean="0"/>
          </a:p>
          <a:p>
            <a:r>
              <a:rPr lang="en-US" sz="1100" dirty="0" smtClean="0"/>
              <a:t>4 CPU</a:t>
            </a:r>
          </a:p>
          <a:p>
            <a:r>
              <a:rPr lang="en-US" sz="1100" dirty="0" smtClean="0"/>
              <a:t>4Gb Ram</a:t>
            </a:r>
            <a:endParaRPr lang="ru-RU" sz="1100" dirty="0"/>
          </a:p>
        </p:txBody>
      </p:sp>
    </p:spTree>
    <p:extLst>
      <p:ext uri="{BB962C8B-B14F-4D97-AF65-F5344CB8AC3E}">
        <p14:creationId xmlns:p14="http://schemas.microsoft.com/office/powerpoint/2010/main" val="33164786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000" dirty="0" smtClean="0"/>
              <a:t>Описание таблицы </a:t>
            </a:r>
            <a:r>
              <a:rPr lang="en-US" sz="3000" dirty="0" err="1" smtClean="0"/>
              <a:t>ClickHouse</a:t>
            </a: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000" dirty="0" smtClean="0"/>
              <a:t/>
            </a:r>
            <a:br>
              <a:rPr lang="ru-RU" sz="3000" dirty="0" smtClean="0"/>
            </a:b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000" dirty="0" smtClean="0"/>
              <a:t/>
            </a:r>
            <a:br>
              <a:rPr lang="ru-RU" sz="3000" dirty="0" smtClean="0"/>
            </a:b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" name="TextBox 2"/>
          <p:cNvSpPr txBox="1"/>
          <p:nvPr/>
        </p:nvSpPr>
        <p:spPr>
          <a:xfrm>
            <a:off x="414866" y="1676417"/>
            <a:ext cx="855685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CREATE TABLE </a:t>
            </a:r>
            <a:r>
              <a:rPr lang="en-US" dirty="0" err="1"/>
              <a:t>log_table</a:t>
            </a:r>
            <a:r>
              <a:rPr lang="en-US" dirty="0"/>
              <a:t> </a:t>
            </a:r>
            <a:r>
              <a:rPr lang="en-US" dirty="0" smtClean="0"/>
              <a:t>ON CLUSTER </a:t>
            </a:r>
            <a:r>
              <a:rPr lang="en-US" dirty="0"/>
              <a:t>cluster</a:t>
            </a:r>
          </a:p>
          <a:p>
            <a:r>
              <a:rPr lang="en-US" dirty="0"/>
              <a:t>(</a:t>
            </a:r>
          </a:p>
          <a:p>
            <a:r>
              <a:rPr lang="en-US" dirty="0"/>
              <a:t>    `date` </a:t>
            </a:r>
            <a:r>
              <a:rPr lang="en-US" dirty="0" err="1"/>
              <a:t>DateTime</a:t>
            </a:r>
            <a:r>
              <a:rPr lang="en-US" dirty="0"/>
              <a:t> DEFAULT now(),</a:t>
            </a:r>
          </a:p>
          <a:p>
            <a:r>
              <a:rPr lang="en-US" dirty="0"/>
              <a:t>    `event` String,</a:t>
            </a:r>
          </a:p>
          <a:p>
            <a:r>
              <a:rPr lang="en-US" dirty="0"/>
              <a:t>    `text` String</a:t>
            </a:r>
          </a:p>
          <a:p>
            <a:r>
              <a:rPr lang="en-US" dirty="0"/>
              <a:t>)</a:t>
            </a:r>
          </a:p>
          <a:p>
            <a:r>
              <a:rPr lang="en-US" dirty="0"/>
              <a:t>ENGINE = </a:t>
            </a:r>
            <a:r>
              <a:rPr lang="en-US" dirty="0" err="1"/>
              <a:t>ReplicatedMergeTree</a:t>
            </a:r>
            <a:r>
              <a:rPr lang="en-US" dirty="0"/>
              <a:t>('/</a:t>
            </a:r>
            <a:r>
              <a:rPr lang="en-US" dirty="0" err="1"/>
              <a:t>clickhouse</a:t>
            </a:r>
            <a:r>
              <a:rPr lang="en-US" dirty="0"/>
              <a:t>/tables/</a:t>
            </a:r>
            <a:r>
              <a:rPr lang="en-US" dirty="0" err="1"/>
              <a:t>log_table</a:t>
            </a:r>
            <a:r>
              <a:rPr lang="en-US" dirty="0"/>
              <a:t>', '{replica}')</a:t>
            </a:r>
          </a:p>
          <a:p>
            <a:r>
              <a:rPr lang="en-US" dirty="0"/>
              <a:t>PARTITION BY </a:t>
            </a:r>
            <a:r>
              <a:rPr lang="en-US" dirty="0" err="1"/>
              <a:t>toYYYYMMDD</a:t>
            </a:r>
            <a:r>
              <a:rPr lang="en-US" dirty="0"/>
              <a:t>(date)</a:t>
            </a:r>
          </a:p>
          <a:p>
            <a:r>
              <a:rPr lang="en-US" dirty="0"/>
              <a:t>ORDER BY (date)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54444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000" dirty="0" smtClean="0"/>
              <a:t>Метрики </a:t>
            </a:r>
            <a:r>
              <a:rPr lang="en-US" sz="3000" dirty="0" err="1" smtClean="0"/>
              <a:t>ClickHouse</a:t>
            </a:r>
            <a:r>
              <a:rPr lang="en-US" sz="3000" dirty="0" smtClean="0"/>
              <a:t> </a:t>
            </a:r>
            <a:r>
              <a:rPr lang="ru-RU" sz="3000" dirty="0" smtClean="0"/>
              <a:t>в период вставки данных</a:t>
            </a: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b="0" dirty="0" smtClean="0"/>
              <a:t>Состояние памяти серверов</a:t>
            </a:r>
            <a:endParaRPr sz="2800" b="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25" y="2632833"/>
            <a:ext cx="8963025" cy="166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3738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sz="3000" dirty="0"/>
              <a:t>Метрики </a:t>
            </a:r>
            <a:r>
              <a:rPr lang="en-US" sz="3000" dirty="0" err="1"/>
              <a:t>ClickHouse</a:t>
            </a:r>
            <a:r>
              <a:rPr lang="en-US" sz="3000" dirty="0"/>
              <a:t> </a:t>
            </a:r>
            <a:r>
              <a:rPr lang="ru-RU" sz="3000" dirty="0"/>
              <a:t>в период вставки данных</a:t>
            </a: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0" dirty="0" smtClean="0"/>
              <a:t/>
            </a:r>
            <a:br>
              <a:rPr lang="ru-RU" sz="2000" b="0" dirty="0" smtClean="0"/>
            </a:br>
            <a:r>
              <a:rPr lang="ru-RU" sz="1600" b="0" dirty="0" smtClean="0"/>
              <a:t>Состояние фоновых заданий обмена партами между репликами (размер пула 16)</a:t>
            </a:r>
            <a:endParaRPr sz="2000" b="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25" y="1977265"/>
            <a:ext cx="9058275" cy="305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9031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sz="3000" dirty="0"/>
              <a:t>Метрики </a:t>
            </a:r>
            <a:r>
              <a:rPr lang="en-US" sz="3000" dirty="0" err="1"/>
              <a:t>ClickHouse</a:t>
            </a:r>
            <a:r>
              <a:rPr lang="en-US" sz="3000" dirty="0"/>
              <a:t> </a:t>
            </a:r>
            <a:r>
              <a:rPr lang="ru-RU" sz="3000" dirty="0"/>
              <a:t>в период вставки данных</a:t>
            </a:r>
            <a:endParaRPr sz="3000" dirty="0"/>
          </a:p>
          <a:p>
            <a:pPr lvl="0"/>
            <a:r>
              <a:rPr lang="ru-RU" sz="1600" b="0" dirty="0" smtClean="0"/>
              <a:t/>
            </a:r>
            <a:br>
              <a:rPr lang="ru-RU" sz="1600" b="0" dirty="0" smtClean="0"/>
            </a:br>
            <a:r>
              <a:rPr lang="ru-RU" sz="1600" b="0" dirty="0" smtClean="0"/>
              <a:t>Состояние </a:t>
            </a:r>
            <a:r>
              <a:rPr lang="ru-RU" sz="1600" b="0" dirty="0"/>
              <a:t>фоновых заданий </a:t>
            </a:r>
            <a:r>
              <a:rPr lang="ru-RU" sz="1600" b="0" dirty="0" smtClean="0"/>
              <a:t>слияния </a:t>
            </a:r>
            <a:r>
              <a:rPr lang="ru-RU" sz="1600" b="0" dirty="0" err="1" smtClean="0"/>
              <a:t>партов</a:t>
            </a:r>
            <a:r>
              <a:rPr lang="ru-RU" sz="1600" b="0" dirty="0" smtClean="0"/>
              <a:t> на репликах </a:t>
            </a:r>
            <a:r>
              <a:rPr lang="ru-RU" sz="1600" b="0" dirty="0"/>
              <a:t>(размер пула 16)</a:t>
            </a: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7" y="2253490"/>
            <a:ext cx="9001125" cy="280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1267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sz="3000" dirty="0"/>
              <a:t>Метрики </a:t>
            </a:r>
            <a:r>
              <a:rPr lang="en-US" sz="3000" dirty="0" err="1"/>
              <a:t>ClickHouse</a:t>
            </a:r>
            <a:r>
              <a:rPr lang="en-US" sz="3000" dirty="0"/>
              <a:t> </a:t>
            </a:r>
            <a:r>
              <a:rPr lang="ru-RU" sz="3000" dirty="0"/>
              <a:t>в период вставки данных</a:t>
            </a: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0" dirty="0" smtClean="0"/>
              <a:t>Транзакции в </a:t>
            </a:r>
            <a:r>
              <a:rPr lang="en-US" sz="1600" b="0" dirty="0" err="1" smtClean="0"/>
              <a:t>ClickHouse</a:t>
            </a:r>
            <a:r>
              <a:rPr lang="en-US" sz="1600" b="0" dirty="0" smtClean="0"/>
              <a:t>-Keeper</a:t>
            </a:r>
            <a:endParaRPr sz="1600" b="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" y="2077996"/>
            <a:ext cx="9029700" cy="299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1506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sz="3000" dirty="0"/>
              <a:t>Метрики </a:t>
            </a:r>
            <a:r>
              <a:rPr lang="en-US" sz="3000" dirty="0" err="1" smtClean="0"/>
              <a:t>MongoDB</a:t>
            </a:r>
            <a:r>
              <a:rPr lang="en-US" sz="3000" dirty="0" smtClean="0"/>
              <a:t> </a:t>
            </a:r>
            <a:r>
              <a:rPr lang="ru-RU" sz="3000" dirty="0"/>
              <a:t>в период вставки данных</a:t>
            </a: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0" dirty="0" smtClean="0"/>
              <a:t>Процессор, утилизация </a:t>
            </a:r>
            <a:r>
              <a:rPr lang="en-US" sz="1600" b="0" dirty="0" smtClean="0"/>
              <a:t>RAM</a:t>
            </a:r>
            <a:endParaRPr sz="2800" b="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070" y="2122625"/>
            <a:ext cx="6858000" cy="136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729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sz="3000" dirty="0"/>
              <a:t>Метрики </a:t>
            </a:r>
            <a:r>
              <a:rPr lang="en-US" sz="3000" dirty="0" err="1"/>
              <a:t>MongoDB</a:t>
            </a:r>
            <a:r>
              <a:rPr lang="en-US" sz="3000" dirty="0"/>
              <a:t> </a:t>
            </a:r>
            <a:r>
              <a:rPr lang="ru-RU" sz="3000" dirty="0"/>
              <a:t>в период вставки данных</a:t>
            </a: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455" y="1123840"/>
            <a:ext cx="7720672" cy="3640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7177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sz="3000" dirty="0"/>
              <a:t>Метрики </a:t>
            </a:r>
            <a:r>
              <a:rPr lang="en-US" sz="3000" dirty="0" err="1"/>
              <a:t>MongoDB</a:t>
            </a:r>
            <a:r>
              <a:rPr lang="en-US" sz="3000" dirty="0"/>
              <a:t> </a:t>
            </a:r>
            <a:r>
              <a:rPr lang="ru-RU" sz="3000" dirty="0"/>
              <a:t>в период вставки данных</a:t>
            </a: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23" y="968860"/>
            <a:ext cx="7679842" cy="3704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0212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sz="3000" dirty="0"/>
              <a:t>Метрики </a:t>
            </a:r>
            <a:r>
              <a:rPr lang="en-US" sz="3000" dirty="0" err="1"/>
              <a:t>MongoDB</a:t>
            </a:r>
            <a:r>
              <a:rPr lang="en-US" sz="3000" dirty="0"/>
              <a:t> </a:t>
            </a:r>
            <a:r>
              <a:rPr lang="ru-RU" sz="3000" dirty="0"/>
              <a:t>в период вставки данных</a:t>
            </a: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019" y="995497"/>
            <a:ext cx="8151537" cy="3726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771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766725" y="1805199"/>
            <a:ext cx="7935300" cy="129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4000"/>
              <a:t>Меня хорошо видно</a:t>
            </a:r>
            <a:endParaRPr sz="4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4000"/>
              <a:t>&amp; слышно?</a:t>
            </a:r>
            <a:endParaRPr sz="4000"/>
          </a:p>
        </p:txBody>
      </p:sp>
      <p:pic>
        <p:nvPicPr>
          <p:cNvPr id="76" name="Google Shape;76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7275" y="3516281"/>
            <a:ext cx="526796" cy="52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84856" y="3516281"/>
            <a:ext cx="526796" cy="52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000" dirty="0" smtClean="0"/>
              <a:t>Таблица результатов (с)</a:t>
            </a: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5906115"/>
              </p:ext>
            </p:extLst>
          </p:nvPr>
        </p:nvGraphicFramePr>
        <p:xfrm>
          <a:off x="500550" y="1208985"/>
          <a:ext cx="7510389" cy="3779520"/>
        </p:xfrm>
        <a:graphic>
          <a:graphicData uri="http://schemas.openxmlformats.org/drawingml/2006/table">
            <a:tbl>
              <a:tblPr firstRow="1" bandRow="1">
                <a:tableStyleId>{B9FE747B-EA68-42DF-9011-3F58A4E4B16C}</a:tableStyleId>
              </a:tblPr>
              <a:tblGrid>
                <a:gridCol w="2050493"/>
                <a:gridCol w="2663687"/>
                <a:gridCol w="2796209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Количество событий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ClickHouse</a:t>
                      </a:r>
                      <a:r>
                        <a:rPr lang="en-US" dirty="0" smtClean="0"/>
                        <a:t> + </a:t>
                      </a:r>
                      <a:r>
                        <a:rPr lang="en-US" dirty="0" err="1" smtClean="0"/>
                        <a:t>ClickHouse</a:t>
                      </a:r>
                      <a:r>
                        <a:rPr lang="en-US" dirty="0" smtClean="0"/>
                        <a:t>-Keeper (</a:t>
                      </a:r>
                      <a:r>
                        <a:rPr lang="en-US" dirty="0" err="1" smtClean="0"/>
                        <a:t>ZooKeeper</a:t>
                      </a:r>
                      <a:r>
                        <a:rPr lang="en-US" dirty="0" smtClean="0"/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MongoDB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17 000 (запись)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1886 (443,5)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19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86 000 (запись)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</a:t>
                      </a:r>
                      <a:r>
                        <a:rPr lang="ru-RU" dirty="0" smtClean="0"/>
                        <a:t>69</a:t>
                      </a:r>
                      <a:r>
                        <a:rPr lang="en-US" dirty="0" smtClean="0"/>
                        <a:t> (2604)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88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170 000 (запись)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20334 (5129)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180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500 000 (запись)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59714</a:t>
                      </a:r>
                      <a:r>
                        <a:rPr lang="ru-RU" dirty="0" smtClean="0"/>
                        <a:t> (16133)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554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1000 (</a:t>
                      </a:r>
                      <a:r>
                        <a:rPr lang="ru-RU" dirty="0" smtClean="0"/>
                        <a:t>чтение)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0,035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0,002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500000 (чтение)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0,045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0,0001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1000 (чтение) дата + событие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0,286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0,0001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500000</a:t>
                      </a:r>
                      <a:r>
                        <a:rPr lang="ru-RU" baseline="0" dirty="0" smtClean="0"/>
                        <a:t> (чтение) дата + событие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0,056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0,0001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99789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/>
              <a:t>Выводы и планы по развитию</a:t>
            </a: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142" name="Google Shape;142;p25"/>
          <p:cNvGraphicFramePr/>
          <p:nvPr>
            <p:extLst>
              <p:ext uri="{D42A27DB-BD31-4B8C-83A1-F6EECF244321}">
                <p14:modId xmlns:p14="http://schemas.microsoft.com/office/powerpoint/2010/main" val="45151916"/>
              </p:ext>
            </p:extLst>
          </p:nvPr>
        </p:nvGraphicFramePr>
        <p:xfrm>
          <a:off x="627822" y="1205948"/>
          <a:ext cx="7239000" cy="1852892"/>
        </p:xfrm>
        <a:graphic>
          <a:graphicData uri="http://schemas.openxmlformats.org/drawingml/2006/table">
            <a:tbl>
              <a:tblPr>
                <a:noFill/>
                <a:tableStyleId>{B9FE747B-EA68-42DF-9011-3F58A4E4B16C}</a:tableStyleId>
              </a:tblPr>
              <a:tblGrid>
                <a:gridCol w="489425"/>
                <a:gridCol w="6749575"/>
              </a:tblGrid>
              <a:tr h="32974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При</a:t>
                      </a:r>
                      <a:r>
                        <a:rPr lang="ru-RU" sz="13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вставке данных лучший результат показала СУБД </a:t>
                      </a:r>
                      <a:r>
                        <a:rPr lang="en-US" sz="1300" baseline="0" dirty="0" err="1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MongoDB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Для </a:t>
                      </a:r>
                      <a:r>
                        <a:rPr lang="en-US" sz="1300" baseline="0" dirty="0" err="1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ClickHouse</a:t>
                      </a:r>
                      <a:r>
                        <a:rPr lang="ru-RU" sz="13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выгоднее использовать </a:t>
                      </a:r>
                      <a:r>
                        <a:rPr lang="en-US" sz="1300" baseline="0" dirty="0" err="1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ZooKeeper</a:t>
                      </a:r>
                      <a:r>
                        <a:rPr lang="ru-RU" sz="13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чем</a:t>
                      </a:r>
                      <a:r>
                        <a:rPr lang="en-US" sz="13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300" baseline="0" dirty="0" err="1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ClickHouse</a:t>
                      </a:r>
                      <a:r>
                        <a:rPr lang="en-US" sz="13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-Keeper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3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Чтение данных из </a:t>
                      </a:r>
                      <a:r>
                        <a:rPr lang="en-US" sz="1300" baseline="0" dirty="0" err="1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MongoDB</a:t>
                      </a:r>
                      <a:r>
                        <a:rPr lang="ru-RU" sz="13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более быстрое, но </a:t>
                      </a:r>
                      <a:r>
                        <a:rPr lang="en-US" sz="1300" baseline="0" dirty="0" err="1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ClickHouse</a:t>
                      </a:r>
                      <a:r>
                        <a:rPr lang="ru-RU" sz="13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обладает более развитыми аналитическими функциями и выходные данные можно сразу использовать для отображения данных</a:t>
                      </a:r>
                      <a:endParaRPr lang="en-US" sz="1300" dirty="0" smtClean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3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В планах повторить тест, но вставку производить </a:t>
                      </a:r>
                      <a:r>
                        <a:rPr lang="ru-RU" sz="1300" baseline="0" dirty="0" err="1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батчами</a:t>
                      </a:r>
                      <a:endParaRPr lang="ru-RU" sz="1300" dirty="0" smtClean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 txBox="1">
            <a:spLocks noGrp="1"/>
          </p:cNvSpPr>
          <p:nvPr>
            <p:ph type="title"/>
          </p:nvPr>
        </p:nvSpPr>
        <p:spPr>
          <a:xfrm>
            <a:off x="956225" y="396394"/>
            <a:ext cx="7559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4900"/>
              <a:t>Спасибо за внимание!</a:t>
            </a:r>
            <a:r>
              <a:rPr lang="ru" sz="5000" b="0"/>
              <a:t/>
            </a:r>
            <a:br>
              <a:rPr lang="ru" sz="5000" b="0"/>
            </a:br>
            <a:endParaRPr sz="1400" b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/>
          <p:nvPr/>
        </p:nvSpPr>
        <p:spPr>
          <a:xfrm>
            <a:off x="630000" y="2716325"/>
            <a:ext cx="1033800" cy="1983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500550" y="821213"/>
            <a:ext cx="8520600" cy="19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000" dirty="0"/>
              <a:t>Защита проекта</a:t>
            </a:r>
            <a:endParaRPr sz="3000" dirty="0"/>
          </a:p>
          <a:p>
            <a:pPr lvl="0">
              <a:buSzPts val="1100"/>
            </a:pPr>
            <a:r>
              <a:rPr lang="ru" sz="3000" dirty="0"/>
              <a:t>Тема: </a:t>
            </a:r>
            <a:r>
              <a:rPr lang="ru-RU" sz="2800" b="0" dirty="0"/>
              <a:t>Сравнение работы </a:t>
            </a:r>
            <a:r>
              <a:rPr lang="ru-RU" sz="2800" b="0" dirty="0" err="1"/>
              <a:t>MongoDB</a:t>
            </a:r>
            <a:r>
              <a:rPr lang="ru-RU" sz="2800" b="0" dirty="0"/>
              <a:t> и </a:t>
            </a:r>
            <a:r>
              <a:rPr lang="ru-RU" sz="2800" b="0" dirty="0" err="1"/>
              <a:t>Clickhouse</a:t>
            </a:r>
            <a:r>
              <a:rPr lang="ru-RU" sz="2800" b="0" dirty="0"/>
              <a:t> в качестве хранилища логов</a:t>
            </a: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5" name="Google Shape;85;p18"/>
          <p:cNvSpPr txBox="1"/>
          <p:nvPr/>
        </p:nvSpPr>
        <p:spPr>
          <a:xfrm>
            <a:off x="3123850" y="2716325"/>
            <a:ext cx="5856300" cy="78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 smtClean="0">
                <a:latin typeface="Roboto"/>
                <a:ea typeface="Roboto"/>
                <a:cs typeface="Roboto"/>
                <a:sym typeface="Roboto"/>
              </a:rPr>
              <a:t>Екимов Антон</a:t>
            </a:r>
            <a:endParaRPr b="1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" name="Google Shape;86;p18"/>
          <p:cNvSpPr txBox="1"/>
          <p:nvPr/>
        </p:nvSpPr>
        <p:spPr>
          <a:xfrm>
            <a:off x="3123850" y="3279300"/>
            <a:ext cx="5856300" cy="13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Администратор баз данных</a:t>
            </a:r>
            <a:endParaRPr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 smtClean="0">
                <a:latin typeface="Roboto"/>
                <a:ea typeface="Roboto"/>
                <a:cs typeface="Roboto"/>
                <a:sym typeface="Roboto"/>
              </a:rPr>
              <a:t>ЮМани</a:t>
            </a:r>
            <a:endParaRPr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" name="Google Shape;146;p32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380" y="2798225"/>
            <a:ext cx="1455840" cy="18198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000"/>
              <a:t>План защиты</a:t>
            </a: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9"/>
          <p:cNvSpPr/>
          <p:nvPr/>
        </p:nvSpPr>
        <p:spPr>
          <a:xfrm>
            <a:off x="786525" y="1205525"/>
            <a:ext cx="3384900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Цели проекта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" name="Google Shape;93;p19"/>
          <p:cNvSpPr/>
          <p:nvPr/>
        </p:nvSpPr>
        <p:spPr>
          <a:xfrm>
            <a:off x="787125" y="1795027"/>
            <a:ext cx="3384900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Что планировалось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" name="Google Shape;94;p19"/>
          <p:cNvSpPr/>
          <p:nvPr/>
        </p:nvSpPr>
        <p:spPr>
          <a:xfrm>
            <a:off x="787125" y="2372042"/>
            <a:ext cx="3384900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Используемые</a:t>
            </a:r>
            <a:r>
              <a:rPr lang="ru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технологии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" name="Google Shape;95;p19"/>
          <p:cNvSpPr/>
          <p:nvPr/>
        </p:nvSpPr>
        <p:spPr>
          <a:xfrm>
            <a:off x="786525" y="2949064"/>
            <a:ext cx="3384900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Что</a:t>
            </a:r>
            <a:r>
              <a:rPr lang="ru" sz="1300">
                <a:solidFill>
                  <a:srgbClr val="050505"/>
                </a:solidFill>
                <a:latin typeface="Roboto"/>
                <a:ea typeface="Roboto"/>
                <a:cs typeface="Roboto"/>
                <a:sym typeface="Roboto"/>
              </a:rPr>
              <a:t> получилось</a:t>
            </a:r>
            <a:endParaRPr sz="1300">
              <a:solidFill>
                <a:srgbClr val="05050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" name="Google Shape;96;p19"/>
          <p:cNvSpPr/>
          <p:nvPr/>
        </p:nvSpPr>
        <p:spPr>
          <a:xfrm>
            <a:off x="786525" y="3526100"/>
            <a:ext cx="3384900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Схемы/</a:t>
            </a: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архитектура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" name="Google Shape;97;p19"/>
          <p:cNvSpPr/>
          <p:nvPr/>
        </p:nvSpPr>
        <p:spPr>
          <a:xfrm>
            <a:off x="786525" y="4103113"/>
            <a:ext cx="3384900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Выводы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8" name="Google Shape;98;p19"/>
          <p:cNvCxnSpPr>
            <a:stCxn id="92" idx="1"/>
            <a:endCxn id="93" idx="1"/>
          </p:cNvCxnSpPr>
          <p:nvPr/>
        </p:nvCxnSpPr>
        <p:spPr>
          <a:xfrm>
            <a:off x="786525" y="1393625"/>
            <a:ext cx="600" cy="589500"/>
          </a:xfrm>
          <a:prstGeom prst="curvedConnector3">
            <a:avLst>
              <a:gd name="adj1" fmla="val -39687500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99" name="Google Shape;99;p19"/>
          <p:cNvCxnSpPr>
            <a:stCxn id="93" idx="1"/>
            <a:endCxn id="94" idx="1"/>
          </p:cNvCxnSpPr>
          <p:nvPr/>
        </p:nvCxnSpPr>
        <p:spPr>
          <a:xfrm>
            <a:off x="787125" y="1983127"/>
            <a:ext cx="600" cy="576900"/>
          </a:xfrm>
          <a:prstGeom prst="curvedConnector3">
            <a:avLst>
              <a:gd name="adj1" fmla="val -39687500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00" name="Google Shape;100;p19"/>
          <p:cNvCxnSpPr>
            <a:stCxn id="94" idx="1"/>
            <a:endCxn id="95" idx="1"/>
          </p:cNvCxnSpPr>
          <p:nvPr/>
        </p:nvCxnSpPr>
        <p:spPr>
          <a:xfrm flipH="1">
            <a:off x="786525" y="2560142"/>
            <a:ext cx="600" cy="576900"/>
          </a:xfrm>
          <a:prstGeom prst="curvedConnector3">
            <a:avLst>
              <a:gd name="adj1" fmla="val 39787500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01" name="Google Shape;101;p19"/>
          <p:cNvCxnSpPr>
            <a:stCxn id="95" idx="1"/>
            <a:endCxn id="96" idx="1"/>
          </p:cNvCxnSpPr>
          <p:nvPr/>
        </p:nvCxnSpPr>
        <p:spPr>
          <a:xfrm>
            <a:off x="786525" y="3137164"/>
            <a:ext cx="600" cy="576900"/>
          </a:xfrm>
          <a:prstGeom prst="curvedConnector3">
            <a:avLst>
              <a:gd name="adj1" fmla="val -39687500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02" name="Google Shape;102;p19"/>
          <p:cNvCxnSpPr>
            <a:stCxn id="96" idx="1"/>
            <a:endCxn id="97" idx="1"/>
          </p:cNvCxnSpPr>
          <p:nvPr/>
        </p:nvCxnSpPr>
        <p:spPr>
          <a:xfrm>
            <a:off x="786525" y="3714200"/>
            <a:ext cx="600" cy="576900"/>
          </a:xfrm>
          <a:prstGeom prst="curvedConnector3">
            <a:avLst>
              <a:gd name="adj1" fmla="val -39687500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Цели проекта</a:t>
            </a:r>
            <a:endParaRPr/>
          </a:p>
        </p:txBody>
      </p:sp>
      <p:graphicFrame>
        <p:nvGraphicFramePr>
          <p:cNvPr id="108" name="Google Shape;108;p20"/>
          <p:cNvGraphicFramePr/>
          <p:nvPr>
            <p:extLst>
              <p:ext uri="{D42A27DB-BD31-4B8C-83A1-F6EECF244321}">
                <p14:modId xmlns:p14="http://schemas.microsoft.com/office/powerpoint/2010/main" val="2295273925"/>
              </p:ext>
            </p:extLst>
          </p:nvPr>
        </p:nvGraphicFramePr>
        <p:xfrm>
          <a:off x="952500" y="1544194"/>
          <a:ext cx="7239000" cy="349304"/>
        </p:xfrm>
        <a:graphic>
          <a:graphicData uri="http://schemas.openxmlformats.org/drawingml/2006/table">
            <a:tbl>
              <a:tblPr>
                <a:noFill/>
                <a:tableStyleId>{B9FE747B-EA68-42DF-9011-3F58A4E4B16C}</a:tableStyleId>
              </a:tblPr>
              <a:tblGrid>
                <a:gridCol w="489425"/>
                <a:gridCol w="6749575"/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ru-RU" sz="13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Сравнить</a:t>
                      </a:r>
                      <a:r>
                        <a:rPr lang="ru-RU" sz="13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СУБД </a:t>
                      </a:r>
                      <a:r>
                        <a:rPr lang="en-US" sz="1300" baseline="0" dirty="0" err="1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ClickHouse</a:t>
                      </a:r>
                      <a:r>
                        <a:rPr lang="en-US" sz="13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ru-RU" sz="13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и</a:t>
                      </a:r>
                      <a:r>
                        <a:rPr lang="en-US" sz="13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300" baseline="0" dirty="0" err="1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MongoDB</a:t>
                      </a:r>
                      <a:r>
                        <a:rPr lang="ru-RU" sz="13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в качестве хранилища логов приложения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000"/>
              <a:t>Что планировалось</a:t>
            </a: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115" name="Google Shape;115;p21"/>
          <p:cNvGraphicFramePr/>
          <p:nvPr>
            <p:extLst>
              <p:ext uri="{D42A27DB-BD31-4B8C-83A1-F6EECF244321}">
                <p14:modId xmlns:p14="http://schemas.microsoft.com/office/powerpoint/2010/main" val="189415300"/>
              </p:ext>
            </p:extLst>
          </p:nvPr>
        </p:nvGraphicFramePr>
        <p:xfrm>
          <a:off x="952500" y="1544194"/>
          <a:ext cx="7239000" cy="2112098"/>
        </p:xfrm>
        <a:graphic>
          <a:graphicData uri="http://schemas.openxmlformats.org/drawingml/2006/table">
            <a:tbl>
              <a:tblPr>
                <a:noFill/>
                <a:tableStyleId>{B9FE747B-EA68-42DF-9011-3F58A4E4B16C}</a:tableStyleId>
              </a:tblPr>
              <a:tblGrid>
                <a:gridCol w="489425"/>
                <a:gridCol w="6749575"/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Развернуть кластер </a:t>
                      </a:r>
                      <a:r>
                        <a:rPr lang="en-US" sz="1300" dirty="0" err="1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ClickHouse</a:t>
                      </a:r>
                      <a:r>
                        <a:rPr lang="ru-RU" sz="13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,</a:t>
                      </a:r>
                      <a:r>
                        <a:rPr lang="ru-RU" sz="13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состоящий из двух </a:t>
                      </a:r>
                      <a:r>
                        <a:rPr lang="ru-RU" sz="1300" baseline="0" dirty="0" err="1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нод</a:t>
                      </a:r>
                      <a:r>
                        <a:rPr lang="ru-RU" sz="13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+ кластер </a:t>
                      </a:r>
                      <a:r>
                        <a:rPr lang="en-US" sz="1300" baseline="0" dirty="0" err="1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ClickHouse</a:t>
                      </a:r>
                      <a:r>
                        <a:rPr lang="en-US" sz="13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-Keeper</a:t>
                      </a:r>
                      <a:r>
                        <a:rPr lang="ru-RU" sz="13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, состоящий из трех </a:t>
                      </a:r>
                      <a:r>
                        <a:rPr lang="ru-RU" sz="1300" baseline="0" dirty="0" err="1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нод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Развернуть</a:t>
                      </a:r>
                      <a:r>
                        <a:rPr lang="ru-RU" sz="13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кластер </a:t>
                      </a:r>
                      <a:r>
                        <a:rPr lang="en-US" sz="1300" baseline="0" dirty="0" err="1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MongoDB</a:t>
                      </a:r>
                      <a:r>
                        <a:rPr lang="en-US" sz="13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ru-RU" sz="13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состоящий из двух </a:t>
                      </a:r>
                      <a:r>
                        <a:rPr lang="ru-RU" sz="1300" baseline="0" dirty="0" err="1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нод</a:t>
                      </a:r>
                      <a:r>
                        <a:rPr lang="ru-RU" sz="13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с данными и одной </a:t>
                      </a:r>
                      <a:r>
                        <a:rPr lang="ru-RU" sz="1300" baseline="0" dirty="0" err="1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ноды</a:t>
                      </a:r>
                      <a:r>
                        <a:rPr lang="ru-RU" sz="13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арбитра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Произвести запись в кластера</a:t>
                      </a:r>
                      <a:r>
                        <a:rPr lang="ru-RU" sz="13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данные, объемом (17к, 86к, 170к, 500к записей). Что соответствует объему логов за день, 5 дней, 10 дней и месяц.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" sz="1300" b="1" dirty="0" smtClean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4.</a:t>
                      </a: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Произвести чтение данных из кластеров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/>
              <a:t>Используемые технологии</a:t>
            </a: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122" name="Google Shape;122;p22"/>
          <p:cNvGraphicFramePr/>
          <p:nvPr>
            <p:extLst>
              <p:ext uri="{D42A27DB-BD31-4B8C-83A1-F6EECF244321}">
                <p14:modId xmlns:p14="http://schemas.microsoft.com/office/powerpoint/2010/main" val="1802353314"/>
              </p:ext>
            </p:extLst>
          </p:nvPr>
        </p:nvGraphicFramePr>
        <p:xfrm>
          <a:off x="952500" y="1544194"/>
          <a:ext cx="7239000" cy="1777888"/>
        </p:xfrm>
        <a:graphic>
          <a:graphicData uri="http://schemas.openxmlformats.org/drawingml/2006/table">
            <a:tbl>
              <a:tblPr>
                <a:noFill/>
                <a:tableStyleId>{B9FE747B-EA68-42DF-9011-3F58A4E4B16C}</a:tableStyleId>
              </a:tblPr>
              <a:tblGrid>
                <a:gridCol w="489425"/>
                <a:gridCol w="6749575"/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 smtClean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СУБД </a:t>
                      </a:r>
                      <a:r>
                        <a:rPr lang="en-US" sz="1300" dirty="0" err="1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ClickHouse</a:t>
                      </a:r>
                      <a:r>
                        <a:rPr lang="en-US" sz="13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v24.8.2.3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СУБД</a:t>
                      </a:r>
                      <a:r>
                        <a:rPr lang="ru-RU" sz="13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300" baseline="0" dirty="0" err="1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MongoDB</a:t>
                      </a:r>
                      <a:r>
                        <a:rPr lang="ru-RU" sz="13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3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v7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dirty="0" err="1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Clickhouse</a:t>
                      </a:r>
                      <a:r>
                        <a:rPr lang="en-US" sz="13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-Keeper v24.8.2.3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4.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dirty="0" err="1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ZooKeeper</a:t>
                      </a:r>
                      <a:r>
                        <a:rPr lang="en-US" sz="13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v3.8.3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300" b="1" dirty="0" smtClean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5</a:t>
                      </a:r>
                      <a:r>
                        <a:rPr lang="ru" sz="1300" b="1" dirty="0" smtClean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.</a:t>
                      </a: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3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Python3</a:t>
                      </a:r>
                    </a:p>
                  </a:txBody>
                  <a:tcPr marL="198000" marR="91425" marT="68575" marB="68575">
                    <a:lnL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 dirty="0"/>
              <a:t>Что получилось</a:t>
            </a:r>
            <a:endParaRPr sz="3000" dirty="0"/>
          </a:p>
        </p:txBody>
      </p:sp>
      <p:sp>
        <p:nvSpPr>
          <p:cNvPr id="130" name="Google Shape;130;p23"/>
          <p:cNvSpPr txBox="1"/>
          <p:nvPr/>
        </p:nvSpPr>
        <p:spPr>
          <a:xfrm>
            <a:off x="552674" y="1264350"/>
            <a:ext cx="8419047" cy="348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500">
              <a:lnSpc>
                <a:spcPct val="90000"/>
              </a:lnSpc>
              <a:buSzPts val="1400"/>
              <a:buFont typeface="Roboto"/>
              <a:buAutoNum type="arabicPeriod"/>
            </a:pPr>
            <a:r>
              <a:rPr lang="ru-RU" dirty="0" smtClean="0">
                <a:latin typeface="Roboto"/>
                <a:ea typeface="Roboto"/>
                <a:cs typeface="Roboto"/>
                <a:sym typeface="Roboto"/>
              </a:rPr>
              <a:t>Был развернут кластер </a:t>
            </a:r>
            <a:r>
              <a:rPr lang="en-US" dirty="0" err="1" smtClean="0">
                <a:latin typeface="Roboto"/>
                <a:ea typeface="Roboto"/>
                <a:cs typeface="Roboto"/>
                <a:sym typeface="Roboto"/>
              </a:rPr>
              <a:t>ClickHouse</a:t>
            </a:r>
            <a:r>
              <a:rPr lang="en-US" dirty="0" smtClean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dirty="0" smtClean="0">
                <a:latin typeface="Roboto"/>
                <a:ea typeface="Roboto"/>
                <a:cs typeface="Roboto"/>
                <a:sym typeface="Roboto"/>
              </a:rPr>
              <a:t>+</a:t>
            </a:r>
            <a:r>
              <a:rPr lang="en-US" dirty="0" smtClean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dirty="0" err="1" smtClean="0">
                <a:latin typeface="Roboto"/>
                <a:ea typeface="Roboto"/>
                <a:cs typeface="Roboto"/>
                <a:sym typeface="Roboto"/>
              </a:rPr>
              <a:t>ClickHouse</a:t>
            </a:r>
            <a:r>
              <a:rPr lang="en-US" dirty="0" smtClean="0">
                <a:latin typeface="Roboto"/>
                <a:ea typeface="Roboto"/>
                <a:cs typeface="Roboto"/>
                <a:sym typeface="Roboto"/>
              </a:rPr>
              <a:t>-Keeper</a:t>
            </a:r>
            <a:r>
              <a:rPr lang="ru-RU" dirty="0" smtClean="0">
                <a:latin typeface="Roboto"/>
                <a:ea typeface="Roboto"/>
                <a:cs typeface="Roboto"/>
                <a:sym typeface="Roboto"/>
              </a:rPr>
              <a:t>. В кластере создана </a:t>
            </a:r>
            <a:r>
              <a:rPr lang="en-US" dirty="0" err="1" smtClean="0">
                <a:latin typeface="Roboto"/>
                <a:ea typeface="Roboto"/>
                <a:cs typeface="Roboto"/>
                <a:sym typeface="Roboto"/>
              </a:rPr>
              <a:t>ReplicatedMergeTree</a:t>
            </a:r>
            <a:r>
              <a:rPr lang="ru-RU" dirty="0" smtClean="0">
                <a:latin typeface="Roboto"/>
                <a:ea typeface="Roboto"/>
                <a:cs typeface="Roboto"/>
                <a:sym typeface="Roboto"/>
              </a:rPr>
              <a:t> таблица, в которую были вставлены построчно данные.</a:t>
            </a:r>
          </a:p>
          <a:p>
            <a:pPr marL="457200" lvl="0" indent="-317500">
              <a:lnSpc>
                <a:spcPct val="90000"/>
              </a:lnSpc>
              <a:buSzPts val="1400"/>
              <a:buFont typeface="Roboto"/>
              <a:buAutoNum type="arabicPeriod"/>
            </a:pPr>
            <a:endParaRPr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AutoNum type="arabicPeriod"/>
            </a:pPr>
            <a:r>
              <a:rPr lang="ru-RU" dirty="0" smtClean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Был развернут кластер </a:t>
            </a:r>
            <a:r>
              <a:rPr lang="en-US" dirty="0" err="1" smtClean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MongoDB</a:t>
            </a:r>
            <a:r>
              <a:rPr lang="ru-RU" dirty="0" smtClean="0">
                <a:latin typeface="Roboto"/>
                <a:ea typeface="Roboto"/>
                <a:cs typeface="Roboto"/>
                <a:sym typeface="Roboto"/>
              </a:rPr>
              <a:t>. В коллекцию кластера были вставлены данные, по одному документу.</a:t>
            </a:r>
          </a:p>
          <a:p>
            <a:pPr marL="45720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AutoNum type="arabicPeriod"/>
            </a:pPr>
            <a:endParaRPr lang="ru-RU"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AutoNum type="arabicPeriod"/>
            </a:pPr>
            <a:r>
              <a:rPr lang="ru-RU" dirty="0" smtClean="0">
                <a:latin typeface="Roboto"/>
                <a:ea typeface="Roboto"/>
                <a:cs typeface="Roboto"/>
                <a:sym typeface="Roboto"/>
              </a:rPr>
              <a:t>Из каждого кластера были выбраны данные.</a:t>
            </a:r>
          </a:p>
          <a:p>
            <a:pPr marL="45720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AutoNum type="arabicPeriod"/>
            </a:pPr>
            <a:endParaRPr lang="ru-RU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indent="-317500">
              <a:lnSpc>
                <a:spcPct val="90000"/>
              </a:lnSpc>
              <a:buSzPts val="1400"/>
              <a:buFont typeface="Roboto"/>
              <a:buAutoNum type="arabicPeriod"/>
            </a:pPr>
            <a:r>
              <a:rPr lang="ru-RU" dirty="0" smtClean="0">
                <a:latin typeface="Roboto"/>
                <a:ea typeface="Roboto"/>
                <a:cs typeface="Roboto"/>
                <a:sym typeface="Roboto"/>
              </a:rPr>
              <a:t>Кластер </a:t>
            </a:r>
            <a:r>
              <a:rPr lang="en-US" dirty="0" err="1" smtClean="0">
                <a:latin typeface="Roboto"/>
                <a:ea typeface="Roboto"/>
                <a:cs typeface="Roboto"/>
                <a:sym typeface="Roboto"/>
              </a:rPr>
              <a:t>ClickHouse</a:t>
            </a:r>
            <a:r>
              <a:rPr lang="ru-RU" dirty="0" smtClean="0">
                <a:latin typeface="Roboto"/>
                <a:ea typeface="Roboto"/>
                <a:cs typeface="Roboto"/>
                <a:sym typeface="Roboto"/>
              </a:rPr>
              <a:t> был переконфигурирован под использование </a:t>
            </a:r>
            <a:r>
              <a:rPr lang="en-US" dirty="0" err="1" smtClean="0">
                <a:latin typeface="Roboto"/>
                <a:ea typeface="Roboto"/>
                <a:cs typeface="Roboto"/>
                <a:sym typeface="Roboto"/>
              </a:rPr>
              <a:t>ZooKeeper</a:t>
            </a:r>
            <a:r>
              <a:rPr lang="en-US" dirty="0" smtClean="0">
                <a:latin typeface="Roboto"/>
                <a:ea typeface="Roboto"/>
                <a:cs typeface="Roboto"/>
                <a:sym typeface="Roboto"/>
              </a:rPr>
              <a:t>. </a:t>
            </a:r>
            <a:r>
              <a:rPr lang="ru-RU" dirty="0" smtClean="0">
                <a:latin typeface="Roboto"/>
                <a:ea typeface="Roboto"/>
                <a:cs typeface="Roboto"/>
                <a:sym typeface="Roboto"/>
              </a:rPr>
              <a:t>Затем была создана </a:t>
            </a:r>
            <a:r>
              <a:rPr lang="en-US" dirty="0" err="1">
                <a:latin typeface="Roboto"/>
                <a:ea typeface="Roboto"/>
                <a:cs typeface="Roboto"/>
                <a:sym typeface="Roboto"/>
              </a:rPr>
              <a:t>ReplicatedMergeTree</a:t>
            </a:r>
            <a:r>
              <a:rPr lang="ru-RU" dirty="0">
                <a:latin typeface="Roboto"/>
                <a:ea typeface="Roboto"/>
                <a:cs typeface="Roboto"/>
                <a:sym typeface="Roboto"/>
              </a:rPr>
              <a:t> таблица, в которую были вставлены построчно данные.</a:t>
            </a:r>
          </a:p>
          <a:p>
            <a:pPr marL="457200" lvl="0" indent="-317500">
              <a:lnSpc>
                <a:spcPct val="90000"/>
              </a:lnSpc>
              <a:buSzPts val="1400"/>
              <a:buFont typeface="Roboto"/>
              <a:buAutoNum type="arabicPeriod"/>
            </a:pPr>
            <a:endParaRPr lang="ru-RU" dirty="0" smtClean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endParaRPr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кругленный прямоугольник 1"/>
          <p:cNvSpPr/>
          <p:nvPr/>
        </p:nvSpPr>
        <p:spPr>
          <a:xfrm>
            <a:off x="145774" y="1775791"/>
            <a:ext cx="3617843" cy="29352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5" name="Google Shape;135;p2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 dirty="0"/>
              <a:t>Схемы (</a:t>
            </a:r>
            <a:r>
              <a:rPr lang="ru" sz="3000" dirty="0" smtClean="0"/>
              <a:t>архитектура </a:t>
            </a:r>
            <a:r>
              <a:rPr lang="ru-RU" sz="3000" dirty="0" smtClean="0"/>
              <a:t>кластера</a:t>
            </a:r>
            <a:r>
              <a:rPr lang="ru" sz="3000" dirty="0" smtClean="0"/>
              <a:t> </a:t>
            </a:r>
            <a:r>
              <a:rPr lang="en-US" sz="3000" dirty="0" err="1" smtClean="0"/>
              <a:t>Clickhouse</a:t>
            </a:r>
            <a:r>
              <a:rPr lang="ru" sz="3000" dirty="0" smtClean="0"/>
              <a:t>)</a:t>
            </a: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4" name="Google Shape;172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2541" y="3424788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172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29184" y="3424788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172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85541" y="2002762"/>
            <a:ext cx="620721" cy="62071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2106262" y="2002762"/>
            <a:ext cx="1457450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Clickhouse-Keeper1</a:t>
            </a:r>
          </a:p>
          <a:p>
            <a:r>
              <a:rPr lang="en-US" sz="1100" dirty="0" smtClean="0"/>
              <a:t>2 CPU</a:t>
            </a:r>
          </a:p>
          <a:p>
            <a:r>
              <a:rPr lang="en-US" sz="1100" dirty="0" smtClean="0"/>
              <a:t>2Gb Ram</a:t>
            </a:r>
            <a:endParaRPr lang="ru-RU" sz="1100" dirty="0"/>
          </a:p>
        </p:txBody>
      </p:sp>
      <p:sp>
        <p:nvSpPr>
          <p:cNvPr id="9" name="TextBox 8"/>
          <p:cNvSpPr txBox="1"/>
          <p:nvPr/>
        </p:nvSpPr>
        <p:spPr>
          <a:xfrm>
            <a:off x="2085403" y="4045507"/>
            <a:ext cx="1457450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Clickhouse-Keeper3</a:t>
            </a:r>
          </a:p>
          <a:p>
            <a:r>
              <a:rPr lang="en-US" sz="1100" dirty="0" smtClean="0"/>
              <a:t>2 CPU</a:t>
            </a:r>
          </a:p>
          <a:p>
            <a:r>
              <a:rPr lang="en-US" sz="1100" dirty="0" smtClean="0"/>
              <a:t>2Gb Ram</a:t>
            </a:r>
            <a:endParaRPr lang="ru-RU" sz="1100" dirty="0"/>
          </a:p>
        </p:txBody>
      </p:sp>
      <p:sp>
        <p:nvSpPr>
          <p:cNvPr id="10" name="TextBox 9"/>
          <p:cNvSpPr txBox="1"/>
          <p:nvPr/>
        </p:nvSpPr>
        <p:spPr>
          <a:xfrm>
            <a:off x="363773" y="4045507"/>
            <a:ext cx="1457450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Clickhouse-Keeper2</a:t>
            </a:r>
          </a:p>
          <a:p>
            <a:r>
              <a:rPr lang="en-US" sz="1100" dirty="0" smtClean="0"/>
              <a:t>2 CPU</a:t>
            </a:r>
          </a:p>
          <a:p>
            <a:r>
              <a:rPr lang="en-US" sz="1100" dirty="0" smtClean="0"/>
              <a:t>2Gb Ram</a:t>
            </a:r>
            <a:endParaRPr lang="ru-RU" sz="1100" dirty="0"/>
          </a:p>
        </p:txBody>
      </p:sp>
      <p:pic>
        <p:nvPicPr>
          <p:cNvPr id="11" name="Google Shape;301;p3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87865" y="3527112"/>
            <a:ext cx="416072" cy="416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301;p3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18205884">
            <a:off x="884462" y="2710391"/>
            <a:ext cx="416072" cy="416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301;p3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3656666">
            <a:off x="2078790" y="2732722"/>
            <a:ext cx="416072" cy="416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66;p2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315274" y="1775791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66;p2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315274" y="3935032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301;p3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363467" y="3945995"/>
            <a:ext cx="416072" cy="416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301;p3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331409" y="1886775"/>
            <a:ext cx="416072" cy="416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301;p3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5400000">
            <a:off x="5413745" y="2901361"/>
            <a:ext cx="416072" cy="416069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TextBox 18"/>
          <p:cNvSpPr txBox="1"/>
          <p:nvPr/>
        </p:nvSpPr>
        <p:spPr>
          <a:xfrm>
            <a:off x="6115045" y="1775791"/>
            <a:ext cx="1417376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Clickhouse-Server1</a:t>
            </a:r>
          </a:p>
          <a:p>
            <a:r>
              <a:rPr lang="en-US" sz="1100" dirty="0" smtClean="0"/>
              <a:t>4 CPU</a:t>
            </a:r>
          </a:p>
          <a:p>
            <a:r>
              <a:rPr lang="en-US" sz="1100" dirty="0" smtClean="0"/>
              <a:t>4Gb Ram</a:t>
            </a:r>
            <a:endParaRPr lang="ru-RU" sz="1100" dirty="0"/>
          </a:p>
        </p:txBody>
      </p:sp>
      <p:sp>
        <p:nvSpPr>
          <p:cNvPr id="20" name="TextBox 19"/>
          <p:cNvSpPr txBox="1"/>
          <p:nvPr/>
        </p:nvSpPr>
        <p:spPr>
          <a:xfrm>
            <a:off x="6115045" y="3955587"/>
            <a:ext cx="1417376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Clickhouse-Server2</a:t>
            </a:r>
          </a:p>
          <a:p>
            <a:r>
              <a:rPr lang="en-US" sz="1100" dirty="0" smtClean="0"/>
              <a:t>4 CPU</a:t>
            </a:r>
          </a:p>
          <a:p>
            <a:r>
              <a:rPr lang="en-US" sz="1100" dirty="0" smtClean="0"/>
              <a:t>4Gb Ram</a:t>
            </a:r>
            <a:endParaRPr lang="ru-RU" sz="11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3877</TotalTime>
  <Words>529</Words>
  <Application>Microsoft Office PowerPoint</Application>
  <PresentationFormat>Экран (16:9)</PresentationFormat>
  <Paragraphs>143</Paragraphs>
  <Slides>22</Slides>
  <Notes>22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26" baseType="lpstr">
      <vt:lpstr>Courier New</vt:lpstr>
      <vt:lpstr>Roboto</vt:lpstr>
      <vt:lpstr>Arial</vt:lpstr>
      <vt:lpstr>Светлая тема</vt:lpstr>
      <vt:lpstr>NoSQL </vt:lpstr>
      <vt:lpstr>Меня хорошо видно &amp; слышно?</vt:lpstr>
      <vt:lpstr>Защита проекта Тема: Сравнение работы MongoDB и Clickhouse в качестве хранилища логов  </vt:lpstr>
      <vt:lpstr>План защиты </vt:lpstr>
      <vt:lpstr>Цели проекта</vt:lpstr>
      <vt:lpstr>Что планировалось </vt:lpstr>
      <vt:lpstr>Используемые технологии  </vt:lpstr>
      <vt:lpstr>Что получилось</vt:lpstr>
      <vt:lpstr>Схемы (архитектура кластера Clickhouse)   </vt:lpstr>
      <vt:lpstr>Схемы (архитектура кластера MongoDB)   </vt:lpstr>
      <vt:lpstr>Описание таблицы ClickHouse     </vt:lpstr>
      <vt:lpstr>Метрики ClickHouse в период вставки данных  Состояние памяти серверов </vt:lpstr>
      <vt:lpstr>Метрики ClickHouse в период вставки данных  Состояние фоновых заданий обмена партами между репликами (размер пула 16) </vt:lpstr>
      <vt:lpstr>Метрики ClickHouse в период вставки данных  Состояние фоновых заданий слияния партов на репликах (размер пула 16) </vt:lpstr>
      <vt:lpstr>Метрики ClickHouse в период вставки данных  Транзакции в ClickHouse-Keeper</vt:lpstr>
      <vt:lpstr>Метрики MongoDB в период вставки данных  Процессор, утилизация RAM</vt:lpstr>
      <vt:lpstr>Метрики MongoDB в период вставки данных  </vt:lpstr>
      <vt:lpstr>Метрики MongoDB в период вставки данных  </vt:lpstr>
      <vt:lpstr>Метрики MongoDB в период вставки данных  </vt:lpstr>
      <vt:lpstr>Таблица результатов (с)   </vt:lpstr>
      <vt:lpstr>Выводы и планы по развитию   </vt:lpstr>
      <vt:lpstr>Спасибо за внимание! 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NoSQL </dc:title>
  <cp:lastModifiedBy>Учетная запись Майкрософт</cp:lastModifiedBy>
  <cp:revision>41</cp:revision>
  <dcterms:modified xsi:type="dcterms:W3CDTF">2024-09-11T03:19:38Z</dcterms:modified>
</cp:coreProperties>
</file>