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9" r:id="rId12"/>
    <p:sldId id="280" r:id="rId13"/>
    <p:sldId id="275" r:id="rId14"/>
    <p:sldId id="282" r:id="rId15"/>
    <p:sldId id="281" r:id="rId16"/>
    <p:sldId id="278" r:id="rId17"/>
    <p:sldId id="277" r:id="rId18"/>
    <p:sldId id="276" r:id="rId19"/>
    <p:sldId id="284" r:id="rId20"/>
    <p:sldId id="283" r:id="rId21"/>
    <p:sldId id="265" r:id="rId22"/>
    <p:sldId id="266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FE747B-EA68-42DF-9011-3F58A4E4B16C}">
  <a:tblStyle styleId="{B9FE747B-EA68-42DF-9011-3F58A4E4B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2816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2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05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627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17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90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25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89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1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0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915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9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722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042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71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30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67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7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93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9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5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95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NoSQL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3000" dirty="0"/>
              <a:t>Схемы (архитектура </a:t>
            </a:r>
            <a:r>
              <a:rPr lang="ru-RU" sz="3000" dirty="0"/>
              <a:t>кластера</a:t>
            </a:r>
            <a:r>
              <a:rPr lang="ru" sz="3000" dirty="0"/>
              <a:t> </a:t>
            </a:r>
            <a:r>
              <a:rPr lang="en-US" sz="3000" dirty="0" err="1" smtClean="0"/>
              <a:t>MongoDB</a:t>
            </a:r>
            <a:r>
              <a:rPr lang="ru" sz="3000" dirty="0" smtClean="0"/>
              <a:t>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4752" y="166375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647" y="166375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5988" y="176608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3524" y="327545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150267">
            <a:off x="2746220" y="260526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078692">
            <a:off x="4844499" y="2605262"/>
            <a:ext cx="416072" cy="41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03358" y="1663758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MongoDB1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7932" y="1663758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MongoDB2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15336" y="4198287"/>
            <a:ext cx="14975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MongoDB3 (</a:t>
            </a:r>
            <a:r>
              <a:rPr lang="ru-RU" sz="1100" dirty="0" smtClean="0"/>
              <a:t>Арбитр)</a:t>
            </a:r>
            <a:endParaRPr lang="en-US" sz="1100" dirty="0" smtClean="0"/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31647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Описание таблицы </a:t>
            </a:r>
            <a:r>
              <a:rPr lang="en-US" sz="3000" dirty="0" err="1" smtClean="0"/>
              <a:t>ClickHouse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/>
            </a:r>
            <a:br>
              <a:rPr lang="ru-RU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/>
            </a:r>
            <a:br>
              <a:rPr lang="ru-RU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14866" y="1676417"/>
            <a:ext cx="8556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log_table</a:t>
            </a:r>
            <a:r>
              <a:rPr lang="en-US" dirty="0"/>
              <a:t> </a:t>
            </a:r>
            <a:r>
              <a:rPr lang="en-US" dirty="0" smtClean="0"/>
              <a:t>ON CLUSTER </a:t>
            </a:r>
            <a:r>
              <a:rPr lang="en-US" dirty="0"/>
              <a:t>cluster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`date` </a:t>
            </a:r>
            <a:r>
              <a:rPr lang="en-US" dirty="0" err="1"/>
              <a:t>DateTime</a:t>
            </a:r>
            <a:r>
              <a:rPr lang="en-US" dirty="0"/>
              <a:t> DEFAULT now(),</a:t>
            </a:r>
          </a:p>
          <a:p>
            <a:r>
              <a:rPr lang="en-US" dirty="0"/>
              <a:t>    `event` String,</a:t>
            </a:r>
          </a:p>
          <a:p>
            <a:r>
              <a:rPr lang="en-US" dirty="0"/>
              <a:t>    `text` String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ENGINE = </a:t>
            </a:r>
            <a:r>
              <a:rPr lang="en-US" dirty="0" err="1"/>
              <a:t>ReplicatedMergeTree</a:t>
            </a:r>
            <a:r>
              <a:rPr lang="en-US" dirty="0"/>
              <a:t>('/</a:t>
            </a:r>
            <a:r>
              <a:rPr lang="en-US" dirty="0" err="1"/>
              <a:t>clickhouse</a:t>
            </a:r>
            <a:r>
              <a:rPr lang="en-US" dirty="0"/>
              <a:t>/tables/</a:t>
            </a:r>
            <a:r>
              <a:rPr lang="en-US" dirty="0" err="1"/>
              <a:t>log_table</a:t>
            </a:r>
            <a:r>
              <a:rPr lang="en-US" dirty="0"/>
              <a:t>', '{replica}')</a:t>
            </a:r>
          </a:p>
          <a:p>
            <a:r>
              <a:rPr lang="en-US" dirty="0"/>
              <a:t>PARTITION BY </a:t>
            </a:r>
            <a:r>
              <a:rPr lang="en-US" dirty="0" err="1"/>
              <a:t>toYYYYMMDD</a:t>
            </a:r>
            <a:r>
              <a:rPr lang="en-US" dirty="0"/>
              <a:t>(date)</a:t>
            </a:r>
          </a:p>
          <a:p>
            <a:r>
              <a:rPr lang="en-US" dirty="0"/>
              <a:t>ORDER BY (date)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44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Метрики </a:t>
            </a:r>
            <a:r>
              <a:rPr lang="en-US" sz="3000" dirty="0" err="1" smtClean="0"/>
              <a:t>ClickHouse</a:t>
            </a:r>
            <a:r>
              <a:rPr lang="en-US" sz="3000" dirty="0" smtClean="0"/>
              <a:t> </a:t>
            </a:r>
            <a:r>
              <a:rPr lang="ru-RU" sz="3000" dirty="0" smtClean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dirty="0" smtClean="0"/>
              <a:t>Состояние памяти серверов</a:t>
            </a:r>
            <a:endParaRPr sz="2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" y="2632833"/>
            <a:ext cx="8963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ClickHouse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dirty="0" smtClean="0"/>
              <a:t/>
            </a:r>
            <a:br>
              <a:rPr lang="ru-RU" sz="2000" b="0" dirty="0" smtClean="0"/>
            </a:br>
            <a:r>
              <a:rPr lang="ru-RU" sz="1600" b="0" dirty="0" smtClean="0"/>
              <a:t>Состояние фоновых заданий обмена партами между репликами (размер пула 16)</a:t>
            </a: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977265"/>
            <a:ext cx="9058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ClickHouse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lvl="0"/>
            <a:r>
              <a:rPr lang="ru-RU" sz="1600" b="0" dirty="0" smtClean="0"/>
              <a:t/>
            </a:r>
            <a:br>
              <a:rPr lang="ru-RU" sz="1600" b="0" dirty="0" smtClean="0"/>
            </a:br>
            <a:r>
              <a:rPr lang="ru-RU" sz="1600" b="0" dirty="0" smtClean="0"/>
              <a:t>Состояние </a:t>
            </a:r>
            <a:r>
              <a:rPr lang="ru-RU" sz="1600" b="0" dirty="0"/>
              <a:t>фоновых заданий </a:t>
            </a:r>
            <a:r>
              <a:rPr lang="ru-RU" sz="1600" b="0" dirty="0" smtClean="0"/>
              <a:t>слияния </a:t>
            </a:r>
            <a:r>
              <a:rPr lang="ru-RU" sz="1600" b="0" dirty="0" err="1" smtClean="0"/>
              <a:t>партов</a:t>
            </a:r>
            <a:r>
              <a:rPr lang="ru-RU" sz="1600" b="0" dirty="0" smtClean="0"/>
              <a:t> на репликах </a:t>
            </a:r>
            <a:r>
              <a:rPr lang="ru-RU" sz="1600" b="0" dirty="0"/>
              <a:t>(размер пула 16)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253490"/>
            <a:ext cx="9001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ClickHouse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dirty="0" smtClean="0"/>
              <a:t>Транзакции в </a:t>
            </a:r>
            <a:r>
              <a:rPr lang="en-US" sz="1600" b="0" dirty="0" err="1" smtClean="0"/>
              <a:t>ClickHouse</a:t>
            </a:r>
            <a:r>
              <a:rPr lang="en-US" sz="1600" b="0" dirty="0" smtClean="0"/>
              <a:t>-Keeper</a:t>
            </a:r>
            <a:endParaRPr sz="16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77996"/>
            <a:ext cx="9029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 smtClean="0"/>
              <a:t>MongoDB</a:t>
            </a:r>
            <a:r>
              <a:rPr lang="en-US" sz="3000" dirty="0" smtClean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dirty="0" smtClean="0"/>
              <a:t>Процессор, утилизация </a:t>
            </a:r>
            <a:r>
              <a:rPr lang="en-US" sz="1600" b="0" dirty="0" smtClean="0"/>
              <a:t>RAM</a:t>
            </a:r>
            <a:endParaRPr sz="28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0" y="2122625"/>
            <a:ext cx="6858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MongoDB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5" y="1123840"/>
            <a:ext cx="7720672" cy="36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MongoDB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3" y="968860"/>
            <a:ext cx="7679842" cy="3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Метрики </a:t>
            </a:r>
            <a:r>
              <a:rPr lang="en-US" sz="3000" dirty="0" err="1"/>
              <a:t>MongoDB</a:t>
            </a:r>
            <a:r>
              <a:rPr lang="en-US" sz="3000" dirty="0"/>
              <a:t> </a:t>
            </a:r>
            <a:r>
              <a:rPr lang="ru-RU" sz="3000" dirty="0"/>
              <a:t>в период вставки данных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9" y="995497"/>
            <a:ext cx="8151537" cy="37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Таблица результатов (с)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06115"/>
              </p:ext>
            </p:extLst>
          </p:nvPr>
        </p:nvGraphicFramePr>
        <p:xfrm>
          <a:off x="500550" y="1208985"/>
          <a:ext cx="7510389" cy="3779520"/>
        </p:xfrm>
        <a:graphic>
          <a:graphicData uri="http://schemas.openxmlformats.org/drawingml/2006/table">
            <a:tbl>
              <a:tblPr firstRow="1" bandRow="1">
                <a:tableStyleId>{B9FE747B-EA68-42DF-9011-3F58A4E4B16C}</a:tableStyleId>
              </a:tblPr>
              <a:tblGrid>
                <a:gridCol w="2050493"/>
                <a:gridCol w="2663687"/>
                <a:gridCol w="2796209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событий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ClickHouse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ClickHouse</a:t>
                      </a:r>
                      <a:r>
                        <a:rPr lang="en-US" dirty="0" smtClean="0"/>
                        <a:t>-Keeper (</a:t>
                      </a:r>
                      <a:r>
                        <a:rPr lang="en-US" dirty="0" err="1" smtClean="0"/>
                        <a:t>ZooKeeper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MongoDB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1886 (443,5)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86 000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r>
                        <a:rPr lang="ru-RU" dirty="0" smtClean="0"/>
                        <a:t>69</a:t>
                      </a:r>
                      <a:r>
                        <a:rPr lang="en-US" dirty="0" smtClean="0"/>
                        <a:t> (2604)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170 000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20334 (5129)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500 000 (запись)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59714</a:t>
                      </a:r>
                      <a:r>
                        <a:rPr lang="ru-RU" dirty="0" smtClean="0"/>
                        <a:t> (16133)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(</a:t>
                      </a:r>
                      <a:r>
                        <a:rPr lang="ru-RU" dirty="0" smtClean="0"/>
                        <a:t>чтение)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500000 (чтение)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1000 (чтение) дата + событие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500000</a:t>
                      </a:r>
                      <a:r>
                        <a:rPr lang="ru-RU" baseline="0" dirty="0" smtClean="0"/>
                        <a:t> (чтение) дата + событие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0,0001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97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5151916"/>
              </p:ext>
            </p:extLst>
          </p:nvPr>
        </p:nvGraphicFramePr>
        <p:xfrm>
          <a:off x="627822" y="1205948"/>
          <a:ext cx="7239000" cy="1852892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329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вставке данных лучший результат показала СУБД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выгоднее использовать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чем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-Keeper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Чтение данных из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более быстрое, но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обладает более развитыми аналитическими функциями и выходные данные можно сразу использовать для отображения данных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 повторить тест, но вставку производить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батчами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Сравнение работы </a:t>
            </a:r>
            <a:r>
              <a:rPr lang="ru-RU" sz="2800" b="0" dirty="0" err="1"/>
              <a:t>MongoDB</a:t>
            </a:r>
            <a:r>
              <a:rPr lang="ru-RU" sz="2800" b="0" dirty="0"/>
              <a:t> и </a:t>
            </a:r>
            <a:r>
              <a:rPr lang="ru-RU" sz="2800" b="0" dirty="0" err="1"/>
              <a:t>Clickhouse</a:t>
            </a:r>
            <a:r>
              <a:rPr lang="ru-RU" sz="2800" b="0" dirty="0"/>
              <a:t> в качестве хранилища логов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Екимов Антон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Администратор баз данных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80" y="2798225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95273925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СУБД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качестве хранилища логов приложения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9415300"/>
              </p:ext>
            </p:extLst>
          </p:nvPr>
        </p:nvGraphicFramePr>
        <p:xfrm>
          <a:off x="952500" y="1544194"/>
          <a:ext cx="7239000" cy="2112098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кластер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состоящий из двух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кластер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-Keeper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состоящий из трех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кластер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состоящий из двух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данными и одной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ноды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арбитра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Произвести запись в кластера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данные, объемом (17к, 86к, 170к, 500к записей). Что соответствует объему логов за день, 5 дней, 10 дней и месяц.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Произвести чтение данных из кластеров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802353314"/>
              </p:ext>
            </p:extLst>
          </p:nvPr>
        </p:nvGraphicFramePr>
        <p:xfrm>
          <a:off x="952500" y="1544194"/>
          <a:ext cx="7239000" cy="1777888"/>
        </p:xfrm>
        <a:graphic>
          <a:graphicData uri="http://schemas.openxmlformats.org/drawingml/2006/table">
            <a:tbl>
              <a:tblPr>
                <a:noFill/>
                <a:tableStyleId>{B9FE747B-EA68-42DF-9011-3F58A4E4B16C}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v24.8.2.3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v7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-Keeper v24.8.2.3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v3.8.3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Python3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419047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Был развернут кластер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-Keeper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В кластере создана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ReplicatedMergeTree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таблица, в которую были вставлены построчно данные.</a:t>
            </a:r>
          </a:p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Был развернут кластер </a:t>
            </a:r>
            <a:r>
              <a:rPr lang="en-US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В коллекцию кластера были вставлены данные, по одному документу.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Из каждого кластера были выбраны данные.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Кластер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ClickHouse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был переконфигурирован под использование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ZooKeeper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Затем была создана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ReplicatedMergeTree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таблица, в которую были вставлены построчно данные.</a:t>
            </a:r>
          </a:p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45774" y="1775791"/>
            <a:ext cx="3617843" cy="2935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</a:t>
            </a:r>
            <a:r>
              <a:rPr lang="ru" sz="3000" dirty="0" smtClean="0"/>
              <a:t>архитектура </a:t>
            </a:r>
            <a:r>
              <a:rPr lang="ru-RU" sz="3000" dirty="0" smtClean="0"/>
              <a:t>кластера</a:t>
            </a:r>
            <a:r>
              <a:rPr lang="ru" sz="3000" dirty="0" smtClean="0"/>
              <a:t> </a:t>
            </a:r>
            <a:r>
              <a:rPr lang="en-US" sz="3000" dirty="0" err="1" smtClean="0"/>
              <a:t>Clickhouse</a:t>
            </a:r>
            <a:r>
              <a:rPr lang="ru" sz="3000" dirty="0" smtClean="0"/>
              <a:t>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541" y="342478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184" y="3424788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541" y="200276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106262" y="2002762"/>
            <a:ext cx="1457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Clickhouse-Keeper1</a:t>
            </a:r>
          </a:p>
          <a:p>
            <a:r>
              <a:rPr lang="en-US" sz="1100" dirty="0" smtClean="0"/>
              <a:t>2 CPU</a:t>
            </a:r>
          </a:p>
          <a:p>
            <a:r>
              <a:rPr lang="en-US" sz="1100" dirty="0" smtClean="0"/>
              <a:t>2Gb Ram</a:t>
            </a:r>
            <a:endParaRPr lang="ru-R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085403" y="4045507"/>
            <a:ext cx="1457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Clickhouse-Keeper3</a:t>
            </a:r>
          </a:p>
          <a:p>
            <a:r>
              <a:rPr lang="en-US" sz="1100" dirty="0" smtClean="0"/>
              <a:t>2 CPU</a:t>
            </a:r>
          </a:p>
          <a:p>
            <a:r>
              <a:rPr lang="en-US" sz="1100" dirty="0" smtClean="0"/>
              <a:t>2Gb Ram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3773" y="4045507"/>
            <a:ext cx="1457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Clickhouse-Keeper2</a:t>
            </a:r>
          </a:p>
          <a:p>
            <a:r>
              <a:rPr lang="en-US" sz="1100" dirty="0" smtClean="0"/>
              <a:t>2 CPU</a:t>
            </a:r>
          </a:p>
          <a:p>
            <a:r>
              <a:rPr lang="en-US" sz="1100" dirty="0" smtClean="0"/>
              <a:t>2Gb Ram</a:t>
            </a:r>
            <a:endParaRPr lang="ru-RU" sz="1100" dirty="0"/>
          </a:p>
        </p:txBody>
      </p:sp>
      <p:pic>
        <p:nvPicPr>
          <p:cNvPr id="11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7865" y="35271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205884">
            <a:off x="884462" y="2710391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656666">
            <a:off x="2078790" y="273272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5274" y="177579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5274" y="393503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3467" y="3945995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1409" y="1886775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413745" y="2901361"/>
            <a:ext cx="416072" cy="416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6115045" y="1775791"/>
            <a:ext cx="1417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Clickhouse-Server1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115045" y="3955587"/>
            <a:ext cx="1417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Clickhouse-Server2</a:t>
            </a:r>
          </a:p>
          <a:p>
            <a:r>
              <a:rPr lang="en-US" sz="1100" dirty="0" smtClean="0"/>
              <a:t>4 CPU</a:t>
            </a:r>
          </a:p>
          <a:p>
            <a:r>
              <a:rPr lang="en-US" sz="1100" dirty="0" smtClean="0"/>
              <a:t>4Gb Ram</a:t>
            </a:r>
            <a:endParaRPr lang="ru-RU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528</Words>
  <Application>Microsoft Office PowerPoint</Application>
  <PresentationFormat>Экран (16:9)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Roboto</vt:lpstr>
      <vt:lpstr>Arial</vt:lpstr>
      <vt:lpstr>Courier New</vt:lpstr>
      <vt:lpstr>Светлая тема</vt:lpstr>
      <vt:lpstr>NoSQL </vt:lpstr>
      <vt:lpstr>Меня хорошо видно &amp; слышно?</vt:lpstr>
      <vt:lpstr>Защита проекта Тема: Сравнение работы MongoDB и Clickhouse в качестве хранилища логов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Схемы (архитектура кластера Clickhouse)   </vt:lpstr>
      <vt:lpstr>Схемы (архитектура кластера MongoDB)   </vt:lpstr>
      <vt:lpstr>Описание таблицы ClickHouse     </vt:lpstr>
      <vt:lpstr>Метрики ClickHouse в период вставки данных  Состояние памяти серверов </vt:lpstr>
      <vt:lpstr>Метрики ClickHouse в период вставки данных  Состояние фоновых заданий обмена партами между репликами (размер пула 16) </vt:lpstr>
      <vt:lpstr>Метрики ClickHouse в период вставки данных  Состояние фоновых заданий слияния партов на репликах (размер пула 16) </vt:lpstr>
      <vt:lpstr>Метрики ClickHouse в период вставки данных  Транзакции в ClickHouse-Keeper</vt:lpstr>
      <vt:lpstr>Метрики MongoDB в период вставки данных  Процессор, утилизация RAM</vt:lpstr>
      <vt:lpstr>Метрики MongoDB в период вставки данных  </vt:lpstr>
      <vt:lpstr>Метрики MongoDB в период вставки данных  </vt:lpstr>
      <vt:lpstr>Метрики MongoDB в период вставки данных  </vt:lpstr>
      <vt:lpstr>Таблица результатов (с) 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</dc:title>
  <cp:lastModifiedBy>Учетная запись Майкрософт</cp:lastModifiedBy>
  <cp:revision>42</cp:revision>
  <dcterms:modified xsi:type="dcterms:W3CDTF">2024-09-12T02:10:57Z</dcterms:modified>
</cp:coreProperties>
</file>