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0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74" r:id="rId6"/>
    <p:sldId id="275" r:id="rId7"/>
    <p:sldId id="269" r:id="rId8"/>
    <p:sldId id="270" r:id="rId9"/>
    <p:sldId id="272" r:id="rId10"/>
    <p:sldId id="27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312"/>
    <a:srgbClr val="D0413C"/>
    <a:srgbClr val="FFB608"/>
    <a:srgbClr val="0F3A29"/>
    <a:srgbClr val="11402E"/>
    <a:srgbClr val="1B4026"/>
    <a:srgbClr val="1F492C"/>
    <a:srgbClr val="141C38"/>
    <a:srgbClr val="273815"/>
    <a:srgbClr val="4F1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80"/>
    <p:restoredTop sz="94649"/>
  </p:normalViewPr>
  <p:slideViewPr>
    <p:cSldViewPr snapToGrid="0" snapToObjects="1">
      <p:cViewPr varScale="1">
        <p:scale>
          <a:sx n="97" d="100"/>
          <a:sy n="97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2717-82AC-8F49-9BC6-6E67A387C8E6}" type="datetimeFigureOut">
              <a:rPr lang="ru-RU" smtClean="0"/>
              <a:t>29.03.2019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11CBD-B764-8B4C-8311-88DF9F959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43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11CBD-B764-8B4C-8311-88DF9F9594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28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F541-11AA-E846-B012-173ADD6556E8}" type="datetime1">
              <a:rPr lang="ru-RU" smtClean="0"/>
              <a:t>29.03.2019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t-hack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4114-01C2-7A44-A971-4A7FFC9FE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84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C129-930C-4140-8E80-09108BB7356F}" type="datetime1">
              <a:rPr lang="ru-RU" smtClean="0"/>
              <a:t>29.03.2019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t-hack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4114-01C2-7A44-A971-4A7FFC9FE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21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574A-2A7F-AE42-AF75-65DF2A009A84}" type="datetime1">
              <a:rPr lang="ru-RU" smtClean="0"/>
              <a:t>29.03.2019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t-hack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4114-01C2-7A44-A971-4A7FFC9FE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82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4036-3D86-7543-A888-09D4440AB4CB}" type="datetime1">
              <a:rPr lang="ru-RU" smtClean="0"/>
              <a:t>29.03.2019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t-hack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4114-01C2-7A44-A971-4A7FFC9FE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9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4180-4B99-254A-AB5C-8C07BB16F1E1}" type="datetime1">
              <a:rPr lang="ru-RU" smtClean="0"/>
              <a:t>29.03.2019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t-hack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4114-01C2-7A44-A971-4A7FFC9FE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20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3BF3-922A-BC4A-B50B-5AC246BE574B}" type="datetime1">
              <a:rPr lang="ru-RU" smtClean="0"/>
              <a:t>29.03.2019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t-hack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4114-01C2-7A44-A971-4A7FFC9FE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16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3C4A-D333-D941-A38C-6945FB0B3666}" type="datetime1">
              <a:rPr lang="ru-RU" smtClean="0"/>
              <a:t>29.03.2019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t-hack 2019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4114-01C2-7A44-A971-4A7FFC9FE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32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160E-9D28-044A-ABE5-3AE3A5531A1D}" type="datetime1">
              <a:rPr lang="ru-RU" smtClean="0"/>
              <a:t>29.03.2019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t-hack 2019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4114-01C2-7A44-A971-4A7FFC9FE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01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19F1-5FF4-824D-A897-4535B6497F1F}" type="datetime1">
              <a:rPr lang="ru-RU" smtClean="0"/>
              <a:t>29.03.2019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t-hack 2019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4114-01C2-7A44-A971-4A7FFC9FE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48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A5B5-F846-C54F-B9D2-7C67E57CF1A3}" type="datetime1">
              <a:rPr lang="ru-RU" smtClean="0"/>
              <a:t>29.03.2019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t-hack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4114-01C2-7A44-A971-4A7FFC9FE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47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DC89-4DCF-5F4F-912F-4F845A210F88}" type="datetime1">
              <a:rPr lang="ru-RU" smtClean="0"/>
              <a:t>29.03.2019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t-hack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4114-01C2-7A44-A971-4A7FFC9FE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96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2D806-81BC-254D-882B-6AB8090F7B15}" type="datetime1">
              <a:rPr lang="ru-RU" smtClean="0"/>
              <a:t>29.03.2019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t-hack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F4114-01C2-7A44-A971-4A7FFC9FE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680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0FC6-9032-A246-86F4-A4B4BFDCB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934" y="394230"/>
            <a:ext cx="9144000" cy="2387600"/>
          </a:xfrm>
        </p:spPr>
        <p:txBody>
          <a:bodyPr/>
          <a:lstStyle/>
          <a:p>
            <a:r>
              <a:rPr lang="en-US" b="1" dirty="0" err="1">
                <a:solidFill>
                  <a:srgbClr val="F0A3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ExcellenTrip</a:t>
            </a:r>
            <a:endParaRPr lang="ru-RU" b="1" dirty="0">
              <a:solidFill>
                <a:srgbClr val="F0A3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3D79-CD07-8745-B759-9C3B29783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934" y="2791356"/>
            <a:ext cx="9144000" cy="16557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Anton </a:t>
            </a:r>
            <a:r>
              <a:rPr lang="en-US" sz="2800" dirty="0" err="1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Rubenchik</a:t>
            </a:r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800" dirty="0" err="1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Iakov</a:t>
            </a:r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Aizenberg</a:t>
            </a:r>
          </a:p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Jonathan </a:t>
            </a:r>
            <a:r>
              <a:rPr lang="en-US" sz="2800" dirty="0" err="1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Shlomi</a:t>
            </a:r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800" dirty="0" err="1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Evgeny</a:t>
            </a:r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Shulga </a:t>
            </a:r>
            <a:endParaRPr lang="ru-RU" sz="28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CCBC-D07F-F541-9152-643FDD77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80" y="4556127"/>
            <a:ext cx="4575800" cy="850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5EF108-36F5-9C46-96BE-A54F054ED6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93" t="19720" r="-393" b="37407"/>
          <a:stretch/>
        </p:blipFill>
        <p:spPr>
          <a:xfrm>
            <a:off x="6859989" y="4556127"/>
            <a:ext cx="3520808" cy="109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5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C58E-0B42-3C4A-B9E0-5DA125E9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0510"/>
            <a:ext cx="12192000" cy="806449"/>
          </a:xfrm>
          <a:noFill/>
        </p:spPr>
        <p:txBody>
          <a:bodyPr>
            <a:normAutofit/>
          </a:bodyPr>
          <a:lstStyle/>
          <a:p>
            <a: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rgbClr val="F0A3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for your attention</a:t>
            </a:r>
            <a:endParaRPr lang="ru-RU" sz="4800" b="1" dirty="0">
              <a:solidFill>
                <a:srgbClr val="F0A3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31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C58E-0B42-3C4A-B9E0-5DA125E9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9522"/>
            <a:ext cx="9144000" cy="806449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0A3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to be solved</a:t>
            </a:r>
            <a:endParaRPr lang="ru-RU" sz="4800" b="1" dirty="0">
              <a:solidFill>
                <a:srgbClr val="F0A3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E7F1-735B-BD42-BC80-3150AC4C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917" y="1029979"/>
            <a:ext cx="5716589" cy="531653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One-day trip disadvantages:</a:t>
            </a:r>
          </a:p>
          <a:p>
            <a:pPr lvl="1"/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are limited in time </a:t>
            </a:r>
          </a:p>
          <a:p>
            <a:pPr lvl="1"/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 not know the city (museums, theaters, shops etc.)</a:t>
            </a:r>
          </a:p>
          <a:p>
            <a:pPr marL="457178" lvl="1" indent="0">
              <a:buNone/>
            </a:pPr>
            <a:endParaRPr lang="en-US" sz="32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" indent="0">
              <a:buNone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want to get the maximum out of your time</a:t>
            </a:r>
          </a:p>
          <a:p>
            <a:pPr marL="457178" lvl="1" indent="0">
              <a:buNone/>
            </a:pPr>
            <a:endParaRPr lang="en-US" sz="32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" indent="0">
              <a:buNone/>
            </a:pPr>
            <a:r>
              <a:rPr lang="en-US" sz="3200" dirty="0">
                <a:solidFill>
                  <a:srgbClr val="F0A3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provide the solution!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C3E2CC02-A1C0-A348-804E-82209218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1818"/>
            <a:ext cx="4114800" cy="365125"/>
          </a:xfrm>
          <a:noFill/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t-hack 2019</a:t>
            </a:r>
            <a:endParaRPr lang="ru-RU" sz="20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1A69F0A-705A-114D-A60D-9D97B7D3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8170"/>
            <a:ext cx="2743200" cy="365125"/>
          </a:xfrm>
          <a:noFill/>
        </p:spPr>
        <p:txBody>
          <a:bodyPr/>
          <a:lstStyle/>
          <a:p>
            <a:fld id="{BDAF4114-01C2-7A44-A971-4A7FFC9FEBB8}" type="slidenum">
              <a:rPr lang="ru-RU" sz="2000" smtClean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fld>
            <a:endParaRPr lang="ru-RU" sz="20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CBC21B-3A46-B94F-8732-8237BE4C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0" y="3159509"/>
            <a:ext cx="3127375" cy="2526919"/>
          </a:xfrm>
          <a:prstGeom prst="rect">
            <a:avLst/>
          </a:prstGeom>
          <a:noFill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BC4AE15-72A6-4344-AEF9-D6A6E9034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90" y="1039880"/>
            <a:ext cx="4141204" cy="2319075"/>
          </a:xfrm>
          <a:prstGeom prst="rect">
            <a:avLst/>
          </a:prstGeom>
          <a:noFill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1A01B9-835D-3043-B9C6-B18002269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796" y="1064917"/>
            <a:ext cx="3075405" cy="46215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671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C58E-0B42-3C4A-B9E0-5DA125E9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9522"/>
            <a:ext cx="9144000" cy="806449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0A3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solution</a:t>
            </a:r>
            <a:endParaRPr lang="ru-RU" sz="4800" b="1" dirty="0">
              <a:solidFill>
                <a:srgbClr val="F0A3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EA62F47-F318-F84B-ACEB-AC1D41470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597931"/>
              </p:ext>
            </p:extLst>
          </p:nvPr>
        </p:nvGraphicFramePr>
        <p:xfrm>
          <a:off x="5077370" y="1118266"/>
          <a:ext cx="6962230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2230">
                  <a:extLst>
                    <a:ext uri="{9D8B030D-6E8A-4147-A177-3AD203B41FA5}">
                      <a16:colId xmlns:a16="http://schemas.microsoft.com/office/drawing/2014/main" val="99120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F0A312"/>
                          </a:solidFill>
                        </a:rPr>
                        <a:t>MOBILE &amp; WEB-BASED APPLICATION</a:t>
                      </a:r>
                    </a:p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which provides fast trip evaluation based on user request:</a:t>
                      </a:r>
                      <a:endParaRPr lang="en-US" sz="3200" b="1" dirty="0">
                        <a:solidFill>
                          <a:srgbClr val="F0A312"/>
                        </a:solidFill>
                      </a:endParaRPr>
                    </a:p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Shops, Food, Museums, Culture, Sight Seeing, Nature</a:t>
                      </a:r>
                      <a:endParaRPr lang="ru-RU" sz="32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54505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A78B079-2105-8C49-9DE5-D044DF08C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942817"/>
            <a:ext cx="4613291" cy="283331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EC74445-D380-F243-A8DB-99A8F083D442}"/>
              </a:ext>
            </a:extLst>
          </p:cNvPr>
          <p:cNvSpPr txBox="1">
            <a:spLocks/>
          </p:cNvSpPr>
          <p:nvPr/>
        </p:nvSpPr>
        <p:spPr>
          <a:xfrm>
            <a:off x="380603" y="4343866"/>
            <a:ext cx="11430794" cy="18844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 person, limited in time, will be able to enjoy a museum, visit a shop and even have time for a concert and will not miss the plane</a:t>
            </a:r>
          </a:p>
        </p:txBody>
      </p:sp>
      <p:sp>
        <p:nvSpPr>
          <p:cNvPr id="25" name="Footer Placeholder 20">
            <a:extLst>
              <a:ext uri="{FF2B5EF4-FFF2-40B4-BE49-F238E27FC236}">
                <a16:creationId xmlns:a16="http://schemas.microsoft.com/office/drawing/2014/main" id="{5A9620EE-77C5-1446-967D-2C00EDC9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1818"/>
            <a:ext cx="4114800" cy="365125"/>
          </a:xfrm>
          <a:noFill/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t-hack 2019</a:t>
            </a:r>
            <a:endParaRPr lang="ru-RU" sz="20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Slide Number Placeholder 21">
            <a:extLst>
              <a:ext uri="{FF2B5EF4-FFF2-40B4-BE49-F238E27FC236}">
                <a16:creationId xmlns:a16="http://schemas.microsoft.com/office/drawing/2014/main" id="{22F13D15-C47B-2048-A32A-33FA53B7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8170"/>
            <a:ext cx="2743200" cy="365125"/>
          </a:xfrm>
          <a:noFill/>
        </p:spPr>
        <p:txBody>
          <a:bodyPr/>
          <a:lstStyle/>
          <a:p>
            <a:fld id="{BDAF4114-01C2-7A44-A971-4A7FFC9FEBB8}" type="slidenum">
              <a:rPr lang="ru-RU" sz="2000" smtClean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fld>
            <a:endParaRPr lang="ru-RU" sz="20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C58E-0B42-3C4A-B9E0-5DA125E9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9522"/>
            <a:ext cx="9144000" cy="806449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0A3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it works?</a:t>
            </a:r>
            <a:endParaRPr lang="ru-RU" sz="4800" b="1" dirty="0">
              <a:solidFill>
                <a:srgbClr val="F0A3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Footer Placeholder 20">
            <a:extLst>
              <a:ext uri="{FF2B5EF4-FFF2-40B4-BE49-F238E27FC236}">
                <a16:creationId xmlns:a16="http://schemas.microsoft.com/office/drawing/2014/main" id="{49D3636A-FBF0-5B48-9A40-50EC338B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1818"/>
            <a:ext cx="4114800" cy="365125"/>
          </a:xfrm>
          <a:noFill/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t-hack 2019</a:t>
            </a:r>
            <a:endParaRPr lang="ru-RU" sz="20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Slide Number Placeholder 21">
            <a:extLst>
              <a:ext uri="{FF2B5EF4-FFF2-40B4-BE49-F238E27FC236}">
                <a16:creationId xmlns:a16="http://schemas.microsoft.com/office/drawing/2014/main" id="{BAF61818-8EE9-164E-BFAD-050EA88F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8170"/>
            <a:ext cx="2743200" cy="365125"/>
          </a:xfrm>
          <a:noFill/>
        </p:spPr>
        <p:txBody>
          <a:bodyPr/>
          <a:lstStyle/>
          <a:p>
            <a:fld id="{BDAF4114-01C2-7A44-A971-4A7FFC9FEBB8}" type="slidenum">
              <a:rPr lang="ru-RU" sz="2000" smtClean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fld>
            <a:endParaRPr lang="ru-RU" sz="20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60E1D4-ADF2-C141-85F9-99FCE2F5377B}"/>
              </a:ext>
            </a:extLst>
          </p:cNvPr>
          <p:cNvGrpSpPr/>
          <p:nvPr/>
        </p:nvGrpSpPr>
        <p:grpSpPr>
          <a:xfrm>
            <a:off x="707230" y="1466335"/>
            <a:ext cx="10777540" cy="3393517"/>
            <a:chOff x="707230" y="1466335"/>
            <a:chExt cx="10777540" cy="33935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E2C7A8-FCAC-FF43-94E0-3E73B1F4BB25}"/>
                </a:ext>
              </a:extLst>
            </p:cNvPr>
            <p:cNvSpPr/>
            <p:nvPr/>
          </p:nvSpPr>
          <p:spPr>
            <a:xfrm>
              <a:off x="715166" y="1466335"/>
              <a:ext cx="2709334" cy="558800"/>
            </a:xfrm>
            <a:prstGeom prst="rect">
              <a:avLst/>
            </a:prstGeom>
            <a:noFill/>
            <a:ln w="50800">
              <a:solidFill>
                <a:srgbClr val="F0A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65000"/>
                    </a:schemeClr>
                  </a:solidFill>
                </a:rPr>
                <a:t>Data collection </a:t>
              </a:r>
              <a:endParaRPr lang="ru-RU" sz="28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43D177-3394-1845-BD10-670BF693C9D4}"/>
                </a:ext>
              </a:extLst>
            </p:cNvPr>
            <p:cNvSpPr/>
            <p:nvPr/>
          </p:nvSpPr>
          <p:spPr>
            <a:xfrm>
              <a:off x="707230" y="3989402"/>
              <a:ext cx="2717270" cy="558800"/>
            </a:xfrm>
            <a:prstGeom prst="rect">
              <a:avLst/>
            </a:prstGeom>
            <a:noFill/>
            <a:ln w="50800">
              <a:solidFill>
                <a:srgbClr val="F0A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65000"/>
                    </a:schemeClr>
                  </a:solidFill>
                </a:rPr>
                <a:t>Personal input</a:t>
              </a:r>
              <a:endParaRPr lang="ru-RU" sz="28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A2ACD2FA-8CCF-EE48-9F08-4D62C028D75B}"/>
                </a:ext>
              </a:extLst>
            </p:cNvPr>
            <p:cNvSpPr/>
            <p:nvPr/>
          </p:nvSpPr>
          <p:spPr>
            <a:xfrm rot="16200000">
              <a:off x="3510222" y="1533662"/>
              <a:ext cx="423334" cy="425448"/>
            </a:xfrm>
            <a:prstGeom prst="downArrow">
              <a:avLst>
                <a:gd name="adj1" fmla="val 26000"/>
                <a:gd name="adj2" fmla="val 46000"/>
              </a:avLst>
            </a:prstGeom>
            <a:solidFill>
              <a:srgbClr val="F0A312"/>
            </a:solidFill>
            <a:ln>
              <a:solidFill>
                <a:srgbClr val="F0A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Down Arrow 23">
              <a:extLst>
                <a:ext uri="{FF2B5EF4-FFF2-40B4-BE49-F238E27FC236}">
                  <a16:creationId xmlns:a16="http://schemas.microsoft.com/office/drawing/2014/main" id="{4B7ACDA1-CB20-0645-A334-BB8C3D10DA96}"/>
                </a:ext>
              </a:extLst>
            </p:cNvPr>
            <p:cNvSpPr/>
            <p:nvPr/>
          </p:nvSpPr>
          <p:spPr>
            <a:xfrm rot="16200000">
              <a:off x="3510222" y="4056078"/>
              <a:ext cx="423334" cy="425448"/>
            </a:xfrm>
            <a:prstGeom prst="downArrow">
              <a:avLst>
                <a:gd name="adj1" fmla="val 26000"/>
                <a:gd name="adj2" fmla="val 46000"/>
              </a:avLst>
            </a:prstGeom>
            <a:solidFill>
              <a:srgbClr val="F0A312"/>
            </a:solidFill>
            <a:ln>
              <a:solidFill>
                <a:srgbClr val="F0A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C7983C5C-5927-1F48-BD07-D82E2BE53265}"/>
                </a:ext>
              </a:extLst>
            </p:cNvPr>
            <p:cNvSpPr/>
            <p:nvPr/>
          </p:nvSpPr>
          <p:spPr>
            <a:xfrm>
              <a:off x="4025634" y="1499253"/>
              <a:ext cx="474133" cy="3174347"/>
            </a:xfrm>
            <a:prstGeom prst="leftBracket">
              <a:avLst/>
            </a:prstGeom>
            <a:ln w="50800">
              <a:solidFill>
                <a:srgbClr val="F0A3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6A3F963-A6D6-0C41-89F3-47BBC4D7D188}"/>
                    </a:ext>
                  </a:extLst>
                </p:cNvPr>
                <p:cNvSpPr/>
                <p:nvPr/>
              </p:nvSpPr>
              <p:spPr>
                <a:xfrm>
                  <a:off x="3971617" y="1499252"/>
                  <a:ext cx="4256702" cy="33606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>
                          <a:lumMod val="65000"/>
                        </a:schemeClr>
                      </a:solidFill>
                    </a:rPr>
                    <a:t>Data preprocessing</a:t>
                  </a:r>
                </a:p>
                <a:p>
                  <a:pPr algn="ctr"/>
                  <a:endParaRPr lang="en-US" sz="2800" dirty="0">
                    <a:solidFill>
                      <a:schemeClr val="tx1">
                        <a:lumMod val="65000"/>
                      </a:schemeClr>
                    </a:solidFill>
                  </a:endParaRPr>
                </a:p>
                <a:p>
                  <a:pPr algn="ctr"/>
                  <a:r>
                    <a:rPr lang="en-US" sz="2800" dirty="0">
                      <a:solidFill>
                        <a:schemeClr val="tx1">
                          <a:lumMod val="65000"/>
                        </a:schemeClr>
                      </a:solidFill>
                    </a:rPr>
                    <a:t>Genetic Algorithm</a:t>
                  </a:r>
                </a:p>
                <a:p>
                  <a:pPr algn="ctr"/>
                  <a:r>
                    <a:rPr lang="en-US" sz="2800" dirty="0">
                      <a:solidFill>
                        <a:schemeClr val="tx1">
                          <a:lumMod val="65000"/>
                        </a:schemeClr>
                      </a:solidFill>
                    </a:rPr>
                    <a:t>Score=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𝑟𝑎𝑡𝑖𝑛𝑔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smtClean="0">
                                  <a:solidFill>
                                    <a:schemeClr val="tx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𝑤𝑒𝑖𝑔h𝑡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𝐷𝑖𝑠𝑡𝑎𝑛𝑐𝑒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a14:m>
                  <a:r>
                    <a:rPr lang="en-US" sz="2800" dirty="0">
                      <a:solidFill>
                        <a:schemeClr val="tx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algn="ctr"/>
                  <a:endParaRPr lang="en-US" sz="2800" dirty="0">
                    <a:solidFill>
                      <a:schemeClr val="tx1">
                        <a:lumMod val="65000"/>
                      </a:schemeClr>
                    </a:solidFill>
                  </a:endParaRPr>
                </a:p>
                <a:p>
                  <a:pPr algn="ctr"/>
                  <a:r>
                    <a:rPr lang="en-US" sz="2800" dirty="0">
                      <a:solidFill>
                        <a:schemeClr val="tx1">
                          <a:lumMod val="65000"/>
                        </a:schemeClr>
                      </a:solidFill>
                    </a:rPr>
                    <a:t>Route with Max. Score is selected</a:t>
                  </a:r>
                  <a:endParaRPr lang="ru-RU" sz="2800" dirty="0">
                    <a:solidFill>
                      <a:schemeClr val="tx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6A3F963-A6D6-0C41-89F3-47BBC4D7D1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1617" y="1499252"/>
                  <a:ext cx="4256702" cy="3360600"/>
                </a:xfrm>
                <a:prstGeom prst="rect">
                  <a:avLst/>
                </a:prstGeom>
                <a:blipFill>
                  <a:blip r:embed="rId2"/>
                  <a:stretch>
                    <a:fillRect t="-1880" b="-375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E62C53C6-EE5B-684E-9224-8AA03F99283C}"/>
                </a:ext>
              </a:extLst>
            </p:cNvPr>
            <p:cNvSpPr/>
            <p:nvPr/>
          </p:nvSpPr>
          <p:spPr>
            <a:xfrm rot="10800000">
              <a:off x="7617614" y="1499252"/>
              <a:ext cx="474133" cy="3174347"/>
            </a:xfrm>
            <a:prstGeom prst="leftBracket">
              <a:avLst/>
            </a:prstGeom>
            <a:ln w="50800">
              <a:solidFill>
                <a:srgbClr val="F0A3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Down Arrow 26">
              <a:extLst>
                <a:ext uri="{FF2B5EF4-FFF2-40B4-BE49-F238E27FC236}">
                  <a16:creationId xmlns:a16="http://schemas.microsoft.com/office/drawing/2014/main" id="{535550A2-AC96-A64A-873B-3AB1A33F96FA}"/>
                </a:ext>
              </a:extLst>
            </p:cNvPr>
            <p:cNvSpPr/>
            <p:nvPr/>
          </p:nvSpPr>
          <p:spPr>
            <a:xfrm rot="16200000">
              <a:off x="8229376" y="2873701"/>
              <a:ext cx="423334" cy="425448"/>
            </a:xfrm>
            <a:prstGeom prst="downArrow">
              <a:avLst>
                <a:gd name="adj1" fmla="val 26000"/>
                <a:gd name="adj2" fmla="val 46000"/>
              </a:avLst>
            </a:prstGeom>
            <a:solidFill>
              <a:srgbClr val="F0A312"/>
            </a:solidFill>
            <a:ln>
              <a:solidFill>
                <a:srgbClr val="F0A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80DE63A-CDC3-BB4C-9A7A-22EC14EF9500}"/>
                </a:ext>
              </a:extLst>
            </p:cNvPr>
            <p:cNvSpPr/>
            <p:nvPr/>
          </p:nvSpPr>
          <p:spPr>
            <a:xfrm>
              <a:off x="8775436" y="2673512"/>
              <a:ext cx="2709334" cy="825824"/>
            </a:xfrm>
            <a:prstGeom prst="rect">
              <a:avLst/>
            </a:prstGeom>
            <a:noFill/>
            <a:ln w="50800">
              <a:solidFill>
                <a:srgbClr val="F0A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65000"/>
                    </a:schemeClr>
                  </a:solidFill>
                </a:rPr>
                <a:t>Optimal trip is found</a:t>
              </a:r>
              <a:endParaRPr lang="ru-RU" sz="28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2A8A3D59-DF33-ED46-9055-35EEFAB31969}"/>
                </a:ext>
              </a:extLst>
            </p:cNvPr>
            <p:cNvSpPr/>
            <p:nvPr/>
          </p:nvSpPr>
          <p:spPr>
            <a:xfrm>
              <a:off x="5884333" y="2023252"/>
              <a:ext cx="423334" cy="425448"/>
            </a:xfrm>
            <a:prstGeom prst="downArrow">
              <a:avLst>
                <a:gd name="adj1" fmla="val 26000"/>
                <a:gd name="adj2" fmla="val 46000"/>
              </a:avLst>
            </a:prstGeom>
            <a:noFill/>
            <a:ln w="38100">
              <a:solidFill>
                <a:srgbClr val="F0A31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Down Arrow 31">
              <a:extLst>
                <a:ext uri="{FF2B5EF4-FFF2-40B4-BE49-F238E27FC236}">
                  <a16:creationId xmlns:a16="http://schemas.microsoft.com/office/drawing/2014/main" id="{79F81314-7420-F04C-B748-159B927AFB44}"/>
                </a:ext>
              </a:extLst>
            </p:cNvPr>
            <p:cNvSpPr/>
            <p:nvPr/>
          </p:nvSpPr>
          <p:spPr>
            <a:xfrm>
              <a:off x="5884333" y="3485833"/>
              <a:ext cx="423334" cy="425448"/>
            </a:xfrm>
            <a:prstGeom prst="downArrow">
              <a:avLst>
                <a:gd name="adj1" fmla="val 26000"/>
                <a:gd name="adj2" fmla="val 46000"/>
              </a:avLst>
            </a:prstGeom>
            <a:noFill/>
            <a:ln w="38100">
              <a:solidFill>
                <a:srgbClr val="F0A31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62738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C58E-0B42-3C4A-B9E0-5DA125E9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9522"/>
            <a:ext cx="9144000" cy="806449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0A3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it works?</a:t>
            </a:r>
            <a:endParaRPr lang="ru-RU" sz="4800" b="1" dirty="0">
              <a:solidFill>
                <a:srgbClr val="F0A3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Footer Placeholder 20">
            <a:extLst>
              <a:ext uri="{FF2B5EF4-FFF2-40B4-BE49-F238E27FC236}">
                <a16:creationId xmlns:a16="http://schemas.microsoft.com/office/drawing/2014/main" id="{49D3636A-FBF0-5B48-9A40-50EC338B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1818"/>
            <a:ext cx="4114800" cy="365125"/>
          </a:xfrm>
          <a:noFill/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t-hack 2019</a:t>
            </a:r>
            <a:endParaRPr lang="ru-RU" sz="20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Slide Number Placeholder 21">
            <a:extLst>
              <a:ext uri="{FF2B5EF4-FFF2-40B4-BE49-F238E27FC236}">
                <a16:creationId xmlns:a16="http://schemas.microsoft.com/office/drawing/2014/main" id="{BAF61818-8EE9-164E-BFAD-050EA88F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8170"/>
            <a:ext cx="2743200" cy="365125"/>
          </a:xfrm>
          <a:noFill/>
        </p:spPr>
        <p:txBody>
          <a:bodyPr/>
          <a:lstStyle/>
          <a:p>
            <a:fld id="{BDAF4114-01C2-7A44-A971-4A7FFC9FEBB8}" type="slidenum">
              <a:rPr lang="ru-RU" sz="2000" smtClean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fld>
            <a:endParaRPr lang="ru-RU" sz="20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2D533F-7B47-144D-BCAB-F55B6000FC29}"/>
              </a:ext>
            </a:extLst>
          </p:cNvPr>
          <p:cNvGrpSpPr/>
          <p:nvPr/>
        </p:nvGrpSpPr>
        <p:grpSpPr>
          <a:xfrm>
            <a:off x="707230" y="987221"/>
            <a:ext cx="10777540" cy="4198406"/>
            <a:chOff x="707230" y="987221"/>
            <a:chExt cx="10777540" cy="41984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3A151D-868E-204D-9DB4-2D3733055604}"/>
                </a:ext>
              </a:extLst>
            </p:cNvPr>
            <p:cNvSpPr/>
            <p:nvPr/>
          </p:nvSpPr>
          <p:spPr>
            <a:xfrm>
              <a:off x="715166" y="1466335"/>
              <a:ext cx="2709334" cy="558800"/>
            </a:xfrm>
            <a:prstGeom prst="rect">
              <a:avLst/>
            </a:prstGeom>
            <a:noFill/>
            <a:ln w="50800">
              <a:solidFill>
                <a:srgbClr val="F0A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65000"/>
                    </a:schemeClr>
                  </a:solidFill>
                </a:rPr>
                <a:t>Data collection </a:t>
              </a:r>
              <a:endParaRPr lang="ru-RU" sz="28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CBE672-CF7D-DE40-B71D-A475C14FA5C5}"/>
                </a:ext>
              </a:extLst>
            </p:cNvPr>
            <p:cNvSpPr/>
            <p:nvPr/>
          </p:nvSpPr>
          <p:spPr>
            <a:xfrm>
              <a:off x="707230" y="3989402"/>
              <a:ext cx="2717270" cy="558800"/>
            </a:xfrm>
            <a:prstGeom prst="rect">
              <a:avLst/>
            </a:prstGeom>
            <a:noFill/>
            <a:ln w="50800">
              <a:solidFill>
                <a:srgbClr val="F0A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65000"/>
                    </a:schemeClr>
                  </a:solidFill>
                </a:rPr>
                <a:t>Personal input</a:t>
              </a:r>
              <a:endParaRPr lang="ru-RU" sz="28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465E1EDF-EA7A-C245-83FB-8CA7E7371C42}"/>
                </a:ext>
              </a:extLst>
            </p:cNvPr>
            <p:cNvSpPr/>
            <p:nvPr/>
          </p:nvSpPr>
          <p:spPr>
            <a:xfrm rot="16200000">
              <a:off x="3510222" y="1533662"/>
              <a:ext cx="423334" cy="425448"/>
            </a:xfrm>
            <a:prstGeom prst="downArrow">
              <a:avLst>
                <a:gd name="adj1" fmla="val 26000"/>
                <a:gd name="adj2" fmla="val 46000"/>
              </a:avLst>
            </a:prstGeom>
            <a:solidFill>
              <a:srgbClr val="F0A312"/>
            </a:solidFill>
            <a:ln>
              <a:solidFill>
                <a:srgbClr val="F0A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Down Arrow 20">
              <a:extLst>
                <a:ext uri="{FF2B5EF4-FFF2-40B4-BE49-F238E27FC236}">
                  <a16:creationId xmlns:a16="http://schemas.microsoft.com/office/drawing/2014/main" id="{4B01DCC5-01B2-B441-94B2-256D1A091ACD}"/>
                </a:ext>
              </a:extLst>
            </p:cNvPr>
            <p:cNvSpPr/>
            <p:nvPr/>
          </p:nvSpPr>
          <p:spPr>
            <a:xfrm rot="16200000">
              <a:off x="3510222" y="4056078"/>
              <a:ext cx="423334" cy="425448"/>
            </a:xfrm>
            <a:prstGeom prst="downArrow">
              <a:avLst>
                <a:gd name="adj1" fmla="val 26000"/>
                <a:gd name="adj2" fmla="val 46000"/>
              </a:avLst>
            </a:prstGeom>
            <a:solidFill>
              <a:srgbClr val="F0A312"/>
            </a:solidFill>
            <a:ln>
              <a:solidFill>
                <a:srgbClr val="F0A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Left Bracket 21">
              <a:extLst>
                <a:ext uri="{FF2B5EF4-FFF2-40B4-BE49-F238E27FC236}">
                  <a16:creationId xmlns:a16="http://schemas.microsoft.com/office/drawing/2014/main" id="{D7C8B550-C2FE-9040-9AD3-8E350676D8E8}"/>
                </a:ext>
              </a:extLst>
            </p:cNvPr>
            <p:cNvSpPr/>
            <p:nvPr/>
          </p:nvSpPr>
          <p:spPr>
            <a:xfrm>
              <a:off x="4025634" y="1499253"/>
              <a:ext cx="474133" cy="3174347"/>
            </a:xfrm>
            <a:prstGeom prst="leftBracket">
              <a:avLst/>
            </a:prstGeom>
            <a:ln w="50800">
              <a:solidFill>
                <a:srgbClr val="F0A3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Left Bracket 23">
              <a:extLst>
                <a:ext uri="{FF2B5EF4-FFF2-40B4-BE49-F238E27FC236}">
                  <a16:creationId xmlns:a16="http://schemas.microsoft.com/office/drawing/2014/main" id="{855E2B29-F2C6-BE47-8989-90EB13CE6F76}"/>
                </a:ext>
              </a:extLst>
            </p:cNvPr>
            <p:cNvSpPr/>
            <p:nvPr/>
          </p:nvSpPr>
          <p:spPr>
            <a:xfrm rot="10800000">
              <a:off x="7617614" y="1499252"/>
              <a:ext cx="474133" cy="3174347"/>
            </a:xfrm>
            <a:prstGeom prst="leftBracket">
              <a:avLst/>
            </a:prstGeom>
            <a:ln w="50800">
              <a:solidFill>
                <a:srgbClr val="F0A3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E3B22CAA-2849-CF4A-A706-EB6287FE36B1}"/>
                </a:ext>
              </a:extLst>
            </p:cNvPr>
            <p:cNvSpPr/>
            <p:nvPr/>
          </p:nvSpPr>
          <p:spPr>
            <a:xfrm rot="16200000">
              <a:off x="8229376" y="2873701"/>
              <a:ext cx="423334" cy="425448"/>
            </a:xfrm>
            <a:prstGeom prst="downArrow">
              <a:avLst>
                <a:gd name="adj1" fmla="val 26000"/>
                <a:gd name="adj2" fmla="val 46000"/>
              </a:avLst>
            </a:prstGeom>
            <a:solidFill>
              <a:srgbClr val="F0A312"/>
            </a:solidFill>
            <a:ln>
              <a:solidFill>
                <a:srgbClr val="F0A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4C4BBF-E9BF-2842-8E1F-E58C0B963B26}"/>
                </a:ext>
              </a:extLst>
            </p:cNvPr>
            <p:cNvSpPr/>
            <p:nvPr/>
          </p:nvSpPr>
          <p:spPr>
            <a:xfrm>
              <a:off x="8775436" y="2673512"/>
              <a:ext cx="2709334" cy="825824"/>
            </a:xfrm>
            <a:prstGeom prst="rect">
              <a:avLst/>
            </a:prstGeom>
            <a:noFill/>
            <a:ln w="50800">
              <a:solidFill>
                <a:srgbClr val="F0A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65000"/>
                    </a:schemeClr>
                  </a:solidFill>
                </a:rPr>
                <a:t>Optimal trip is found</a:t>
              </a:r>
              <a:endParaRPr lang="ru-RU" sz="28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E60560A-AFDE-614A-A93A-24976F25F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9079" y="987221"/>
              <a:ext cx="4198406" cy="4198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94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C58E-0B42-3C4A-B9E0-5DA125E9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10403"/>
            <a:ext cx="9144000" cy="806449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0A3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it works?</a:t>
            </a:r>
            <a:endParaRPr lang="ru-RU" sz="4800" b="1" dirty="0">
              <a:solidFill>
                <a:srgbClr val="F0A3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Footer Placeholder 20">
            <a:extLst>
              <a:ext uri="{FF2B5EF4-FFF2-40B4-BE49-F238E27FC236}">
                <a16:creationId xmlns:a16="http://schemas.microsoft.com/office/drawing/2014/main" id="{49D3636A-FBF0-5B48-9A40-50EC338B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1818"/>
            <a:ext cx="4114800" cy="365125"/>
          </a:xfrm>
          <a:noFill/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t-hack 2019</a:t>
            </a:r>
            <a:endParaRPr lang="ru-RU" sz="20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Slide Number Placeholder 21">
            <a:extLst>
              <a:ext uri="{FF2B5EF4-FFF2-40B4-BE49-F238E27FC236}">
                <a16:creationId xmlns:a16="http://schemas.microsoft.com/office/drawing/2014/main" id="{BAF61818-8EE9-164E-BFAD-050EA88F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8170"/>
            <a:ext cx="2743200" cy="365125"/>
          </a:xfrm>
          <a:noFill/>
        </p:spPr>
        <p:txBody>
          <a:bodyPr/>
          <a:lstStyle/>
          <a:p>
            <a:fld id="{BDAF4114-01C2-7A44-A971-4A7FFC9FEBB8}" type="slidenum">
              <a:rPr lang="ru-RU" sz="2000" smtClean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fld>
            <a:endParaRPr lang="ru-RU" sz="20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82EC77-C5EC-4645-8275-772B7FF47B39}"/>
              </a:ext>
            </a:extLst>
          </p:cNvPr>
          <p:cNvGrpSpPr/>
          <p:nvPr/>
        </p:nvGrpSpPr>
        <p:grpSpPr>
          <a:xfrm>
            <a:off x="115803" y="812064"/>
            <a:ext cx="11774863" cy="5884542"/>
            <a:chOff x="417137" y="613629"/>
            <a:chExt cx="11774863" cy="58845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3A9425-7B7E-A643-9448-3BBEEC544004}"/>
                </a:ext>
              </a:extLst>
            </p:cNvPr>
            <p:cNvGrpSpPr/>
            <p:nvPr/>
          </p:nvGrpSpPr>
          <p:grpSpPr>
            <a:xfrm>
              <a:off x="3538330" y="613629"/>
              <a:ext cx="8653670" cy="5884542"/>
              <a:chOff x="5196740" y="1726812"/>
              <a:chExt cx="6995260" cy="476500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F608B51-FA4F-9C40-8D58-2D8A94A9A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96740" y="1726812"/>
                <a:ext cx="6995260" cy="476500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2BA4BE6-8BE9-9B4D-AC9E-019E4B86D0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9923" y="1726812"/>
                <a:ext cx="5473321" cy="2824786"/>
              </a:xfrm>
              <a:prstGeom prst="rect">
                <a:avLst/>
              </a:prstGeom>
            </p:spPr>
          </p:pic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1D00C22-DEBE-2344-A57F-3236AD519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137" y="613629"/>
              <a:ext cx="4498285" cy="3660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080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C58E-0B42-3C4A-B9E0-5DA125E9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9522"/>
            <a:ext cx="9144000" cy="806449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0A3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model</a:t>
            </a:r>
            <a:endParaRPr lang="ru-RU" sz="4800" b="1" dirty="0">
              <a:solidFill>
                <a:srgbClr val="F0A3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Footer Placeholder 20">
            <a:extLst>
              <a:ext uri="{FF2B5EF4-FFF2-40B4-BE49-F238E27FC236}">
                <a16:creationId xmlns:a16="http://schemas.microsoft.com/office/drawing/2014/main" id="{28ED6CEF-3E54-F746-9FE9-BA7BE47F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1818"/>
            <a:ext cx="4114800" cy="365125"/>
          </a:xfrm>
          <a:noFill/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t-hack 2019</a:t>
            </a:r>
            <a:endParaRPr lang="ru-RU" sz="20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A77959D9-9FD8-6649-8413-1ABE8727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8170"/>
            <a:ext cx="2743200" cy="365125"/>
          </a:xfrm>
          <a:noFill/>
        </p:spPr>
        <p:txBody>
          <a:bodyPr/>
          <a:lstStyle/>
          <a:p>
            <a:fld id="{BDAF4114-01C2-7A44-A971-4A7FFC9FEBB8}" type="slidenum">
              <a:rPr lang="ru-RU" sz="2000" smtClean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fld>
            <a:endParaRPr lang="ru-RU" sz="20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07F56B-AD57-D243-8512-C22170ECC758}"/>
              </a:ext>
            </a:extLst>
          </p:cNvPr>
          <p:cNvSpPr txBox="1">
            <a:spLocks/>
          </p:cNvSpPr>
          <p:nvPr/>
        </p:nvSpPr>
        <p:spPr>
          <a:xfrm>
            <a:off x="380603" y="5229840"/>
            <a:ext cx="11430794" cy="138610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F0A31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Marketing: </a:t>
            </a:r>
            <a:r>
              <a:rPr lang="en-US" sz="3200" dirty="0">
                <a:solidFill>
                  <a:schemeClr val="tx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social networks (accounts of business coaches on Facebook and Instagram), partner programs with shops and attractions etc.</a:t>
            </a:r>
            <a:endParaRPr lang="en-US" sz="3200" b="1" dirty="0">
              <a:solidFill>
                <a:schemeClr val="tx1">
                  <a:lumMod val="6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9E1A94-0EB7-924B-AF83-33F058448343}"/>
              </a:ext>
            </a:extLst>
          </p:cNvPr>
          <p:cNvSpPr txBox="1">
            <a:spLocks/>
          </p:cNvSpPr>
          <p:nvPr/>
        </p:nvSpPr>
        <p:spPr>
          <a:xfrm>
            <a:off x="380603" y="643598"/>
            <a:ext cx="11430794" cy="138610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</a:rPr>
              <a:t>In 2017, 3.6 M people visited Israel, and 9.4% of them for business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tx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Each year, around 61.5 M European citizens travel for business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01BD25F-318D-2341-926E-E46A50AA1588}"/>
              </a:ext>
            </a:extLst>
          </p:cNvPr>
          <p:cNvGrpSpPr/>
          <p:nvPr/>
        </p:nvGrpSpPr>
        <p:grpSpPr>
          <a:xfrm>
            <a:off x="681318" y="1662954"/>
            <a:ext cx="10415082" cy="3597473"/>
            <a:chOff x="681318" y="1662954"/>
            <a:chExt cx="10415082" cy="359747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99BA576-E452-1A4B-B739-CB73642CA9B4}"/>
                </a:ext>
              </a:extLst>
            </p:cNvPr>
            <p:cNvSpPr/>
            <p:nvPr/>
          </p:nvSpPr>
          <p:spPr>
            <a:xfrm>
              <a:off x="9296400" y="2208995"/>
              <a:ext cx="1800000" cy="1800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Visitor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63B91A-52B8-1F4B-AF98-397F95E6AA78}"/>
                </a:ext>
              </a:extLst>
            </p:cNvPr>
            <p:cNvSpPr/>
            <p:nvPr/>
          </p:nvSpPr>
          <p:spPr>
            <a:xfrm>
              <a:off x="681318" y="2208995"/>
              <a:ext cx="1800000" cy="1800000"/>
            </a:xfrm>
            <a:prstGeom prst="ellipse">
              <a:avLst/>
            </a:prstGeom>
            <a:solidFill>
              <a:srgbClr val="D041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Shop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Theatre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etc.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6C23CE-D8F1-8348-A8D2-A8B95732A976}"/>
                </a:ext>
              </a:extLst>
            </p:cNvPr>
            <p:cNvSpPr/>
            <p:nvPr/>
          </p:nvSpPr>
          <p:spPr>
            <a:xfrm>
              <a:off x="4988859" y="3304973"/>
              <a:ext cx="1800000" cy="180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</a:rPr>
                <a:t>ExcellenTrip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9442EE7-65BB-DB42-8E5B-9E75BC1C49D5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2217714" y="3745391"/>
              <a:ext cx="2771145" cy="668492"/>
            </a:xfrm>
            <a:prstGeom prst="straightConnector1">
              <a:avLst/>
            </a:prstGeom>
            <a:ln w="50800"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4AB066E-D3A5-7A45-961E-872FCD07C85D}"/>
                </a:ext>
              </a:extLst>
            </p:cNvPr>
            <p:cNvCxnSpPr>
              <a:cxnSpLocks/>
              <a:stCxn id="12" idx="4"/>
              <a:endCxn id="13" idx="3"/>
            </p:cNvCxnSpPr>
            <p:nvPr/>
          </p:nvCxnSpPr>
          <p:spPr>
            <a:xfrm>
              <a:off x="1581318" y="4008995"/>
              <a:ext cx="3671145" cy="832374"/>
            </a:xfrm>
            <a:prstGeom prst="straightConnector1">
              <a:avLst/>
            </a:prstGeom>
            <a:ln w="50800">
              <a:solidFill>
                <a:schemeClr val="tx1">
                  <a:lumMod val="9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0F94CB-3E56-0247-8C92-13950C95385D}"/>
                </a:ext>
              </a:extLst>
            </p:cNvPr>
            <p:cNvSpPr/>
            <p:nvPr/>
          </p:nvSpPr>
          <p:spPr>
            <a:xfrm>
              <a:off x="3679951" y="3368098"/>
              <a:ext cx="720000" cy="720000"/>
            </a:xfrm>
            <a:prstGeom prst="ellipse">
              <a:avLst/>
            </a:prstGeom>
            <a:noFill/>
            <a:ln w="508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%$</a:t>
              </a:r>
              <a:endParaRPr lang="ru-RU" sz="2000" b="1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0D090CB-3651-4841-8AE0-8AB7BF05CA19}"/>
                </a:ext>
              </a:extLst>
            </p:cNvPr>
            <p:cNvSpPr/>
            <p:nvPr/>
          </p:nvSpPr>
          <p:spPr>
            <a:xfrm>
              <a:off x="2674324" y="4481369"/>
              <a:ext cx="720000" cy="720000"/>
            </a:xfrm>
            <a:prstGeom prst="ellipse">
              <a:avLst/>
            </a:prstGeom>
            <a:noFill/>
            <a:ln w="508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Adv</a:t>
              </a:r>
              <a:endParaRPr lang="ru-RU" b="1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3541DFE-6CAE-3B4E-88D0-199A91A798D2}"/>
                </a:ext>
              </a:extLst>
            </p:cNvPr>
            <p:cNvCxnSpPr>
              <a:cxnSpLocks/>
              <a:stCxn id="12" idx="7"/>
              <a:endCxn id="3" idx="1"/>
            </p:cNvCxnSpPr>
            <p:nvPr/>
          </p:nvCxnSpPr>
          <p:spPr>
            <a:xfrm>
              <a:off x="2217714" y="2472599"/>
              <a:ext cx="7342290" cy="0"/>
            </a:xfrm>
            <a:prstGeom prst="straightConnector1">
              <a:avLst/>
            </a:prstGeom>
            <a:ln w="50800">
              <a:solidFill>
                <a:schemeClr val="tx1">
                  <a:lumMod val="9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98B6113-7C9F-2346-9B2F-00C03AF232E2}"/>
                </a:ext>
              </a:extLst>
            </p:cNvPr>
            <p:cNvSpPr/>
            <p:nvPr/>
          </p:nvSpPr>
          <p:spPr>
            <a:xfrm>
              <a:off x="5697679" y="1662954"/>
              <a:ext cx="720000" cy="720000"/>
            </a:xfrm>
            <a:prstGeom prst="ellipse">
              <a:avLst/>
            </a:prstGeom>
            <a:noFill/>
            <a:ln w="508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$</a:t>
              </a:r>
              <a:endParaRPr lang="ru-RU" sz="24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5D0E583-2C6D-5645-9A30-9CE387325C3A}"/>
                </a:ext>
              </a:extLst>
            </p:cNvPr>
            <p:cNvCxnSpPr>
              <a:cxnSpLocks/>
              <a:stCxn id="3" idx="4"/>
              <a:endCxn id="13" idx="5"/>
            </p:cNvCxnSpPr>
            <p:nvPr/>
          </p:nvCxnSpPr>
          <p:spPr>
            <a:xfrm flipH="1">
              <a:off x="6525255" y="4008995"/>
              <a:ext cx="3671145" cy="832374"/>
            </a:xfrm>
            <a:prstGeom prst="straightConnector1">
              <a:avLst/>
            </a:prstGeom>
            <a:ln w="50800">
              <a:solidFill>
                <a:schemeClr val="tx1">
                  <a:lumMod val="9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1813AD-E78C-C442-87B1-E324AB76C2EF}"/>
                </a:ext>
              </a:extLst>
            </p:cNvPr>
            <p:cNvSpPr/>
            <p:nvPr/>
          </p:nvSpPr>
          <p:spPr>
            <a:xfrm>
              <a:off x="8023608" y="4540427"/>
              <a:ext cx="720000" cy="720000"/>
            </a:xfrm>
            <a:prstGeom prst="ellipse">
              <a:avLst/>
            </a:prstGeom>
            <a:noFill/>
            <a:ln w="508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Adv</a:t>
              </a:r>
              <a:endParaRPr lang="ru-RU" b="1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BABD3E8-BFD7-A045-9105-74921D2050C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H="1">
              <a:off x="6846998" y="3745391"/>
              <a:ext cx="2713006" cy="597368"/>
            </a:xfrm>
            <a:prstGeom prst="straightConnector1">
              <a:avLst/>
            </a:prstGeom>
            <a:ln w="50800"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E4BA0CA-9D07-4E45-B40E-F64CC719A0A1}"/>
                </a:ext>
              </a:extLst>
            </p:cNvPr>
            <p:cNvSpPr txBox="1"/>
            <p:nvPr/>
          </p:nvSpPr>
          <p:spPr>
            <a:xfrm rot="20725595">
              <a:off x="7850871" y="3606638"/>
              <a:ext cx="11587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request</a:t>
              </a:r>
              <a:endParaRPr lang="ru-RU" sz="2400" b="1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DD1DA29-91E6-7542-9B0B-2110EB535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8204" y="3270610"/>
              <a:ext cx="2568196" cy="593762"/>
            </a:xfrm>
            <a:prstGeom prst="straightConnector1">
              <a:avLst/>
            </a:prstGeom>
            <a:ln w="50800">
              <a:solidFill>
                <a:srgbClr val="F0A31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39AA2B-CDAD-C043-BD8C-B9791790D4BE}"/>
                </a:ext>
              </a:extLst>
            </p:cNvPr>
            <p:cNvSpPr txBox="1"/>
            <p:nvPr/>
          </p:nvSpPr>
          <p:spPr>
            <a:xfrm rot="20889646">
              <a:off x="7253884" y="3187091"/>
              <a:ext cx="1450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directions</a:t>
              </a:r>
              <a:endParaRPr lang="ru-RU" sz="2400" b="1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BEAF5C9-94ED-204B-B861-A868050CCB95}"/>
                </a:ext>
              </a:extLst>
            </p:cNvPr>
            <p:cNvSpPr/>
            <p:nvPr/>
          </p:nvSpPr>
          <p:spPr>
            <a:xfrm>
              <a:off x="2629748" y="3109705"/>
              <a:ext cx="720000" cy="720000"/>
            </a:xfrm>
            <a:prstGeom prst="ellipse">
              <a:avLst/>
            </a:prstGeom>
            <a:noFill/>
            <a:ln w="508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$</a:t>
              </a:r>
            </a:p>
            <a:p>
              <a:pPr algn="ctr"/>
              <a:r>
                <a:rPr lang="en-US" sz="1400" b="1" dirty="0"/>
                <a:t>Adv</a:t>
              </a:r>
              <a:endParaRPr lang="ru-RU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3556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C58E-0B42-3C4A-B9E0-5DA125E9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9522"/>
            <a:ext cx="9144000" cy="806449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0A3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advantages</a:t>
            </a:r>
            <a:endParaRPr lang="ru-RU" sz="4800" b="1" dirty="0">
              <a:solidFill>
                <a:srgbClr val="F0A3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Footer Placeholder 20">
            <a:extLst>
              <a:ext uri="{FF2B5EF4-FFF2-40B4-BE49-F238E27FC236}">
                <a16:creationId xmlns:a16="http://schemas.microsoft.com/office/drawing/2014/main" id="{DECA9F57-9132-C04A-93CB-8E1D2D16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1818"/>
            <a:ext cx="4114800" cy="365125"/>
          </a:xfrm>
          <a:noFill/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t-hack 2019</a:t>
            </a:r>
            <a:endParaRPr lang="ru-RU" sz="20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AB3C9D8C-1DED-DA4C-A89B-16D8024F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8170"/>
            <a:ext cx="2743200" cy="365125"/>
          </a:xfrm>
          <a:noFill/>
        </p:spPr>
        <p:txBody>
          <a:bodyPr/>
          <a:lstStyle/>
          <a:p>
            <a:fld id="{BDAF4114-01C2-7A44-A971-4A7FFC9FEBB8}" type="slidenum">
              <a:rPr lang="ru-RU" sz="2000" smtClean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fld>
            <a:endParaRPr lang="ru-RU" sz="20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56A729-783D-BD46-821D-E80EEBBE42A8}"/>
              </a:ext>
            </a:extLst>
          </p:cNvPr>
          <p:cNvSpPr/>
          <p:nvPr/>
        </p:nvSpPr>
        <p:spPr>
          <a:xfrm>
            <a:off x="84571" y="860120"/>
            <a:ext cx="49715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0A3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Competitors:</a:t>
            </a:r>
          </a:p>
          <a:p>
            <a:endParaRPr lang="en-US" sz="28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solidFill>
                  <a:srgbClr val="F0A3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disadvantages: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provide flexible trips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“huge” amount of  time to setup a trip  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1941B9-6106-9A46-ABAF-64B8155D67EE}"/>
              </a:ext>
            </a:extLst>
          </p:cNvPr>
          <p:cNvCxnSpPr>
            <a:cxnSpLocks/>
          </p:cNvCxnSpPr>
          <p:nvPr/>
        </p:nvCxnSpPr>
        <p:spPr>
          <a:xfrm>
            <a:off x="5181600" y="1101720"/>
            <a:ext cx="0" cy="5299079"/>
          </a:xfrm>
          <a:prstGeom prst="line">
            <a:avLst/>
          </a:prstGeom>
          <a:ln w="50800">
            <a:solidFill>
              <a:srgbClr val="F0A31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141C9DB-1D13-DD42-9EDD-C5742DF1B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0" y="2395880"/>
            <a:ext cx="2714018" cy="699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74D6EC-10DB-8343-91D6-5AF33BF7F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0" y="3190558"/>
            <a:ext cx="4004990" cy="9076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BEAD86-081A-0143-8317-B30027E54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743" y="2264658"/>
            <a:ext cx="2262392" cy="8528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AB5679-5B0C-C548-A061-2CFEF57E0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887" y="1430598"/>
            <a:ext cx="2671248" cy="7809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844B8D-0234-2748-9D3B-B88E0E572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70" y="1441484"/>
            <a:ext cx="2197317" cy="86523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4E1409B-689D-0444-8EA9-62AD3A5E524B}"/>
              </a:ext>
            </a:extLst>
          </p:cNvPr>
          <p:cNvSpPr/>
          <p:nvPr/>
        </p:nvSpPr>
        <p:spPr>
          <a:xfrm>
            <a:off x="5464951" y="860119"/>
            <a:ext cx="657464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0A3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Interactive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optimization</a:t>
            </a:r>
            <a:endParaRPr lang="en-US" sz="2800" dirty="0">
              <a:solidFill>
                <a:srgbClr val="F0A3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service for busy users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 oriented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small business with new customers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solidFill>
                  <a:srgbClr val="F0A3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Plans:</a:t>
            </a:r>
          </a:p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Connection with Facebook and Instagram to provide predictions for future trips. Using the data collected from our users we’ll be ready to build more efficient algorithms.</a:t>
            </a:r>
          </a:p>
          <a:p>
            <a:endParaRPr lang="en-US" sz="28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C58E-0B42-3C4A-B9E0-5DA125E9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9522"/>
            <a:ext cx="9144000" cy="806449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0A3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team</a:t>
            </a:r>
            <a:endParaRPr lang="ru-RU" sz="4800" b="1" dirty="0">
              <a:solidFill>
                <a:srgbClr val="F0A3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Footer Placeholder 20">
            <a:extLst>
              <a:ext uri="{FF2B5EF4-FFF2-40B4-BE49-F238E27FC236}">
                <a16:creationId xmlns:a16="http://schemas.microsoft.com/office/drawing/2014/main" id="{6DCA45E9-97AA-5B49-B95F-DC86D01F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1818"/>
            <a:ext cx="4114800" cy="365125"/>
          </a:xfrm>
          <a:noFill/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t-hack 2019</a:t>
            </a:r>
            <a:endParaRPr lang="ru-RU" sz="20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Slide Number Placeholder 21">
            <a:extLst>
              <a:ext uri="{FF2B5EF4-FFF2-40B4-BE49-F238E27FC236}">
                <a16:creationId xmlns:a16="http://schemas.microsoft.com/office/drawing/2014/main" id="{773E303B-2BCB-484A-A656-7FB5D04D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8170"/>
            <a:ext cx="2743200" cy="365125"/>
          </a:xfrm>
          <a:noFill/>
        </p:spPr>
        <p:txBody>
          <a:bodyPr/>
          <a:lstStyle/>
          <a:p>
            <a:fld id="{BDAF4114-01C2-7A44-A971-4A7FFC9FEBB8}" type="slidenum">
              <a:rPr lang="ru-RU" sz="2000" smtClean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fld>
            <a:endParaRPr lang="ru-RU" sz="20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12F299D-AE2A-C04C-ABAE-1A55C56EE635}"/>
              </a:ext>
            </a:extLst>
          </p:cNvPr>
          <p:cNvSpPr txBox="1">
            <a:spLocks/>
          </p:cNvSpPr>
          <p:nvPr/>
        </p:nvSpPr>
        <p:spPr>
          <a:xfrm>
            <a:off x="403973" y="393702"/>
            <a:ext cx="6043209" cy="5694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Anton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Rubenchik</a:t>
            </a:r>
            <a:endParaRPr lang="en-US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antonru142@gmail.com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Iakov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Aizenberg </a:t>
            </a:r>
          </a:p>
          <a:p>
            <a:pPr marL="0" indent="0">
              <a:buNone/>
            </a:pPr>
            <a:r>
              <a:rPr lang="en-US" dirty="0" err="1"/>
              <a:t>iakov.aizenberg@gmail.com</a:t>
            </a:r>
            <a:endParaRPr lang="en-US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Jonathan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Shlomi</a:t>
            </a:r>
            <a:endParaRPr lang="en-US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err="1"/>
              <a:t>jonathanshlomi@gmail.com</a:t>
            </a:r>
            <a:endParaRPr lang="en-US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Evgeny Shulga </a:t>
            </a:r>
          </a:p>
          <a:p>
            <a:pPr mar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eshulga@cern.ch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EF7C255-D991-B946-B084-3A90372C0449}"/>
              </a:ext>
            </a:extLst>
          </p:cNvPr>
          <p:cNvSpPr txBox="1">
            <a:spLocks/>
          </p:cNvSpPr>
          <p:nvPr/>
        </p:nvSpPr>
        <p:spPr>
          <a:xfrm>
            <a:off x="6652373" y="393701"/>
            <a:ext cx="6043209" cy="5694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Open University of Israel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BSc student in Computer Science</a:t>
            </a:r>
          </a:p>
          <a:p>
            <a:pPr marL="0" indent="0">
              <a:buNone/>
            </a:pPr>
            <a:endParaRPr lang="en-US" sz="30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Weizmann Institute of Science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PhD student in Physics</a:t>
            </a:r>
          </a:p>
          <a:p>
            <a:pPr marL="0" indent="0">
              <a:buNone/>
            </a:pPr>
            <a:endParaRPr lang="en-US" sz="30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Weizmann Institute of Science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PhD student in Physics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Weizmann Institute of Science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Post-Doc in Physics</a:t>
            </a:r>
            <a:endParaRPr lang="ru-RU" sz="3000" dirty="0">
              <a:solidFill>
                <a:schemeClr val="tx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6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2600</TotalTime>
  <Words>390</Words>
  <Application>Microsoft Macintosh PowerPoint</Application>
  <PresentationFormat>Widescreen</PresentationFormat>
  <Paragraphs>112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Open Sans</vt:lpstr>
      <vt:lpstr>Office Theme</vt:lpstr>
      <vt:lpstr>ExcellenTrip</vt:lpstr>
      <vt:lpstr>Problem to be solved</vt:lpstr>
      <vt:lpstr>Our solution</vt:lpstr>
      <vt:lpstr>How it works?</vt:lpstr>
      <vt:lpstr>How it works?</vt:lpstr>
      <vt:lpstr>How it works?</vt:lpstr>
      <vt:lpstr>Business model</vt:lpstr>
      <vt:lpstr>Our advantages</vt:lpstr>
      <vt:lpstr>Our team</vt:lpstr>
      <vt:lpstr>Thank you for your attention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FasTrip DayTrip</dc:title>
  <dc:creator>Evgeny Shulga</dc:creator>
  <cp:lastModifiedBy>Microsoft Office User</cp:lastModifiedBy>
  <cp:revision>63</cp:revision>
  <dcterms:created xsi:type="dcterms:W3CDTF">2019-03-28T15:52:26Z</dcterms:created>
  <dcterms:modified xsi:type="dcterms:W3CDTF">2019-03-30T11:41:18Z</dcterms:modified>
</cp:coreProperties>
</file>