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TODO : Try to do an example with a qual model 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idx="1"/>
          </p:nvPr>
        </p:nvSpPr>
        <p:spPr>
          <a:xfrm>
            <a:off x="457200" y="274638"/>
            <a:ext cx="8229600" cy="58515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cap="none" sz="1800"/>
            </a:pPr>
            <a:r>
              <a:rPr cap="all" sz="4000"/>
              <a:t>Titeltext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Textebene 1</a:t>
            </a:r>
            <a:endParaRPr sz="2000"/>
          </a:p>
          <a:p>
            <a:pPr lvl="1">
              <a:defRPr sz="1800"/>
            </a:pPr>
            <a:r>
              <a:rPr sz="2000"/>
              <a:t>Textebene 2</a:t>
            </a:r>
            <a:endParaRPr sz="2000"/>
          </a:p>
          <a:p>
            <a:pPr lvl="2">
              <a:defRPr sz="1800"/>
            </a:pPr>
            <a:r>
              <a:rPr sz="2000"/>
              <a:t>Textebene 3</a:t>
            </a:r>
            <a:endParaRPr sz="2000"/>
          </a:p>
          <a:p>
            <a:pPr lvl="3">
              <a:defRPr sz="1800"/>
            </a:pPr>
            <a:r>
              <a:rPr sz="2000"/>
              <a:t>Textebene 4</a:t>
            </a:r>
            <a:endParaRPr sz="2000"/>
          </a:p>
          <a:p>
            <a:pPr lvl="4">
              <a:defRPr sz="1800"/>
            </a:pPr>
            <a:r>
              <a:rPr sz="2000"/>
              <a:t>Textebene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  <a:lvl2pPr marL="0" indent="457200">
              <a:spcBef>
                <a:spcPts val="500"/>
              </a:spcBef>
              <a:buSz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2pPr>
            <a:lvl3pPr marL="0" indent="914400">
              <a:spcBef>
                <a:spcPts val="500"/>
              </a:spcBef>
              <a:buSz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3pPr>
            <a:lvl4pPr marL="0" indent="1371600">
              <a:spcBef>
                <a:spcPts val="500"/>
              </a:spcBef>
              <a:buSz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4pPr>
            <a:lvl5pPr marL="0" indent="1828800">
              <a:spcBef>
                <a:spcPts val="500"/>
              </a:spcBef>
              <a:buSz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5pPr>
          </a:lstStyle>
          <a:p>
            <a:pPr lvl="0">
              <a:defRPr sz="1800"/>
            </a:pPr>
            <a:r>
              <a:rPr sz="2400"/>
              <a:t>Textebene 1</a:t>
            </a:r>
            <a:endParaRPr sz="2400"/>
          </a:p>
          <a:p>
            <a:pPr lvl="1">
              <a:defRPr sz="1800"/>
            </a:pPr>
            <a:r>
              <a:rPr sz="2400"/>
              <a:t>Textebene 2</a:t>
            </a:r>
            <a:endParaRPr sz="2400"/>
          </a:p>
          <a:p>
            <a:pPr lvl="2">
              <a:defRPr sz="1800"/>
            </a:pPr>
            <a:r>
              <a:rPr sz="2400"/>
              <a:t>Textebene 3</a:t>
            </a:r>
            <a:endParaRPr sz="2400"/>
          </a:p>
          <a:p>
            <a:pPr lvl="3">
              <a:defRPr sz="1800"/>
            </a:pPr>
            <a:r>
              <a:rPr sz="2400"/>
              <a:t>Textebene 4</a:t>
            </a:r>
            <a:endParaRPr sz="2400"/>
          </a:p>
          <a:p>
            <a:pPr lvl="4">
              <a:defRPr sz="1800"/>
            </a:pPr>
            <a:r>
              <a:rPr sz="2400"/>
              <a:t>Textebene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Titeltext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000"/>
              <a:t>Titeltext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000"/>
              <a:t>Titeltext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Textebene 1</a:t>
            </a:r>
            <a:endParaRPr sz="1400"/>
          </a:p>
          <a:p>
            <a:pPr lvl="1">
              <a:defRPr sz="1800"/>
            </a:pPr>
            <a:r>
              <a:rPr sz="1400"/>
              <a:t>Textebene 2</a:t>
            </a:r>
            <a:endParaRPr sz="1400"/>
          </a:p>
          <a:p>
            <a:pPr lvl="2">
              <a:defRPr sz="1800"/>
            </a:pPr>
            <a:r>
              <a:rPr sz="1400"/>
              <a:t>Textebene 3</a:t>
            </a:r>
            <a:endParaRPr sz="1400"/>
          </a:p>
          <a:p>
            <a:pPr lvl="3">
              <a:defRPr sz="1800"/>
            </a:pPr>
            <a:r>
              <a:rPr sz="1400"/>
              <a:t>Textebene 4</a:t>
            </a:r>
            <a:endParaRPr sz="1400"/>
          </a:p>
          <a:p>
            <a:pPr lvl="4">
              <a:defRPr sz="1800"/>
            </a:pPr>
            <a:r>
              <a:rPr sz="1400"/>
              <a:t>Textebene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sz="44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194560" indent="-36576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51760" indent="-36576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6pPr>
      <a:lvl7pPr marL="3108960" indent="-36576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7pPr>
      <a:lvl8pPr marL="3566159" indent="-365759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8pPr>
      <a:lvl9pPr marL="4023359" indent="-365759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sbml.org/sbml/level3/version1/core" TargetMode="External"/><Relationship Id="rId3" Type="http://schemas.openxmlformats.org/officeDocument/2006/relationships/hyperlink" Target="http://www.sbml.org/sbml/level3/version1/qual/version1" TargetMode="External"/><Relationship Id="rId4" Type="http://schemas.openxmlformats.org/officeDocument/2006/relationships/hyperlink" Target="http://www.w3.org/1998/Math/MathML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spi/wiki/EclipseSettings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svn://svn.code.sf.net/p/jsbml/code/trunk/modules/libSBMLio" TargetMode="External"/><Relationship Id="rId3" Type="http://schemas.openxmlformats.org/officeDocument/2006/relationships/hyperlink" Target="svn://svn.code.sf.net/p/jsbml/code/trunk/modules/celldesigner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sbml-team@caltech.edu" TargetMode="External"/><Relationship Id="rId3" Type="http://schemas.openxmlformats.org/officeDocument/2006/relationships/hyperlink" Target="mailto:jsbml-development@googlegroups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svn://svn.code.sf.net/p/jsbml/code/trunk" TargetMode="External"/><Relationship Id="rId3" Type="http://schemas.openxmlformats.org/officeDocument/2006/relationships/hyperlink" Target="http://sourceforge.net/p/jsbml/bugs/" TargetMode="External"/><Relationship Id="rId4" Type="http://schemas.openxmlformats.org/officeDocument/2006/relationships/hyperlink" Target="https://www.pivotaltracker.com/projects/499447" TargetMode="External"/><Relationship Id="rId5" Type="http://schemas.openxmlformats.org/officeDocument/2006/relationships/hyperlink" Target="mailto:jsbml-development@caltech.edu" TargetMode="External"/><Relationship Id="rId6" Type="http://schemas.openxmlformats.org/officeDocument/2006/relationships/hyperlink" Target="mailto:Jsbml-team@caltech.ebu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bml.org/Software/JSBML" TargetMode="External"/><Relationship Id="rId3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urceforge.net/projects/jsbml/files/jsbml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svn://svn.code.sf.net/p/jsbml/code/trunk" TargetMode="External"/><Relationship Id="rId3" Type="http://schemas.openxmlformats.org/officeDocument/2006/relationships/hyperlink" Target="http://sourceforge.net/projects/jsbml/files/jsbml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1.png" descr="E:\draeger\workspace\JSBML\doc\logo\JSB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2563" y="1993900"/>
            <a:ext cx="3698876" cy="136366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53" name="Shape 53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The SBML Java™ library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The resulting Qual model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95" name="Shape 95"/>
          <p:cNvSpPr/>
          <p:nvPr/>
        </p:nvSpPr>
        <p:spPr>
          <a:xfrm>
            <a:off x="324741" y="1531994"/>
            <a:ext cx="8494518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>
              <a:tabLst>
                <a:tab pos="330200" algn="l"/>
              </a:tabLst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&lt;?xml version=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'1.0'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encoding=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'UTF-8'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standalone=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'no'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?&gt;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&lt;sbml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xmlns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1337FF"/>
                </a:solidFill>
                <a:latin typeface="Menlo Regular"/>
                <a:ea typeface="Menlo Regular"/>
                <a:cs typeface="Menlo Regular"/>
                <a:sym typeface="Menlo Regular"/>
                <a:hlinkClick r:id="rId2" invalidUrl="" action="" tgtFrame="" tooltip="" history="1" highlightClick="0" endSnd="0"/>
              </a:rPr>
              <a:t>http://www.sbml.org/sbml/level3/version1/core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required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"true"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level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"3"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xmlns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1337FF"/>
                </a:solidFill>
                <a:latin typeface="Menlo Regular"/>
                <a:ea typeface="Menlo Regular"/>
                <a:cs typeface="Menlo Regular"/>
                <a:sym typeface="Menlo Regular"/>
                <a:hlinkClick r:id="rId3" invalidUrl="" action="" tgtFrame="" tooltip="" history="1" highlightClick="0" endSnd="0"/>
              </a:rPr>
              <a:t>http://www.sbml.org/sbml/level3/version1/qual/version1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version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&lt;model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"my_model"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listOfQualitativeSpecies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xmlns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1337FF"/>
                </a:solidFill>
                <a:latin typeface="Menlo Regular"/>
                <a:ea typeface="Menlo Regular"/>
                <a:cs typeface="Menlo Regular"/>
                <a:sym typeface="Menlo Regular"/>
                <a:hlinkClick r:id="rId3" invalidUrl="" action="" tgtFrame="" tooltip="" history="1" highlightClick="0" endSnd="0"/>
              </a:rPr>
              <a:t>http://www.sbml.org/sbml/level3/version1/qual/version1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qualitativeSpecies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constant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"false"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compartment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"comp1"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"G0"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/&gt;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qualitativeSpecies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constant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"false"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compartment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"comp1"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/&gt;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&lt;/qual:listOfQualitativeSpecies&gt;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listOfTransitions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xmlns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1337FF"/>
                </a:solidFill>
                <a:latin typeface="Menlo Regular"/>
                <a:ea typeface="Menlo Regular"/>
                <a:cs typeface="Menlo Regular"/>
                <a:sym typeface="Menlo Regular"/>
                <a:hlinkClick r:id="rId3" invalidUrl="" action="" tgtFrame="" tooltip="" history="1" highlightClick="0" endSnd="0"/>
              </a:rPr>
              <a:t>http://www.sbml.org/sbml/level3/version1/qual/version1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transition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"t1G1"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listOfInputs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input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transitionEffect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"consumption"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qualitativeSpecies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"G0"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"in0"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/&gt;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&lt;/qual:listOfInputs&gt;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listOfOutputs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output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transitionEffect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"assignmentLevel"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qualitativeSpecies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"ou1"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/&gt;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&lt;/qual:listOfOutputs&gt;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listOfFunctionTerms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defaultTerm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resultLevel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"0"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&lt;/qual:defaultTerm&gt;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&lt;qual: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functionTerm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qual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: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resultLevel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&lt;math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xmlns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1337FF"/>
                </a:solidFill>
                <a:latin typeface="Menlo Regular"/>
                <a:ea typeface="Menlo Regular"/>
                <a:cs typeface="Menlo Regular"/>
                <a:sym typeface="Menlo Regular"/>
                <a:hlinkClick r:id="rId4" invalidUrl="" action="" tgtFrame="" tooltip="" history="1" highlightClick="0" endSnd="0"/>
              </a:rPr>
              <a:t>http://www.w3.org/1998/Math/MathML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&lt;apply&gt;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&lt;gt/&gt;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&lt;ci&gt;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G0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&lt;/ci&gt;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&lt;cn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type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"integer"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2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&lt;/cn&gt;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&lt;/apply&gt;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&lt;/math&gt;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&lt;/qual:functionTerm&gt;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&lt;/qual:listOfFunctionTerms&gt;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&lt;/qual:transition&gt;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&lt;/qual:listOfTransitions&gt;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&lt;listOfCompartments&gt;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&lt;compartment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"comp1"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967E34"/>
                </a:solidFill>
                <a:latin typeface="Menlo Regular"/>
                <a:ea typeface="Menlo Regular"/>
                <a:cs typeface="Menlo Regular"/>
                <a:sym typeface="Menlo Regular"/>
              </a:rPr>
              <a:t>constant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"true"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/&gt;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&lt;/listOfCompartments&gt;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&lt;/model&gt;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30200" algn="l"/>
              </a:tabLst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&lt;/sbml&gt;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Recent Changes in JSBML with relevance for qual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0736" indent="-280736">
              <a:spcBef>
                <a:spcPts val="600"/>
              </a:spcBef>
              <a:defRPr sz="1800"/>
            </a:pPr>
            <a:r>
              <a:t>File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/core/resources/org/sbml/jsbml/resources/cfg/PackageParserNamespaces.xml</a:t>
            </a:r>
            <a:r>
              <a:t> has been deleted</a:t>
            </a:r>
          </a:p>
          <a:p>
            <a:pPr lvl="0" marL="280736" indent="-280736">
              <a:spcBef>
                <a:spcPts val="600"/>
              </a:spcBef>
              <a:defRPr sz="1800"/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SBMLReader</a:t>
            </a:r>
            <a:r>
              <a:t> and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SBMLWriter</a:t>
            </a:r>
            <a:r>
              <a:t> now based on Java annotations </a:t>
            </a:r>
            <a:r>
              <a:rPr i="1"/>
              <a:t>⇾</a:t>
            </a:r>
            <a:r>
              <a:t> when using Eclipse and directly operating on the trunk, configuration needs to be updated as described here: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https://code.google.com/p/spi/wiki/EclipseSettings</a:t>
            </a:r>
          </a:p>
          <a:p>
            <a:pPr lvl="0" marL="280736" indent="-280736">
              <a:spcBef>
                <a:spcPts val="600"/>
              </a:spcBef>
              <a:defRPr sz="1800"/>
            </a:pPr>
            <a:r>
              <a:t>libSBML now also supports qual and the SBML online validator validates qual models</a:t>
            </a:r>
          </a:p>
          <a:p>
            <a:pPr lvl="0" marL="280736" indent="-280736">
              <a:spcBef>
                <a:spcPts val="600"/>
              </a:spcBef>
              <a:defRPr sz="1800"/>
            </a:pPr>
            <a:r>
              <a:t>Naming conventions of qual objects: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QualitativeModel</a:t>
            </a:r>
            <a:r>
              <a:t> is now deprecated (at the moment in the trunk, but at latest with the next release of 1.0 also in the stable version)</a:t>
            </a:r>
          </a:p>
          <a:p>
            <a:pPr lvl="0" marL="280736" indent="-280736">
              <a:spcBef>
                <a:spcPts val="600"/>
              </a:spcBef>
              <a:defRPr sz="1800"/>
            </a:pPr>
            <a:r>
              <a:t>Please use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QualModelPlugin</a:t>
            </a:r>
            <a:r>
              <a:t> instead. Reason: Compatibility to libSBML’s naming conventions</a:t>
            </a:r>
          </a:p>
          <a:p>
            <a:pPr lvl="0" marL="280736" indent="-280736">
              <a:spcBef>
                <a:spcPts val="600"/>
              </a:spcBef>
              <a:defRPr sz="1800"/>
            </a:pPr>
            <a:r>
              <a:t>Improved support for MAVEN: All pom.xml files have been updated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idx="4294967295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</a:lstStyle>
          <a:p>
            <a:pPr lvl="0">
              <a:defRPr sz="1800"/>
            </a:pPr>
            <a:r>
              <a:rPr sz="2000"/>
              <a:t>Modules</a:t>
            </a:r>
          </a:p>
        </p:txBody>
      </p:sp>
      <p:pic>
        <p:nvPicPr>
          <p:cNvPr id="102" name="image2.png" descr="E:\draeger\workspace\JSBML\doc\logo\JSB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812" y="3714750"/>
            <a:ext cx="857251" cy="31591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Download of modules</a:t>
            </a:r>
          </a:p>
        </p:txBody>
      </p:sp>
      <p:sp>
        <p:nvSpPr>
          <p:cNvPr id="105" name="Shape 105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spcBef>
                <a:spcPts val="900"/>
              </a:spcBef>
              <a:defRPr sz="1800"/>
            </a:pPr>
            <a:r>
              <a:rPr sz="1600"/>
              <a:t>LibSBML input/output:</a:t>
            </a:r>
            <a:endParaRPr sz="1600"/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b="1" sz="1600">
                <a:latin typeface="Consolas"/>
                <a:ea typeface="Consolas"/>
                <a:cs typeface="Consolas"/>
                <a:sym typeface="Consolas"/>
              </a:rPr>
              <a:t>	svn co </a:t>
            </a:r>
            <a:r>
              <a:rPr sz="1600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svn://svn.code.sf.net/p/jsbml/code/trunk/modules/libSBMLio</a:t>
            </a:r>
            <a:r>
              <a:rPr b="1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>
                <a:latin typeface="Consolas"/>
                <a:ea typeface="Consolas"/>
                <a:cs typeface="Consolas"/>
                <a:sym typeface="Consolas"/>
              </a:rPr>
              <a:t>libSBMLio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 sz="1800"/>
            </a:pPr>
            <a:endParaRPr sz="1600"/>
          </a:p>
          <a:p>
            <a:pPr lvl="0">
              <a:spcBef>
                <a:spcPts val="500"/>
              </a:spcBef>
              <a:defRPr sz="1800"/>
            </a:pPr>
            <a:r>
              <a:rPr sz="1600"/>
              <a:t>CellDesigner bridge:</a:t>
            </a:r>
            <a:endParaRPr sz="1600"/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600"/>
              <a:t>	</a:t>
            </a:r>
            <a:r>
              <a:rPr b="1" sz="1600">
                <a:latin typeface="Consolas"/>
                <a:ea typeface="Consolas"/>
                <a:cs typeface="Consolas"/>
                <a:sym typeface="Consolas"/>
              </a:rPr>
              <a:t>svn co </a:t>
            </a:r>
            <a:r>
              <a:rPr sz="1600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svn://svn.code.sf.net/p/jsbml/code/trunk/modules/celldesigner</a:t>
            </a:r>
            <a:r>
              <a:rPr b="1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>
                <a:latin typeface="Consolas"/>
                <a:ea typeface="Consolas"/>
                <a:cs typeface="Consolas"/>
                <a:sym typeface="Consolas"/>
              </a:rPr>
              <a:t>celldesigner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 sz="1800"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marL="342900" indent="-342900">
              <a:spcBef>
                <a:spcPts val="900"/>
              </a:spcBef>
              <a:defRPr sz="1800"/>
            </a:pPr>
            <a:r>
              <a:rPr b="1" sz="1600"/>
              <a:t>Further modules: </a:t>
            </a:r>
            <a:r>
              <a:rPr sz="1600"/>
              <a:t>Android, compare, libSBMLcompat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 sz="1800"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500"/>
              </a:spcBef>
              <a:defRPr sz="1800"/>
            </a:pPr>
            <a:r>
              <a:rPr sz="1600"/>
              <a:t>LibSBML compatibility module for switching between libSBML and JSBML still under development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LibSBML module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static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main(String[] args)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try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Load LibSBML: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System.loadLibrary(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"sbmlj"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Extra check to be sure we have access to libSBML: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Class.forName(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"org.sbml.libsbml.libsbml"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Read SBML file using LibSBML and convert it to JSBML: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SBMLInputConverter&lt;org.sbml.libsbml.Model&gt; reader =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LibSBMLReader();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SBMLDocument doc = reader.convertSBMLDocument(args[</a:t>
            </a:r>
            <a:r>
              <a:rPr sz="11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0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]);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//SBMLDocument doc = new SBMLDocument(2,4);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org.sbml.libsbml.SBMLDocument libDoc = reader.getOriginalModel().getSBMLDocument();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//org.sbml.libsbml.SBMLDocument libDoc = new org.sbml.libsbml.SBMLDocument(2,4);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doc.addTreeNodeChangeListener(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LibSBMLChangeListener(libDoc));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Run some application: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JSBMLVisualizer(doc);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}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catch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(Throwable exc)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exc.printStackTrace();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}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CellDesigner module</a:t>
            </a:r>
          </a:p>
        </p:txBody>
      </p:sp>
      <p:sp>
        <p:nvSpPr>
          <p:cNvPr id="112" name="Shape 112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>
              <a:spcBef>
                <a:spcPts val="500"/>
              </a:spcBef>
              <a:defRPr sz="1800"/>
            </a:pPr>
            <a:r>
              <a:rPr sz="2400"/>
              <a:t>Turning an existing application into a plugin for CellDesigner</a:t>
            </a:r>
            <a:endParaRPr sz="2400"/>
          </a:p>
          <a:p>
            <a:pPr lvl="0" marL="257175" indent="-257175">
              <a:spcBef>
                <a:spcPts val="500"/>
              </a:spcBef>
              <a:defRPr sz="1800"/>
            </a:pPr>
            <a:r>
              <a:rPr sz="2400"/>
              <a:t>Only implementation of two abstract classes required</a:t>
            </a:r>
          </a:p>
        </p:txBody>
      </p:sp>
      <p:grpSp>
        <p:nvGrpSpPr>
          <p:cNvPr id="115" name="Group 115"/>
          <p:cNvGrpSpPr/>
          <p:nvPr/>
        </p:nvGrpSpPr>
        <p:grpSpPr>
          <a:xfrm>
            <a:off x="1785938" y="3786187"/>
            <a:ext cx="1785937" cy="428626"/>
            <a:chOff x="0" y="0"/>
            <a:chExt cx="1785935" cy="428625"/>
          </a:xfrm>
        </p:grpSpPr>
        <p:sp>
          <p:nvSpPr>
            <p:cNvPr id="113" name="Shape 113"/>
            <p:cNvSpPr/>
            <p:nvPr/>
          </p:nvSpPr>
          <p:spPr>
            <a:xfrm>
              <a:off x="0" y="0"/>
              <a:ext cx="1785936" cy="428625"/>
            </a:xfrm>
            <a:prstGeom prst="rect">
              <a:avLst/>
            </a:prstGeom>
            <a:solidFill>
              <a:srgbClr val="333399"/>
            </a:solidFill>
            <a:ln w="25400" cap="flat">
              <a:solidFill>
                <a:srgbClr val="25257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54776"/>
              <a:ext cx="1785936" cy="3190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PluginAction</a:t>
              </a: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4929187" y="3786187"/>
            <a:ext cx="2571751" cy="428626"/>
            <a:chOff x="0" y="0"/>
            <a:chExt cx="2571750" cy="428625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2571750" cy="428625"/>
            </a:xfrm>
            <a:prstGeom prst="rect">
              <a:avLst/>
            </a:prstGeom>
            <a:solidFill>
              <a:srgbClr val="333399"/>
            </a:solidFill>
            <a:ln w="25400" cap="flat">
              <a:solidFill>
                <a:srgbClr val="25257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54776"/>
              <a:ext cx="2571750" cy="3190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CellDesignerPlugin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1785938" y="6072187"/>
            <a:ext cx="5643563" cy="500063"/>
            <a:chOff x="0" y="0"/>
            <a:chExt cx="5643562" cy="500062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5643564" cy="500064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-1" y="74700"/>
              <a:ext cx="564356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CellDesigner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4607560" y="4000500"/>
            <a:ext cx="3159761" cy="2058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79"/>
                </a:lnTo>
                <a:lnTo>
                  <a:pt x="21600" y="12179"/>
                </a:lnTo>
                <a:lnTo>
                  <a:pt x="21600" y="0"/>
                </a:lnTo>
                <a:lnTo>
                  <a:pt x="19864" y="0"/>
                </a:lnTo>
              </a:path>
            </a:pathLst>
          </a:custGeom>
          <a:ln w="28575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3" name="Shape 123"/>
          <p:cNvSpPr/>
          <p:nvPr/>
        </p:nvSpPr>
        <p:spPr>
          <a:xfrm>
            <a:off x="7780832" y="4714875"/>
            <a:ext cx="857251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Loads on start</a:t>
            </a:r>
          </a:p>
        </p:txBody>
      </p:sp>
      <p:sp>
        <p:nvSpPr>
          <p:cNvPr id="136" name="Shape 136"/>
          <p:cNvSpPr/>
          <p:nvPr/>
        </p:nvSpPr>
        <p:spPr>
          <a:xfrm>
            <a:off x="2678430" y="3331210"/>
            <a:ext cx="3535680" cy="44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</a:path>
            </a:pathLst>
          </a:custGeom>
          <a:ln w="28575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5" name="Shape 125"/>
          <p:cNvSpPr/>
          <p:nvPr/>
        </p:nvSpPr>
        <p:spPr>
          <a:xfrm>
            <a:off x="3678293" y="3033800"/>
            <a:ext cx="10061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Declares</a:t>
            </a:r>
          </a:p>
        </p:txBody>
      </p:sp>
      <p:sp>
        <p:nvSpPr>
          <p:cNvPr id="137" name="Shape 137"/>
          <p:cNvSpPr/>
          <p:nvPr/>
        </p:nvSpPr>
        <p:spPr>
          <a:xfrm>
            <a:off x="3583939" y="4000500"/>
            <a:ext cx="133223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</a:path>
            </a:pathLst>
          </a:custGeom>
          <a:ln w="28575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7" name="Shape 127"/>
          <p:cNvSpPr/>
          <p:nvPr/>
        </p:nvSpPr>
        <p:spPr>
          <a:xfrm>
            <a:off x="3735387" y="3643312"/>
            <a:ext cx="89196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Invokes</a:t>
            </a:r>
          </a:p>
        </p:txBody>
      </p:sp>
      <p:sp>
        <p:nvSpPr>
          <p:cNvPr id="138" name="Shape 138"/>
          <p:cNvSpPr/>
          <p:nvPr/>
        </p:nvSpPr>
        <p:spPr>
          <a:xfrm>
            <a:off x="4607560" y="5513070"/>
            <a:ext cx="0" cy="546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lnTo>
                  <a:pt x="0" y="21600"/>
                </a:lnTo>
              </a:path>
            </a:pathLst>
          </a:custGeom>
          <a:ln w="28575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/>
        </p:nvSpPr>
        <p:spPr>
          <a:xfrm>
            <a:off x="1330960" y="4000500"/>
            <a:ext cx="441960" cy="232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0" name="Shape 130"/>
          <p:cNvSpPr/>
          <p:nvPr/>
        </p:nvSpPr>
        <p:spPr>
          <a:xfrm>
            <a:off x="720231" y="4987925"/>
            <a:ext cx="7143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Calls</a:t>
            </a:r>
          </a:p>
        </p:txBody>
      </p:sp>
      <p:grpSp>
        <p:nvGrpSpPr>
          <p:cNvPr id="133" name="Group 133"/>
          <p:cNvGrpSpPr/>
          <p:nvPr/>
        </p:nvGrpSpPr>
        <p:grpSpPr>
          <a:xfrm>
            <a:off x="3571874" y="5000625"/>
            <a:ext cx="2071690" cy="500063"/>
            <a:chOff x="0" y="0"/>
            <a:chExt cx="2071688" cy="500062"/>
          </a:xfrm>
        </p:grpSpPr>
        <p:sp>
          <p:nvSpPr>
            <p:cNvPr id="131" name="Shape 131"/>
            <p:cNvSpPr/>
            <p:nvPr/>
          </p:nvSpPr>
          <p:spPr>
            <a:xfrm>
              <a:off x="-1" y="0"/>
              <a:ext cx="2071690" cy="50006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D2D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pic>
          <p:nvPicPr>
            <p:cNvPr id="132" name="image25.jpg" descr="jsbml-logo-large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7762" y="71437"/>
              <a:ext cx="1095484" cy="356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0" name="Shape 140"/>
          <p:cNvSpPr/>
          <p:nvPr/>
        </p:nvSpPr>
        <p:spPr>
          <a:xfrm>
            <a:off x="4607560" y="4226559"/>
            <a:ext cx="1606550" cy="760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0818"/>
                </a:lnTo>
                <a:lnTo>
                  <a:pt x="0" y="10818"/>
                </a:lnTo>
                <a:lnTo>
                  <a:pt x="0" y="21600"/>
                </a:lnTo>
              </a:path>
            </a:pathLst>
          </a:custGeom>
          <a:ln w="28575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CellDesigner module: Example for a </a:t>
            </a:r>
            <a:r>
              <a:rPr sz="4400">
                <a:latin typeface="Consolas"/>
                <a:ea typeface="Consolas"/>
                <a:cs typeface="Consolas"/>
                <a:sym typeface="Consolas"/>
              </a:rPr>
              <a:t>PluginAction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class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SimpleCellDesignerPluginAction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extends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PluginAction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/** The plugin that is triggered when this object receives appropriate actions. */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private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SimpleCellDesignerPlugin plugin;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/** </a:t>
            </a:r>
            <a:r>
              <a:rPr sz="1100">
                <a:solidFill>
                  <a:srgbClr val="004C14"/>
                </a:solidFill>
                <a:latin typeface="Menlo Regular"/>
                <a:ea typeface="Menlo Regular"/>
                <a:cs typeface="Menlo Regular"/>
                <a:sym typeface="Menlo Regular"/>
              </a:rPr>
              <a:t>@param</a:t>
            </a: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plugin */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SimpleCellDesignerPluginAction(SimpleCellDesignerPlugin plugin)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this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.plugin = plugin;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@Override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myActionPerformed(ActionEvent evt)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if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(evt.getSource()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instanceof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JMenuItem)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JMenuItem item = (JMenuItem) evt.getSource();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if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(item.getText().equals(SimpleCellDesignerPlugin.ACTION))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 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try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    plugin.startPlugin();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  }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catch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(XMLStreamException exc)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    JOptionPane.showMessageDialog(item, exc.getMessage(),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      exc.getClass().toString(), JOptionPane.ERROR_MESSAGE);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    exc.printStackTrace();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  }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}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}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else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JOptionPane.showMessageDialog(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null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"Unsupported source of action "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    + evt.getSource().getClass().getName(),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"Invalid Action"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      JOptionPane.WARNING_MESSAGE);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}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}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CellDesigner module: Example for a </a:t>
            </a:r>
            <a:r>
              <a:rPr sz="4400">
                <a:latin typeface="Consolas"/>
                <a:ea typeface="Consolas"/>
                <a:cs typeface="Consolas"/>
                <a:sym typeface="Consolas"/>
              </a:rPr>
              <a:t>CellDesignerPlugin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class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SimpleCellDesignerPlugin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extends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AbstractCellDesignerPlugin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static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final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String ACTION =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"Display full model tree"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static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final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String APPLICATION_NAME =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"Simple Plugin"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private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PluginSBMLReader reader;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/** Creates a new CellDesigner plugin with an entry in the menu bar. */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SimpleCellDesignerPlugin()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try 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reader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PluginSBMLReader(SBO.getPossibleEnzymes());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addPluginMenu();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}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catch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(Throwable exc)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exc.printStackTrace();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}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@Override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addPluginMenu()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PluginMenu menu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PluginMenu(APPLICATION_NAME);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PluginMenuItem menuItem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PluginMenuItem(ACTION,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SimpleCellDesignerPluginAction(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this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menu.add(menuItem);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/** Performs the action for which this plugin is designed.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  </a:t>
            </a:r>
            <a:r>
              <a:rPr sz="1000">
                <a:solidFill>
                  <a:srgbClr val="004C14"/>
                </a:solidFill>
                <a:latin typeface="Menlo Regular"/>
                <a:ea typeface="Menlo Regular"/>
                <a:cs typeface="Menlo Regular"/>
                <a:sym typeface="Menlo Regular"/>
              </a:rPr>
              <a:t>@throws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XMLStreamException If the given SBML model contains errors.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*/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startPlugin()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throws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XMLStreamException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Model model = reader.convertModel(getSelectedModel());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model.getSBMLDocument().addTreeNodeChangeListener(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PluginChangeListener(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this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JSBMLvisualizer(model.getSBMLDocument());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}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000"/>
              <a:t>Some more details</a:t>
            </a:r>
          </a:p>
        </p:txBody>
      </p:sp>
      <p:pic>
        <p:nvPicPr>
          <p:cNvPr id="151" name="image2.png" descr="E:\draeger\workspace\JSBML\doc\logo\JSB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812" y="3714750"/>
            <a:ext cx="857251" cy="31591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Using annotation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Species species = model.createSpecies(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"species"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comp1);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species.addCVTerm(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CVTerm(CVTerm.Qualifier.BQB_IS,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"http://identifiers.org/go/GO:0006915"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"http://identifiers.org/kegg.genes/hsa:321"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species.addCVTerm(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CVTerm(CVTerm.Qualifier.BQB_IS_DESCRIBED_BY,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"http://identifiers.org/pubmed/16333295"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species.addCVTerm(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CVTerm(CVTerm.Qualifier.BQB_IS_ENCODED_BY,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"http://identifiers.org/ensembl/ENSG00000085662"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species.addCVTerm(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CVTerm(CVTerm.Qualifier.BQB_OCCURS_IN,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"http://identifiers.org/kegg.reaction/R01787"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/* This method call will return a List of Species that are annotated with the Qualifier</a:t>
            </a:r>
            <a:endParaRPr sz="11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* 'occursIn' and a resource attached to this qualifier that contains the String 'kegg'.</a:t>
            </a:r>
            <a:endParaRPr sz="11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*/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model.getListOfSpecies().filter(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CVTermFilter(CVTerm.Qualifier.BQB_OCCURS_IN, </a:t>
            </a:r>
            <a:r>
              <a:rPr sz="11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".*kegg.*"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Concept of JSBML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None/>
              <a:defRPr sz="1800"/>
            </a:pPr>
            <a:r>
              <a:rPr b="1" sz="2200"/>
              <a:t>Compromise</a:t>
            </a:r>
            <a:endParaRPr b="1" sz="2200"/>
          </a:p>
          <a:p>
            <a:pPr lvl="0" marL="220578" indent="-220578">
              <a:spcBef>
                <a:spcPts val="500"/>
              </a:spcBef>
              <a:defRPr sz="1800"/>
            </a:pPr>
            <a:r>
              <a:rPr sz="2200"/>
              <a:t>High compatibility to libSBML</a:t>
            </a:r>
            <a:endParaRPr sz="2200"/>
          </a:p>
          <a:p>
            <a:pPr lvl="0" marL="220578" indent="-220578">
              <a:spcBef>
                <a:spcPts val="500"/>
              </a:spcBef>
              <a:defRPr sz="1800"/>
            </a:pPr>
            <a:r>
              <a:rPr sz="2200"/>
              <a:t>Java-like library</a:t>
            </a:r>
            <a:endParaRPr sz="2200"/>
          </a:p>
          <a:p>
            <a:pPr lvl="0">
              <a:defRPr sz="1800"/>
            </a:pPr>
          </a:p>
          <a:p>
            <a:pPr lvl="0" marL="0" indent="0">
              <a:spcBef>
                <a:spcPts val="600"/>
              </a:spcBef>
              <a:buSzTx/>
              <a:buNone/>
              <a:defRPr sz="1800"/>
            </a:pPr>
            <a:r>
              <a:rPr b="1" sz="2200"/>
              <a:t>Main developers</a:t>
            </a:r>
            <a:endParaRPr b="1" sz="2200"/>
          </a:p>
          <a:p>
            <a:pPr lvl="0" marL="220578" indent="-220578">
              <a:spcBef>
                <a:spcPts val="500"/>
              </a:spcBef>
              <a:defRPr sz="1800"/>
            </a:pPr>
            <a:endParaRPr sz="2200"/>
          </a:p>
          <a:p>
            <a:pPr lvl="0" marL="220578" indent="-220578">
              <a:spcBef>
                <a:spcPts val="500"/>
              </a:spcBef>
              <a:defRPr sz="1800"/>
            </a:pPr>
            <a:endParaRPr sz="2200"/>
          </a:p>
          <a:p>
            <a:pPr lvl="0" marL="220578" indent="-220578">
              <a:spcBef>
                <a:spcPts val="500"/>
              </a:spcBef>
              <a:defRPr sz="1800"/>
            </a:pPr>
            <a:endParaRPr sz="22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2200"/>
              <a:t>        Nicolas Rodriguez,     Alex Thomas,      Andreas Dräger</a:t>
            </a:r>
            <a:endParaRPr sz="22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b="1" sz="2200"/>
              <a:t>Mailing lists:</a:t>
            </a:r>
            <a:endParaRPr b="1" sz="2200"/>
          </a:p>
          <a:p>
            <a:pPr lvl="1" marL="601578" indent="-220578">
              <a:spcBef>
                <a:spcPts val="500"/>
              </a:spcBef>
              <a:buChar char="•"/>
              <a:defRPr sz="1800"/>
            </a:pPr>
            <a:r>
              <a:rPr sz="2200"/>
              <a:t>private: </a:t>
            </a:r>
            <a:r>
              <a:rPr sz="2200">
                <a:hlinkClick r:id="rId2" invalidUrl="" action="" tgtFrame="" tooltip="" history="1" highlightClick="0" endSnd="0"/>
              </a:rPr>
              <a:t>jsbml-team@</a:t>
            </a:r>
            <a:r>
              <a:rPr sz="2200">
                <a:hlinkClick r:id="rId2" invalidUrl="" action="" tgtFrame="" tooltip="" history="1" highlightClick="0" endSnd="0"/>
              </a:rPr>
              <a:t>caltech.edu</a:t>
            </a:r>
            <a:endParaRPr sz="2200"/>
          </a:p>
          <a:p>
            <a:pPr lvl="1" marL="601578" indent="-220578">
              <a:spcBef>
                <a:spcPts val="500"/>
              </a:spcBef>
              <a:buChar char="•"/>
              <a:defRPr sz="1800"/>
            </a:pPr>
            <a:r>
              <a:rPr sz="2200"/>
              <a:t>public: </a:t>
            </a:r>
            <a:r>
              <a:rPr sz="2200">
                <a:hlinkClick r:id="rId3" invalidUrl="" action="" tgtFrame="" tooltip="" history="1" highlightClick="0" endSnd="0"/>
              </a:rPr>
              <a:t>jsbml-</a:t>
            </a:r>
            <a:r>
              <a:rPr sz="2200">
                <a:hlinkClick r:id="rId3" invalidUrl="" action="" tgtFrame="" tooltip="" history="1" highlightClick="0" endSnd="0"/>
              </a:rPr>
              <a:t>development@googlegroups.com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5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2329" y="3594100"/>
            <a:ext cx="1270001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84872" y="3599457"/>
            <a:ext cx="1063167" cy="1259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90580" y="3599567"/>
            <a:ext cx="981090" cy="1259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How to contribute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600">
                <a:latin typeface="Arial Bold"/>
                <a:ea typeface="Arial Bold"/>
                <a:cs typeface="Arial Bold"/>
                <a:sym typeface="Arial Bold"/>
              </a:rPr>
              <a:t>Creating a patch:</a:t>
            </a:r>
            <a:endParaRPr sz="1600">
              <a:latin typeface="Arial Bold"/>
              <a:ea typeface="Arial Bold"/>
              <a:cs typeface="Arial Bold"/>
              <a:sym typeface="Arial Bold"/>
            </a:endParaRPr>
          </a:p>
          <a:p>
            <a:pPr lvl="0" marL="171450" indent="-171450">
              <a:spcBef>
                <a:spcPts val="300"/>
              </a:spcBef>
              <a:defRPr sz="1800"/>
            </a:pPr>
            <a:r>
              <a:rPr sz="1600"/>
              <a:t>Checkout the sources from sourceforge</a:t>
            </a:r>
            <a:endParaRPr sz="1600"/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svn co </a:t>
            </a:r>
            <a:r>
              <a:rPr sz="1400">
                <a:latin typeface="Consolas"/>
                <a:ea typeface="Consolas"/>
                <a:cs typeface="Consolas"/>
                <a:sym typeface="Consolas"/>
                <a:hlinkClick r:id="rId2" invalidUrl="" action="" tgtFrame="" tooltip="" history="1" highlightClick="0" endSnd="0"/>
              </a:rPr>
              <a:t>svn://svn.code.sf.net/p/jsbml/code/trunk</a:t>
            </a:r>
            <a:r>
              <a:rPr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JSBML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marL="171450" indent="-171450">
              <a:spcBef>
                <a:spcPts val="300"/>
              </a:spcBef>
              <a:defRPr sz="1800"/>
            </a:pPr>
            <a:r>
              <a:rPr sz="1600"/>
              <a:t>Do your modifications, then create a patch file:</a:t>
            </a:r>
            <a:endParaRPr sz="1600"/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svn diff &gt; jsbml-patch.txt</a:t>
            </a:r>
            <a:endParaRPr sz="1600"/>
          </a:p>
          <a:p>
            <a:pPr lvl="0" marL="171450" indent="-171450">
              <a:spcBef>
                <a:spcPts val="300"/>
              </a:spcBef>
              <a:defRPr sz="1800"/>
            </a:pPr>
            <a:r>
              <a:rPr sz="1600"/>
              <a:t>Attach it to a tracker item or send it through the development list.</a:t>
            </a:r>
            <a:endParaRPr sz="1600"/>
          </a:p>
          <a:p>
            <a:pPr lvl="0">
              <a:defRPr sz="1800"/>
            </a:pPr>
            <a:endParaRPr sz="1600"/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600">
                <a:latin typeface="Arial Bold"/>
                <a:ea typeface="Arial Bold"/>
                <a:cs typeface="Arial Bold"/>
                <a:sym typeface="Arial Bold"/>
              </a:rPr>
              <a:t>Bug tracker: </a:t>
            </a:r>
            <a:r>
              <a:rPr sz="1600">
                <a:hlinkClick r:id="rId3" invalidUrl="" action="" tgtFrame="" tooltip="" history="1" highlightClick="0" endSnd="0"/>
              </a:rPr>
              <a:t>http://sourceforge.net/p/jsbml/bugs/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600">
                <a:latin typeface="Arial Bold"/>
                <a:ea typeface="Arial Bold"/>
                <a:cs typeface="Arial Bold"/>
                <a:sym typeface="Arial Bold"/>
              </a:rPr>
              <a:t>Pivotal : </a:t>
            </a:r>
            <a:r>
              <a:rPr sz="1600">
                <a:hlinkClick r:id="rId4" invalidUrl="" action="" tgtFrame="" tooltip="" history="1" highlightClick="0" endSnd="0"/>
              </a:rPr>
              <a:t>https://www.pivotaltracker.com/projects/499447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Tx/>
              <a:buNone/>
              <a:defRPr sz="1800"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300"/>
              </a:spcBef>
              <a:buSzTx/>
              <a:buNone/>
              <a:defRPr sz="1800"/>
            </a:pPr>
            <a:r>
              <a:rPr sz="1600">
                <a:latin typeface="Arial Bold"/>
                <a:ea typeface="Arial Bold"/>
                <a:cs typeface="Arial Bold"/>
                <a:sym typeface="Arial Bold"/>
              </a:rPr>
              <a:t>Mailing lists: </a:t>
            </a:r>
            <a:endParaRPr sz="1600">
              <a:latin typeface="Arial Bold"/>
              <a:ea typeface="Arial Bold"/>
              <a:cs typeface="Arial Bold"/>
              <a:sym typeface="Arial Bold"/>
            </a:endParaRPr>
          </a:p>
          <a:p>
            <a:pPr lvl="0" marL="171450" indent="-171450">
              <a:spcBef>
                <a:spcPts val="300"/>
              </a:spcBef>
              <a:buFont typeface="Consolas"/>
              <a:defRPr sz="1800"/>
            </a:pPr>
            <a:r>
              <a:rPr sz="1600">
                <a:latin typeface="Consolas"/>
                <a:ea typeface="Consolas"/>
                <a:cs typeface="Consolas"/>
                <a:sym typeface="Consolas"/>
                <a:hlinkClick r:id="rId5" invalidUrl="" action="" tgtFrame="" tooltip="" history="1" highlightClick="0" endSnd="0"/>
              </a:rPr>
              <a:t>jsbml-development@caltech.edu</a:t>
            </a:r>
            <a:r>
              <a:rPr sz="1600"/>
              <a:t>: public list with discussion about the development of JSBML and support for users.</a:t>
            </a:r>
            <a:endParaRPr sz="1600"/>
          </a:p>
          <a:p>
            <a:pPr lvl="0" marL="171450" indent="-171450">
              <a:spcBef>
                <a:spcPts val="300"/>
              </a:spcBef>
              <a:buFont typeface="Consolas"/>
              <a:defRPr sz="1800"/>
            </a:pPr>
            <a:r>
              <a:rPr sz="1600">
                <a:latin typeface="Consolas"/>
                <a:ea typeface="Consolas"/>
                <a:cs typeface="Consolas"/>
                <a:sym typeface="Consolas"/>
                <a:hlinkClick r:id="rId6" invalidUrl="" action="" tgtFrame="" tooltip="" history="1" highlightClick="0" endSnd="0"/>
              </a:rPr>
              <a:t>jsbml-team@caltech.edu</a:t>
            </a:r>
            <a:r>
              <a:rPr sz="1600"/>
              <a:t>: private list for the JSBML team were anybody can send mails for support or bugs reports.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755650" y="3068638"/>
            <a:ext cx="7772400" cy="147002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676655">
              <a:defRPr sz="1800"/>
            </a:pPr>
            <a:r>
              <a:rPr sz="2960"/>
              <a:t>Thanks</a:t>
            </a:r>
            <a:br>
              <a:rPr sz="2960"/>
            </a:br>
            <a:r>
              <a:rPr sz="1480">
                <a:hlinkClick r:id="rId2" invalidUrl="" action="" tgtFrame="" tooltip="" history="1" highlightClick="0" endSnd="0"/>
              </a:rPr>
              <a:t>http://sbml.org/Software/JSBML</a:t>
            </a:r>
            <a:br>
              <a:rPr sz="3256"/>
            </a:br>
          </a:p>
        </p:txBody>
      </p:sp>
      <p:pic>
        <p:nvPicPr>
          <p:cNvPr id="161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112" y="404813"/>
            <a:ext cx="7108826" cy="2376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2.png" descr="E:\draeger\workspace\JSBML\doc\logo\JSB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812" y="3714750"/>
            <a:ext cx="857251" cy="31591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000"/>
              <a:t>How to get started?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Obtaining JSBML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899" indent="-342899">
              <a:spcBef>
                <a:spcPts val="600"/>
              </a:spcBef>
              <a:buFont typeface="Consolas"/>
              <a:defRPr sz="1800"/>
            </a:pPr>
            <a:r>
              <a:rPr sz="2800"/>
              <a:t>Every stable and experimental release is available for download at </a:t>
            </a:r>
            <a:r>
              <a:rPr sz="2800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http://sourceforge.net/projects/jsbml/files/jsbml/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Download the file </a:t>
            </a:r>
            <a:r>
              <a:rPr sz="2800">
                <a:latin typeface="Consolas"/>
                <a:ea typeface="Consolas"/>
                <a:cs typeface="Consolas"/>
                <a:sym typeface="Consolas"/>
              </a:rPr>
              <a:t>jsbml-X.Y-with-dependencies.jar</a:t>
            </a:r>
            <a:endParaRPr sz="2800"/>
          </a:p>
          <a:p>
            <a:pPr lvl="0" marL="300037" indent="-300037">
              <a:spcBef>
                <a:spcPts val="600"/>
              </a:spcBef>
              <a:defRPr sz="1800"/>
            </a:pPr>
            <a:r>
              <a:rPr sz="2800"/>
              <a:t>Once you have added it to the Java </a:t>
            </a:r>
            <a:r>
              <a:rPr sz="2800">
                <a:latin typeface="Consolas"/>
                <a:ea typeface="Consolas"/>
                <a:cs typeface="Consolas"/>
                <a:sym typeface="Consolas"/>
              </a:rPr>
              <a:t>CLASSPATH</a:t>
            </a:r>
            <a:r>
              <a:rPr sz="2800"/>
              <a:t>, you can start working with JSBML.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How to compile JSBML-qual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600">
                <a:latin typeface="Arial Bold"/>
                <a:ea typeface="Arial Bold"/>
                <a:cs typeface="Arial Bold"/>
                <a:sym typeface="Arial Bold"/>
              </a:rPr>
              <a:t>Creating a JAR file with the latest code from the repository:</a:t>
            </a:r>
            <a:endParaRPr sz="1600">
              <a:latin typeface="Arial Bold"/>
              <a:ea typeface="Arial Bold"/>
              <a:cs typeface="Arial Bold"/>
              <a:sym typeface="Arial Bold"/>
            </a:endParaRPr>
          </a:p>
          <a:p>
            <a:pPr lvl="0" marL="171450" indent="-171450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600"/>
              <a:t>Checkout the sources from sourceforge</a:t>
            </a:r>
            <a:endParaRPr sz="1600"/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svn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co </a:t>
            </a:r>
            <a:r>
              <a:rPr sz="1400">
                <a:latin typeface="Consolas"/>
                <a:ea typeface="Consolas"/>
                <a:cs typeface="Consolas"/>
                <a:sym typeface="Consolas"/>
                <a:hlinkClick r:id="rId2" invalidUrl="" action="" tgtFrame="" tooltip="" history="1" highlightClick="0" endSnd="0"/>
              </a:rPr>
              <a:t>svn://svn.code.sf.net/p/jsbml/code/trunk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JSBML</a:t>
            </a:r>
            <a:endParaRPr b="1"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JSBML/core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ant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jar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../extensions/qual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ant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jar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sz="1400"/>
              <a:t>now, include the jar file from 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core/build</a:t>
            </a:r>
            <a:r>
              <a:rPr sz="1400"/>
              <a:t>, 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core/lib</a:t>
            </a:r>
            <a:r>
              <a:rPr sz="1400"/>
              <a:t>, 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extension/qual/build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b="1" sz="1600"/>
              <a:t>Generating a big jar, including JSBML-qual:</a:t>
            </a:r>
            <a:endParaRPr b="1" sz="1600"/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../..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cp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-v extensions/qual/build/*.jar core/lib/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core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sz="1400">
                <a:solidFill>
                  <a:srgbClr val="29297A"/>
                </a:solidFill>
                <a:latin typeface="Consolas"/>
                <a:ea typeface="Consolas"/>
                <a:cs typeface="Consolas"/>
                <a:sym typeface="Consolas"/>
              </a:rPr>
              <a:t>ant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 bigjar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sz="1400"/>
              <a:t>now, you have a </a:t>
            </a:r>
            <a:r>
              <a:rPr sz="1400">
                <a:latin typeface="Consolas"/>
                <a:ea typeface="Consolas"/>
                <a:cs typeface="Consolas"/>
                <a:sym typeface="Consolas"/>
              </a:rPr>
              <a:t>jsbml-X.Y-with-dependencies.jar</a:t>
            </a:r>
            <a:r>
              <a:rPr sz="1400"/>
              <a:t> that contains JSBML-qual as well</a:t>
            </a:r>
            <a:endParaRPr sz="1400"/>
          </a:p>
          <a:p>
            <a:pPr lvl="0">
              <a:lnSpc>
                <a:spcPct val="90000"/>
              </a:lnSpc>
              <a:buSzTx/>
              <a:buNone/>
              <a:defRPr sz="1800"/>
            </a:pPr>
            <a:endParaRPr sz="1400"/>
          </a:p>
          <a:p>
            <a:pPr lvl="0" marL="150018" indent="-150018">
              <a:lnSpc>
                <a:spcPct val="90000"/>
              </a:lnSpc>
              <a:spcBef>
                <a:spcPts val="300"/>
              </a:spcBef>
              <a:buFont typeface="Consolas"/>
              <a:defRPr sz="1800"/>
            </a:pPr>
            <a:r>
              <a:rPr sz="1400"/>
              <a:t>Since JSBML 1.0β1 a precompiled version of JSBML-qual is already available for download at </a:t>
            </a:r>
            <a:r>
              <a:rPr sz="1400">
                <a:hlinkClick r:id="rId3" invalidUrl="" action="" tgtFrame="" tooltip="" history="1" highlightClick="0" endSnd="0"/>
              </a:rPr>
              <a:t>http://sourceforge.net/projects/jsbml/files/jsbml/</a:t>
            </a:r>
            <a:endParaRPr sz="1400"/>
          </a:p>
          <a:p>
            <a:pPr lvl="0">
              <a:lnSpc>
                <a:spcPct val="90000"/>
              </a:lnSpc>
              <a:spcBef>
                <a:spcPts val="300"/>
              </a:spcBef>
              <a:buSzTx/>
              <a:buNone/>
              <a:defRPr sz="1800"/>
            </a:pPr>
            <a:r>
              <a:rPr sz="1400">
                <a:latin typeface="Consolas"/>
                <a:ea typeface="Consolas"/>
                <a:cs typeface="Consolas"/>
                <a:sym typeface="Consolas"/>
              </a:rPr>
              <a:t>	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Visualizing the content of an SBML file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3379659" y="1600200"/>
            <a:ext cx="5617375" cy="5257800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import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java.io.File;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import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javax.swing.*;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import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org.sbml.jsbml.*;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/**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* Displays the content of an SBML file in a {</a:t>
            </a:r>
            <a:r>
              <a:rPr sz="1000">
                <a:solidFill>
                  <a:srgbClr val="004C14"/>
                </a:solidFill>
                <a:latin typeface="Menlo Regular"/>
                <a:ea typeface="Menlo Regular"/>
                <a:cs typeface="Menlo Regular"/>
                <a:sym typeface="Menlo Regular"/>
              </a:rPr>
              <a:t>@link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JTree}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*/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class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JSBMLvisualizer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extends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JFrame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/**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 </a:t>
            </a:r>
            <a:r>
              <a:rPr sz="1000">
                <a:solidFill>
                  <a:srgbClr val="004C14"/>
                </a:solidFill>
                <a:latin typeface="Menlo Regular"/>
                <a:ea typeface="Menlo Regular"/>
                <a:cs typeface="Menlo Regular"/>
                <a:sym typeface="Menlo Regular"/>
              </a:rPr>
              <a:t>@param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document The SBML root node of an SBML file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*/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JSBMLvisualizer(SBMLDocument document)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super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(document.getModel().getId());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getContentPane().add(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JScrollPane(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JTree(document)));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pack();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setVisible(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true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/**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 Main routine. Note: this does not perform any error checking,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 but should. It is an illustration only.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 </a:t>
            </a:r>
            <a:r>
              <a:rPr sz="1000">
                <a:solidFill>
                  <a:srgbClr val="004C14"/>
                </a:solidFill>
                <a:latin typeface="Menlo Regular"/>
                <a:ea typeface="Menlo Regular"/>
                <a:cs typeface="Menlo Regular"/>
                <a:sym typeface="Menlo Regular"/>
              </a:rPr>
              <a:t>@param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args Expects a valid path to an SBML file.</a:t>
            </a:r>
            <a:endParaRPr sz="1000">
              <a:solidFill>
                <a:srgbClr val="0084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*/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static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main(String[] args)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throws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Exception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UIManager.setLookAndFeel(UIManager.getSystemLookAndFeelClassName());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JSBMLvisualizer(SBMLReader.read(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File(args[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0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])));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}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76" name="image4.png" descr="Case26_Tree_MacOSX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07645" y="1034653"/>
            <a:ext cx="3954471" cy="560794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67175" y="6054076"/>
            <a:ext cx="3004832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Example output when reading an SBML file with the code on the left from the SBML Test Suite with JSBML (on Mac OS X)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How does XML parsing work?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80736" indent="-280736">
              <a:spcBef>
                <a:spcPts val="600"/>
              </a:spcBef>
              <a:defRPr sz="1800"/>
            </a:pPr>
            <a:r>
              <a:rPr sz="2000"/>
              <a:t>Mapping between SBML elements and Java classes: </a:t>
            </a:r>
            <a:r>
              <a:rPr sz="2000">
                <a:latin typeface="Consolas"/>
                <a:ea typeface="Consolas"/>
                <a:cs typeface="Consolas"/>
                <a:sym typeface="Consolas"/>
              </a:rPr>
              <a:t>/jsbml-trunk/resources/org/sbml/jsbml/resources/cfg/SBMLCoreElements.xml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marL="280736" indent="-280736">
              <a:spcBef>
                <a:spcPts val="600"/>
              </a:spcBef>
              <a:defRPr sz="1800"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marL="280736" indent="-280736">
              <a:spcBef>
                <a:spcPts val="600"/>
              </a:spcBef>
              <a:defRPr sz="1800"/>
            </a:pPr>
            <a:r>
              <a:rPr sz="2000"/>
              <a:t>Then each </a:t>
            </a:r>
            <a:r>
              <a:rPr sz="2000">
                <a:latin typeface="Consolas"/>
                <a:ea typeface="Consolas"/>
                <a:cs typeface="Consolas"/>
                <a:sym typeface="Consolas"/>
              </a:rPr>
              <a:t>SBase</a:t>
            </a:r>
            <a:r>
              <a:rPr sz="2000"/>
              <a:t> </a:t>
            </a:r>
            <a:r>
              <a:rPr sz="2000"/>
              <a:t>has a </a:t>
            </a:r>
            <a:r>
              <a:rPr sz="2000">
                <a:latin typeface="Consolas"/>
                <a:ea typeface="Consolas"/>
                <a:cs typeface="Consolas"/>
                <a:sym typeface="Consolas"/>
              </a:rPr>
              <a:t>readAttributes</a:t>
            </a:r>
            <a:r>
              <a:rPr sz="2000"/>
              <a:t> </a:t>
            </a:r>
            <a:r>
              <a:rPr sz="2000"/>
              <a:t>and </a:t>
            </a:r>
            <a:r>
              <a:rPr sz="2000">
                <a:latin typeface="Consolas"/>
                <a:ea typeface="Consolas"/>
                <a:cs typeface="Consolas"/>
                <a:sym typeface="Consolas"/>
              </a:rPr>
              <a:t>writeAttributes</a:t>
            </a:r>
            <a:r>
              <a:rPr sz="2000"/>
              <a:t> methods that take care of reading and writing the attributes of the element.</a:t>
            </a:r>
            <a:endParaRPr sz="2000"/>
          </a:p>
          <a:p>
            <a:pPr lvl="0" marL="280736" indent="-280736">
              <a:spcBef>
                <a:spcPts val="600"/>
              </a:spcBef>
              <a:defRPr sz="1800"/>
            </a:pPr>
            <a:endParaRPr sz="2000"/>
          </a:p>
          <a:p>
            <a:pPr lvl="0" marL="280736" indent="-280736">
              <a:spcBef>
                <a:spcPts val="600"/>
              </a:spcBef>
              <a:defRPr sz="1800"/>
            </a:pPr>
            <a:r>
              <a:rPr sz="2000"/>
              <a:t>The parsing is done in:</a:t>
            </a:r>
            <a:endParaRPr sz="2000"/>
          </a:p>
          <a:p>
            <a:pPr lvl="1" marL="620485" indent="-163285">
              <a:spcBef>
                <a:spcPts val="300"/>
              </a:spcBef>
              <a:buFont typeface="Consolas"/>
              <a:defRPr sz="1800"/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org.sbml.jsbml.xml.stax</a:t>
            </a:r>
            <a:r>
              <a:rPr sz="1600"/>
              <a:t>: main entry point of the parsing, using Stax.</a:t>
            </a:r>
            <a:endParaRPr sz="2800"/>
          </a:p>
          <a:p>
            <a:pPr lvl="1" marL="620485" indent="-163285">
              <a:spcBef>
                <a:spcPts val="300"/>
              </a:spcBef>
              <a:buFont typeface="Consolas"/>
              <a:defRPr sz="1800"/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org.sbml.jsbml.xml.parsers</a:t>
            </a:r>
            <a:r>
              <a:rPr sz="1600"/>
              <a:t>: parser independent of the underlying XML parsing library used.</a:t>
            </a:r>
            <a:endParaRPr sz="1600"/>
          </a:p>
          <a:p>
            <a:pPr lvl="1" marL="742950" indent="-285750">
              <a:spcBef>
                <a:spcPts val="300"/>
              </a:spcBef>
              <a:buFont typeface="Consolas"/>
              <a:defRPr sz="1800"/>
            </a:pPr>
            <a:endParaRPr sz="1600"/>
          </a:p>
          <a:p>
            <a:pPr lvl="0" marL="160421" indent="-160421">
              <a:spcBef>
                <a:spcPts val="300"/>
              </a:spcBef>
              <a:defRPr sz="1800"/>
            </a:pPr>
            <a:r>
              <a:rPr sz="1600"/>
              <a:t>For extension packages a similar parsing/writing mechanism is used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Creating a new SBML model from scratch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JSBMLexample()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throws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Exception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Create a new SBMLDocument object, using SBML Level 3 Version 1.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SBMLDocument doc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SBMLDocument(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3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1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doc.addTreeNodeChangeListener(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this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Create a new SBML model, and add a compartment to it.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Model model = doc.createModel(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"test_model"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Compartment compartment = model.createCompartment(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"default"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compartment.setSize(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1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d);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Create a model history object and add author information to it.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History hist = model.getHistory();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Will create the History, if it does not exist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Creator creator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Creator(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"Given Name"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"Family Name"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"Organization"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"My@EMail.com"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hist.addCreator(creator);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Create some sample content in the SBML model.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Species specOne = model.createSpecies(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"test_spec1"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compartment);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Species specTwo = model.createSpecies(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"test_spec2"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compartment);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Reaction sbReaction = model.createReaction(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"reaction_id"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Add a substrate (SBO:0000015) and product (SBO:0000011) to the reaction.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SpeciesReference subs = sbReaction.createReactant(specOne);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subs.setSBOTerm(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15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SpeciesReference prod = sbReaction.createProduct(specTwo);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prod.setSBOTerm(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11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For brevity, WE DO NOT PERFORM ERROR CHECKING, but you should,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using the method doc.checkConsistency() and then checking the error log.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Write the SBML document to a file.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SBMLWriter.write(doc,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"test.xml"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"JSBMLexample"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"1.0"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457200" y="0"/>
            <a:ext cx="2133600" cy="1435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How to create a simple  qual model in JSBML?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2520358" y="136524"/>
            <a:ext cx="6522459" cy="6584951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int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level = 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3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version = 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1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SBMLDocument doc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SBMLDocument(level, version);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Model model = doc.createModel(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"my_model"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Creating the qualitative model extension and adding it to the document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QualModelPlugin qualPlugin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QualModelPlugin(model);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model.addExtension(QualConstants.getNamespaceURI(level, version), qualPlugin);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ListOfCompartments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Compartment comp1 = model.createCompartment(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"comp1"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comp1.setConstant(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true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ListOfQualitativeSpecies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QualitativeSpecies g0 = qualPlugin.createQualitativeSpecies(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"G0"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comp1,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false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QualitativeSpecies g1 = qualPlugin.createQualitativeSpecies(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"G1"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comp1,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false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ListOfTransitions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Transition t1G1 = qualPlugin.createTransition(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"t1G1"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ListOfInputs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t1G1.createInput(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"in0"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g0, InputTransitionEffect.consumption);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ListOfOutputs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t1G1.createOutput(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"ou1"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, g1, OutputTransitionEffect.assignmentLevel);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ListOfFunctionTerms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FunctionTerm defTerm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FunctionTerm(level, version);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defTerm.setDefaultTerm(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true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defTerm.setResultLevel(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0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FunctionTerm ft1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FunctionTerm(level, version);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ft1.setResultLevel(</a:t>
            </a:r>
            <a:r>
              <a:rPr sz="10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rPr>
              <a:t>1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try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ft1.setMath(ASTNode.parseFormula(</a:t>
            </a:r>
            <a:r>
              <a:rPr sz="10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rPr>
              <a:t>"G0 &gt; 2"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}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catch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(ParseException exc) {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  exc.printStackTrace();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}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000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G0 and G1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ASTNode andNode = 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ASTNode(ASTNode.Type.LOGICAL_AND);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andNode.addChild(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ASTNode(g0.getId()));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andNode.addChild(</a:t>
            </a:r>
            <a:r>
              <a:rPr sz="10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ASTNode(g1.getId()));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t1G1.addFunctionTerm(defTerm);</a:t>
            </a:r>
            <a:endParaRPr sz="10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/>
            </a:pPr>
            <a:r>
              <a:rPr sz="1000">
                <a:latin typeface="Menlo Regular"/>
                <a:ea typeface="Menlo Regular"/>
                <a:cs typeface="Menlo Regular"/>
                <a:sym typeface="Menlo Regular"/>
              </a:rPr>
              <a:t>    t1G1.addFunctionTerm(ft1);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91" name="Bildschirmfoto 2014-04-16 um 09.36.4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814383"/>
            <a:ext cx="2133601" cy="322923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