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76" r:id="rId4"/>
    <p:sldId id="282" r:id="rId5"/>
    <p:sldId id="278" r:id="rId6"/>
    <p:sldId id="280" r:id="rId7"/>
    <p:sldId id="281" r:id="rId8"/>
    <p:sldId id="277" r:id="rId9"/>
    <p:sldId id="262" r:id="rId10"/>
    <p:sldId id="264" r:id="rId11"/>
    <p:sldId id="267" r:id="rId12"/>
    <p:sldId id="266" r:id="rId13"/>
    <p:sldId id="268" r:id="rId14"/>
    <p:sldId id="269" r:id="rId15"/>
    <p:sldId id="275" r:id="rId16"/>
    <p:sldId id="279" r:id="rId17"/>
    <p:sldId id="272" r:id="rId18"/>
    <p:sldId id="274" r:id="rId19"/>
    <p:sldId id="271" r:id="rId20"/>
    <p:sldId id="273" r:id="rId21"/>
    <p:sldId id="286" r:id="rId22"/>
    <p:sldId id="285" r:id="rId23"/>
    <p:sldId id="283" r:id="rId24"/>
    <p:sldId id="261" r:id="rId2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52" autoAdjust="0"/>
    <p:restoredTop sz="94700" autoAdjust="0"/>
  </p:normalViewPr>
  <p:slideViewPr>
    <p:cSldViewPr>
      <p:cViewPr varScale="1">
        <p:scale>
          <a:sx n="100" d="100"/>
          <a:sy n="100" d="100"/>
        </p:scale>
        <p:origin x="-21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868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3B01E9-4B91-4D55-A727-897E487404C5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E59E66-35B1-401B-BF1B-976A3E8F8B82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D5B514-CA33-469E-A2CB-4E38F5ADBEA5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8F9A3E-81EE-4D24-92B3-1A615E2AD499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CE4F9B-156A-4D69-B990-3BEB29614A6E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59A5BB-FC4E-470F-B492-B82FD216D373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51ECCE-96C5-43F1-8673-98BB75E1F4DC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80978A-B312-4636-859A-807978D4759D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CD90DF-F546-4CA6-ADB4-CCDF15B8F498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89B87E-FE0F-413B-8210-D99A57462237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E4666D-E14C-4B38-93C1-3B5A75BC8119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FD7C72-CA20-4FD0-9D6C-D5CB954F5118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98555B15-7F8D-418C-BB2C-D28C05B4C2D9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mailto:jsbml-development@caltech.edu" TargetMode="External"/><Relationship Id="rId2" Type="http://schemas.openxmlformats.org/officeDocument/2006/relationships/hyperlink" Target="http://sourceforge.net/tracker/?group_id=279608&amp;atid=1186776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Jsbml-team@caltech.ebu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sbml.org/Software/JSBML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sourceforge.net/projects/jsbml/files/jsbml/0.8-b2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E:\draeger\workspace\JSBML\doc\logo\JSBM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22619" y="1994341"/>
            <a:ext cx="3698763" cy="13625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050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noProof="0" smtClean="0"/>
              <a:t>The SBML Java™ library</a:t>
            </a:r>
          </a:p>
          <a:p>
            <a:pPr eaLnBrk="1" hangingPunct="1"/>
            <a:endParaRPr lang="en-US" noProof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Textfeld 5"/>
          <p:cNvSpPr txBox="1">
            <a:spLocks noChangeArrowheads="1"/>
          </p:cNvSpPr>
          <p:nvPr/>
        </p:nvSpPr>
        <p:spPr bwMode="auto">
          <a:xfrm>
            <a:off x="303213" y="180975"/>
            <a:ext cx="485581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 smtClean="0"/>
              <a:t>Closer look at the interface </a:t>
            </a:r>
            <a:r>
              <a:rPr lang="en-US" sz="2400" dirty="0" err="1" smtClean="0">
                <a:latin typeface="Consolas" pitchFamily="49" charset="0"/>
              </a:rPr>
              <a:t>SBase</a:t>
            </a:r>
            <a:endParaRPr lang="en-US" sz="2400" dirty="0">
              <a:latin typeface="Consolas" pitchFamily="49" charset="0"/>
            </a:endParaRPr>
          </a:p>
        </p:txBody>
      </p:sp>
      <p:pic>
        <p:nvPicPr>
          <p:cNvPr id="6" name="Inhaltsplatzhalter 5" descr="SBase.png"/>
          <p:cNvPicPr>
            <a:picLocks noGrp="1" noChangeAspect="1"/>
          </p:cNvPicPr>
          <p:nvPr>
            <p:ph/>
          </p:nvPr>
        </p:nvPicPr>
        <p:blipFill>
          <a:blip r:embed="rId2"/>
          <a:stretch>
            <a:fillRect/>
          </a:stretch>
        </p:blipFill>
        <p:spPr>
          <a:xfrm>
            <a:off x="5866" y="785794"/>
            <a:ext cx="9135276" cy="574550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 descr="MathContainerClass1.png"/>
          <p:cNvPicPr>
            <a:picLocks noGrp="1" noChangeAspect="1"/>
          </p:cNvPicPr>
          <p:nvPr>
            <p:ph/>
          </p:nvPr>
        </p:nvPicPr>
        <p:blipFill>
          <a:blip r:embed="rId2"/>
          <a:stretch>
            <a:fillRect/>
          </a:stretch>
        </p:blipFill>
        <p:spPr>
          <a:xfrm>
            <a:off x="1418049" y="642918"/>
            <a:ext cx="6307901" cy="5851525"/>
          </a:xfrm>
        </p:spPr>
      </p:pic>
      <p:sp>
        <p:nvSpPr>
          <p:cNvPr id="3" name="Textfeld 5"/>
          <p:cNvSpPr txBox="1">
            <a:spLocks noChangeArrowheads="1"/>
          </p:cNvSpPr>
          <p:nvPr/>
        </p:nvSpPr>
        <p:spPr bwMode="auto">
          <a:xfrm>
            <a:off x="303213" y="180975"/>
            <a:ext cx="764023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 smtClean="0"/>
              <a:t>Representation of mathematical equations as </a:t>
            </a:r>
            <a:r>
              <a:rPr lang="en-US" sz="2400" dirty="0" err="1" smtClean="0">
                <a:latin typeface="Consolas" pitchFamily="49" charset="0"/>
              </a:rPr>
              <a:t>ASTNode</a:t>
            </a:r>
            <a:endParaRPr lang="en-US" sz="2400" dirty="0"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5"/>
          <p:cNvSpPr txBox="1">
            <a:spLocks noChangeArrowheads="1"/>
          </p:cNvSpPr>
          <p:nvPr/>
        </p:nvSpPr>
        <p:spPr bwMode="auto">
          <a:xfrm>
            <a:off x="303213" y="180975"/>
            <a:ext cx="61414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 smtClean="0"/>
              <a:t>Closer look at the interface </a:t>
            </a:r>
            <a:r>
              <a:rPr lang="en-US" sz="2400" dirty="0" err="1" smtClean="0">
                <a:latin typeface="Consolas" pitchFamily="49" charset="0"/>
              </a:rPr>
              <a:t>MathContainer</a:t>
            </a:r>
            <a:endParaRPr lang="en-US" sz="2400" dirty="0">
              <a:latin typeface="Consolas" pitchFamily="49" charset="0"/>
            </a:endParaRPr>
          </a:p>
        </p:txBody>
      </p:sp>
      <p:pic>
        <p:nvPicPr>
          <p:cNvPr id="10" name="Inhaltsplatzhalter 9" descr="MathContainer.png"/>
          <p:cNvPicPr>
            <a:picLocks noGrp="1" noChangeAspect="1"/>
          </p:cNvPicPr>
          <p:nvPr>
            <p:ph/>
          </p:nvPr>
        </p:nvPicPr>
        <p:blipFill>
          <a:blip r:embed="rId2"/>
          <a:stretch>
            <a:fillRect/>
          </a:stretch>
        </p:blipFill>
        <p:spPr>
          <a:xfrm>
            <a:off x="0" y="1353142"/>
            <a:ext cx="9118531" cy="409358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nhaltsplatzhalter 2" descr="Symbol.png"/>
          <p:cNvPicPr>
            <a:picLocks noGrp="1" noChangeAspect="1"/>
          </p:cNvPicPr>
          <p:nvPr>
            <p:ph/>
          </p:nvPr>
        </p:nvPicPr>
        <p:blipFill>
          <a:blip r:embed="rId2"/>
          <a:stretch>
            <a:fillRect/>
          </a:stretch>
        </p:blipFill>
        <p:spPr>
          <a:xfrm>
            <a:off x="10488" y="305773"/>
            <a:ext cx="9133512" cy="6425125"/>
          </a:xfrm>
        </p:spPr>
      </p:pic>
      <p:sp>
        <p:nvSpPr>
          <p:cNvPr id="4" name="Textfeld 5"/>
          <p:cNvSpPr txBox="1">
            <a:spLocks noChangeArrowheads="1"/>
          </p:cNvSpPr>
          <p:nvPr/>
        </p:nvSpPr>
        <p:spPr bwMode="auto">
          <a:xfrm>
            <a:off x="303213" y="180975"/>
            <a:ext cx="857959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 smtClean="0"/>
              <a:t>The relationship between instances of the interface </a:t>
            </a:r>
            <a:r>
              <a:rPr lang="en-US" sz="2400" dirty="0" smtClean="0">
                <a:latin typeface="Consolas" pitchFamily="49" charset="0"/>
              </a:rPr>
              <a:t>Variable</a:t>
            </a:r>
            <a:endParaRPr lang="en-US" sz="2400" dirty="0"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Package structure</a:t>
            </a:r>
            <a:endParaRPr lang="en-US" noProof="0"/>
          </a:p>
        </p:txBody>
      </p:sp>
      <p:pic>
        <p:nvPicPr>
          <p:cNvPr id="1046" name="Picture 22" descr="E:\draeger\Documents\Praesentationen\2011-04-18_HARMONY\JSBML_main_packag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5008" y="1285860"/>
            <a:ext cx="2428892" cy="5210365"/>
          </a:xfrm>
          <a:prstGeom prst="rect">
            <a:avLst/>
          </a:prstGeom>
          <a:noFill/>
        </p:spPr>
      </p:pic>
      <p:pic>
        <p:nvPicPr>
          <p:cNvPr id="1047" name="Picture 23" descr="E:\draeger\Documents\Praesentationen\2011-04-18_HARMONY\JSBML_extensi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00694" y="1571612"/>
            <a:ext cx="2786082" cy="4283976"/>
          </a:xfrm>
          <a:prstGeom prst="rect">
            <a:avLst/>
          </a:prstGeom>
          <a:noFill/>
        </p:spPr>
      </p:pic>
      <p:pic>
        <p:nvPicPr>
          <p:cNvPr id="1048" name="Picture 24" descr="E:\draeger\Documents\Praesentationen\2011-04-18_HARMONY\JSBML_resources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429256" y="2285992"/>
            <a:ext cx="3286148" cy="3039259"/>
          </a:xfrm>
          <a:prstGeom prst="rect">
            <a:avLst/>
          </a:prstGeom>
          <a:noFill/>
        </p:spPr>
      </p:pic>
      <p:pic>
        <p:nvPicPr>
          <p:cNvPr id="1049" name="Picture 25" descr="E:\draeger\Documents\Praesentationen\2011-04-18_HARMONY\JSBML_text_parser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143504" y="2500306"/>
            <a:ext cx="3314242" cy="2214578"/>
          </a:xfrm>
          <a:prstGeom prst="rect">
            <a:avLst/>
          </a:prstGeom>
          <a:noFill/>
        </p:spPr>
      </p:pic>
      <p:pic>
        <p:nvPicPr>
          <p:cNvPr id="1050" name="Picture 26" descr="E:\draeger\Documents\Praesentationen\2011-04-18_HARMONY\JSBML_util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286380" y="1251956"/>
            <a:ext cx="3071834" cy="5106002"/>
          </a:xfrm>
          <a:prstGeom prst="rect">
            <a:avLst/>
          </a:prstGeom>
          <a:noFill/>
        </p:spPr>
      </p:pic>
      <p:pic>
        <p:nvPicPr>
          <p:cNvPr id="1051" name="Picture 27" descr="E:\draeger\Documents\Praesentationen\2011-04-18_HARMONY\JSBML_validator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429124" y="2857496"/>
            <a:ext cx="4572000" cy="1355266"/>
          </a:xfrm>
          <a:prstGeom prst="rect">
            <a:avLst/>
          </a:prstGeom>
          <a:noFill/>
        </p:spPr>
      </p:pic>
      <p:pic>
        <p:nvPicPr>
          <p:cNvPr id="1052" name="Picture 28" descr="E:\draeger\Documents\Praesentationen\2011-04-18_HARMONY\JSBML_XML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000628" y="1357298"/>
            <a:ext cx="3214710" cy="5067697"/>
          </a:xfrm>
          <a:prstGeom prst="rect">
            <a:avLst/>
          </a:prstGeom>
          <a:noFill/>
        </p:spPr>
      </p:pic>
      <p:pic>
        <p:nvPicPr>
          <p:cNvPr id="50" name="Inhaltsplatzhalter 49" descr="JSBML_package_structure.png"/>
          <p:cNvPicPr>
            <a:picLocks noGrp="1" noChangeAspect="1"/>
          </p:cNvPicPr>
          <p:nvPr>
            <p:ph sz="half" idx="1"/>
          </p:nvPr>
        </p:nvPicPr>
        <p:blipFill>
          <a:blip r:embed="rId9"/>
          <a:stretch>
            <a:fillRect/>
          </a:stretch>
        </p:blipFill>
        <p:spPr>
          <a:xfrm>
            <a:off x="1000101" y="1292957"/>
            <a:ext cx="2950494" cy="5136439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0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0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0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9" dur="500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0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3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1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53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3" dur="500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10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smtClean="0"/>
              <a:t>Modules</a:t>
            </a:r>
            <a:endParaRPr lang="en-US" noProof="0"/>
          </a:p>
        </p:txBody>
      </p:sp>
      <p:pic>
        <p:nvPicPr>
          <p:cNvPr id="8" name="Picture 2" descr="E:\draeger\workspace\JSBML\doc\logo\JSBM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786" y="3714752"/>
            <a:ext cx="857256" cy="3158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Download of modules</a:t>
            </a:r>
            <a:endParaRPr lang="en-US" noProof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noProof="0" dirty="0" smtClean="0"/>
              <a:t>LibSBML input/output:</a:t>
            </a:r>
          </a:p>
          <a:p>
            <a:pPr>
              <a:buNone/>
            </a:pPr>
            <a:r>
              <a:rPr lang="en-US" sz="1400" b="1" noProof="0" dirty="0" smtClean="0">
                <a:latin typeface="Consolas" pitchFamily="49" charset="0"/>
              </a:rPr>
              <a:t>	</a:t>
            </a:r>
            <a:r>
              <a:rPr lang="en-US" sz="1400" b="1" noProof="0" dirty="0" err="1" smtClean="0">
                <a:latin typeface="Consolas" pitchFamily="49" charset="0"/>
              </a:rPr>
              <a:t>svn</a:t>
            </a:r>
            <a:r>
              <a:rPr lang="en-US" sz="1400" b="1" noProof="0" dirty="0" smtClean="0">
                <a:latin typeface="Consolas" pitchFamily="49" charset="0"/>
              </a:rPr>
              <a:t> co </a:t>
            </a:r>
            <a:r>
              <a:rPr lang="en-US" sz="1400" b="1" noProof="0" dirty="0" smtClean="0">
                <a:solidFill>
                  <a:srgbClr val="FF0000"/>
                </a:solidFill>
                <a:latin typeface="Consolas" pitchFamily="49" charset="0"/>
              </a:rPr>
              <a:t>"https://jsbml.svn.sourceforge.net/svnroot/jsbml/modules/libSBMLio/"</a:t>
            </a:r>
          </a:p>
          <a:p>
            <a:pPr>
              <a:buNone/>
            </a:pPr>
            <a:r>
              <a:rPr lang="en-US" sz="1400" b="1" noProof="0" dirty="0" smtClean="0">
                <a:latin typeface="Consolas" pitchFamily="49" charset="0"/>
              </a:rPr>
              <a:t>		</a:t>
            </a:r>
            <a:r>
              <a:rPr lang="en-US" sz="1400" noProof="0" dirty="0" err="1" smtClean="0">
                <a:latin typeface="Consolas" pitchFamily="49" charset="0"/>
              </a:rPr>
              <a:t>libSBMLio</a:t>
            </a:r>
            <a:endParaRPr lang="en-US" sz="1400" noProof="0" dirty="0" smtClean="0">
              <a:latin typeface="Consolas" pitchFamily="49" charset="0"/>
            </a:endParaRPr>
          </a:p>
          <a:p>
            <a:pPr>
              <a:buNone/>
            </a:pPr>
            <a:endParaRPr lang="en-US" sz="2400" noProof="0" dirty="0" smtClean="0"/>
          </a:p>
          <a:p>
            <a:r>
              <a:rPr lang="en-US" sz="2400" noProof="0" dirty="0" err="1" smtClean="0"/>
              <a:t>CellDesigner</a:t>
            </a:r>
            <a:r>
              <a:rPr lang="en-US" sz="2400" noProof="0" dirty="0" smtClean="0"/>
              <a:t> bridge:</a:t>
            </a:r>
          </a:p>
          <a:p>
            <a:pPr>
              <a:buNone/>
            </a:pPr>
            <a:r>
              <a:rPr lang="en-US" noProof="0" dirty="0" smtClean="0"/>
              <a:t>	</a:t>
            </a:r>
            <a:r>
              <a:rPr lang="en-US" sz="1400" b="1" noProof="0" dirty="0" smtClean="0">
                <a:latin typeface="Consolas" pitchFamily="49" charset="0"/>
              </a:rPr>
              <a:t> </a:t>
            </a:r>
            <a:r>
              <a:rPr lang="en-US" sz="1400" b="1" noProof="0" dirty="0" err="1" smtClean="0">
                <a:latin typeface="Consolas" pitchFamily="49" charset="0"/>
              </a:rPr>
              <a:t>svn</a:t>
            </a:r>
            <a:r>
              <a:rPr lang="en-US" sz="1400" b="1" noProof="0" dirty="0" smtClean="0">
                <a:latin typeface="Consolas" pitchFamily="49" charset="0"/>
              </a:rPr>
              <a:t> co </a:t>
            </a:r>
            <a:r>
              <a:rPr lang="en-US" sz="1400" b="1" noProof="0" dirty="0" smtClean="0">
                <a:solidFill>
                  <a:srgbClr val="FF0000"/>
                </a:solidFill>
                <a:latin typeface="Consolas" pitchFamily="49" charset="0"/>
              </a:rPr>
              <a:t>"https://jsbml.svn.sourceforge.net/svnroot/jsbml/modules/cellDesigner"</a:t>
            </a:r>
          </a:p>
          <a:p>
            <a:pPr>
              <a:buNone/>
            </a:pPr>
            <a:r>
              <a:rPr lang="en-US" sz="1400" noProof="0" dirty="0" smtClean="0">
                <a:latin typeface="Consolas" pitchFamily="49" charset="0"/>
              </a:rPr>
              <a:t>        </a:t>
            </a:r>
            <a:r>
              <a:rPr lang="en-US" sz="1400" noProof="0" dirty="0" err="1" smtClean="0">
                <a:latin typeface="Consolas" pitchFamily="49" charset="0"/>
              </a:rPr>
              <a:t>cellDesigner</a:t>
            </a:r>
            <a:endParaRPr lang="en-US" sz="1400" noProof="0" dirty="0" smtClean="0">
              <a:latin typeface="Consolas" pitchFamily="49" charset="0"/>
            </a:endParaRPr>
          </a:p>
          <a:p>
            <a:pPr>
              <a:buNone/>
            </a:pPr>
            <a:endParaRPr lang="en-US" sz="1400" noProof="0" dirty="0" smtClean="0">
              <a:latin typeface="Consolas" pitchFamily="49" charset="0"/>
            </a:endParaRPr>
          </a:p>
          <a:p>
            <a:r>
              <a:rPr lang="en-US" sz="2400" noProof="0" dirty="0" smtClean="0"/>
              <a:t>LibSBML compatibility module for switching between libSBML and JSBML still under development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LibSBML module</a:t>
            </a:r>
            <a:endParaRPr lang="en-US" noProof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882596"/>
            <a:ext cx="8229600" cy="3961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CellDesigner module</a:t>
            </a:r>
            <a:endParaRPr lang="en-US" noProof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noProof="0" smtClean="0"/>
              <a:t>Turning an existing application into a plugin for CellDesigner</a:t>
            </a:r>
          </a:p>
          <a:p>
            <a:r>
              <a:rPr lang="en-US" sz="2400" noProof="0" smtClean="0"/>
              <a:t>Only implementation of two abstract classes required</a:t>
            </a:r>
            <a:endParaRPr lang="en-US" sz="2400" noProof="0"/>
          </a:p>
        </p:txBody>
      </p:sp>
      <p:sp>
        <p:nvSpPr>
          <p:cNvPr id="4" name="Rechteck 3"/>
          <p:cNvSpPr/>
          <p:nvPr/>
        </p:nvSpPr>
        <p:spPr>
          <a:xfrm>
            <a:off x="1785918" y="3786190"/>
            <a:ext cx="1785950" cy="42862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latin typeface="Consolas" pitchFamily="49" charset="0"/>
              </a:rPr>
              <a:t>PluginAction</a:t>
            </a:r>
            <a:endParaRPr lang="de-DE" dirty="0">
              <a:latin typeface="Consolas" pitchFamily="49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4929190" y="3786190"/>
            <a:ext cx="2571768" cy="42862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latin typeface="Consolas" pitchFamily="49" charset="0"/>
              </a:rPr>
              <a:t>CellDesignerPlugin</a:t>
            </a:r>
            <a:endParaRPr lang="de-DE" dirty="0">
              <a:latin typeface="Consolas" pitchFamily="49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1785918" y="6072206"/>
            <a:ext cx="5643602" cy="50006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CellDesigner</a:t>
            </a:r>
            <a:endParaRPr lang="de-DE" dirty="0"/>
          </a:p>
        </p:txBody>
      </p:sp>
      <p:cxnSp>
        <p:nvCxnSpPr>
          <p:cNvPr id="8" name="Gewinkelte Verbindung 7"/>
          <p:cNvCxnSpPr>
            <a:stCxn id="6" idx="3"/>
            <a:endCxn id="5" idx="3"/>
          </p:cNvCxnSpPr>
          <p:nvPr/>
        </p:nvCxnSpPr>
        <p:spPr>
          <a:xfrm flipV="1">
            <a:off x="7429520" y="4000504"/>
            <a:ext cx="71438" cy="2321735"/>
          </a:xfrm>
          <a:prstGeom prst="bentConnector3">
            <a:avLst>
              <a:gd name="adj1" fmla="val 419998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/>
        </p:nvSpPr>
        <p:spPr>
          <a:xfrm>
            <a:off x="7715272" y="4714884"/>
            <a:ext cx="857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Loads on start</a:t>
            </a:r>
            <a:endParaRPr lang="en-US" dirty="0"/>
          </a:p>
        </p:txBody>
      </p:sp>
      <p:cxnSp>
        <p:nvCxnSpPr>
          <p:cNvPr id="10" name="Gewinkelte Verbindung 9"/>
          <p:cNvCxnSpPr>
            <a:stCxn id="5" idx="0"/>
            <a:endCxn id="4" idx="0"/>
          </p:cNvCxnSpPr>
          <p:nvPr/>
        </p:nvCxnSpPr>
        <p:spPr>
          <a:xfrm rot="16200000" flipV="1">
            <a:off x="4446984" y="2018099"/>
            <a:ext cx="1588" cy="3536181"/>
          </a:xfrm>
          <a:prstGeom prst="bentConnector3">
            <a:avLst>
              <a:gd name="adj1" fmla="val 14395466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/>
          <p:cNvSpPr txBox="1"/>
          <p:nvPr/>
        </p:nvSpPr>
        <p:spPr>
          <a:xfrm>
            <a:off x="3714744" y="3202544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Declares</a:t>
            </a:r>
            <a:endParaRPr lang="en-US" dirty="0"/>
          </a:p>
        </p:txBody>
      </p:sp>
      <p:cxnSp>
        <p:nvCxnSpPr>
          <p:cNvPr id="16" name="Gewinkelte Verbindung 15"/>
          <p:cNvCxnSpPr>
            <a:stCxn id="4" idx="3"/>
            <a:endCxn id="5" idx="1"/>
          </p:cNvCxnSpPr>
          <p:nvPr/>
        </p:nvCxnSpPr>
        <p:spPr>
          <a:xfrm>
            <a:off x="3571868" y="4000504"/>
            <a:ext cx="1357322" cy="1588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/>
          <p:cNvSpPr txBox="1"/>
          <p:nvPr/>
        </p:nvSpPr>
        <p:spPr>
          <a:xfrm>
            <a:off x="3735121" y="3643314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Invokes</a:t>
            </a:r>
            <a:endParaRPr lang="en-US" dirty="0"/>
          </a:p>
        </p:txBody>
      </p:sp>
      <p:cxnSp>
        <p:nvCxnSpPr>
          <p:cNvPr id="26" name="Gewinkelte Verbindung 25"/>
          <p:cNvCxnSpPr>
            <a:stCxn id="35" idx="2"/>
            <a:endCxn id="6" idx="0"/>
          </p:cNvCxnSpPr>
          <p:nvPr/>
        </p:nvCxnSpPr>
        <p:spPr>
          <a:xfrm rot="5400000">
            <a:off x="4321967" y="5786454"/>
            <a:ext cx="571504" cy="1588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winkelte Verbindung 26"/>
          <p:cNvCxnSpPr>
            <a:stCxn id="6" idx="1"/>
            <a:endCxn id="4" idx="1"/>
          </p:cNvCxnSpPr>
          <p:nvPr/>
        </p:nvCxnSpPr>
        <p:spPr>
          <a:xfrm rot="10800000">
            <a:off x="1785918" y="4000505"/>
            <a:ext cx="1588" cy="2321735"/>
          </a:xfrm>
          <a:prstGeom prst="bentConnector3">
            <a:avLst>
              <a:gd name="adj1" fmla="val 14395466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/>
          <p:cNvSpPr txBox="1"/>
          <p:nvPr/>
        </p:nvSpPr>
        <p:spPr>
          <a:xfrm>
            <a:off x="857224" y="4988494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Calls</a:t>
            </a:r>
            <a:endParaRPr lang="en-US" dirty="0"/>
          </a:p>
        </p:txBody>
      </p:sp>
      <p:grpSp>
        <p:nvGrpSpPr>
          <p:cNvPr id="37" name="Gruppieren 36"/>
          <p:cNvGrpSpPr/>
          <p:nvPr/>
        </p:nvGrpSpPr>
        <p:grpSpPr>
          <a:xfrm>
            <a:off x="3571868" y="5000636"/>
            <a:ext cx="2071702" cy="500066"/>
            <a:chOff x="3571868" y="5000636"/>
            <a:chExt cx="1857388" cy="500066"/>
          </a:xfrm>
        </p:grpSpPr>
        <p:sp>
          <p:nvSpPr>
            <p:cNvPr id="35" name="Rechteck 34"/>
            <p:cNvSpPr/>
            <p:nvPr/>
          </p:nvSpPr>
          <p:spPr>
            <a:xfrm>
              <a:off x="3571868" y="5000636"/>
              <a:ext cx="1857388" cy="50006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pic>
          <p:nvPicPr>
            <p:cNvPr id="34" name="Picture 5" descr="jsbml-logo-large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071934" y="5072074"/>
              <a:ext cx="982164" cy="3568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cxnSp>
        <p:nvCxnSpPr>
          <p:cNvPr id="39" name="Gewinkelte Verbindung 38"/>
          <p:cNvCxnSpPr>
            <a:stCxn id="5" idx="2"/>
            <a:endCxn id="35" idx="0"/>
          </p:cNvCxnSpPr>
          <p:nvPr/>
        </p:nvCxnSpPr>
        <p:spPr>
          <a:xfrm rot="5400000">
            <a:off x="5018488" y="3804050"/>
            <a:ext cx="785818" cy="1607355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CellDesigner module: Example for a </a:t>
            </a:r>
            <a:r>
              <a:rPr lang="en-US" noProof="0" smtClean="0">
                <a:latin typeface="Consolas" pitchFamily="49" charset="0"/>
              </a:rPr>
              <a:t>PluginAction</a:t>
            </a:r>
            <a:endParaRPr lang="en-US" noProof="0">
              <a:latin typeface="Consolas" pitchFamily="49" charset="0"/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05629" y="1600200"/>
            <a:ext cx="6132741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Concept of JSBML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Compromise:</a:t>
            </a:r>
          </a:p>
          <a:p>
            <a:pPr lvl="1"/>
            <a:r>
              <a:rPr lang="en-US" noProof="0" dirty="0" smtClean="0"/>
              <a:t>High compatibility to libSBML</a:t>
            </a:r>
          </a:p>
          <a:p>
            <a:pPr lvl="1"/>
            <a:r>
              <a:rPr lang="en-US" noProof="0" dirty="0" smtClean="0"/>
              <a:t>Java-like library</a:t>
            </a:r>
          </a:p>
          <a:p>
            <a:endParaRPr lang="en-US" dirty="0" smtClean="0"/>
          </a:p>
          <a:p>
            <a:r>
              <a:rPr lang="en-US" dirty="0" smtClean="0"/>
              <a:t>Main developers </a:t>
            </a:r>
          </a:p>
          <a:p>
            <a:pPr lvl="1"/>
            <a:r>
              <a:rPr lang="en-US" dirty="0" smtClean="0"/>
              <a:t>Nicolas Rodriguez and Andreas Dräger</a:t>
            </a:r>
          </a:p>
          <a:p>
            <a:pPr lvl="1"/>
            <a:r>
              <a:rPr lang="en-US" dirty="0" smtClean="0"/>
              <a:t>Both available during the meeting any time to answer JSBML-related questions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 smtClean="0"/>
              <a:t>CellDesigner</a:t>
            </a:r>
            <a:r>
              <a:rPr lang="en-US" noProof="0" dirty="0" smtClean="0"/>
              <a:t> module: Example for a </a:t>
            </a:r>
            <a:r>
              <a:rPr lang="en-US" noProof="0" dirty="0" err="1" smtClean="0">
                <a:latin typeface="Consolas" pitchFamily="49" charset="0"/>
              </a:rPr>
              <a:t>CellDesignerPlugin</a:t>
            </a:r>
            <a:endParaRPr lang="en-US" noProof="0" dirty="0">
              <a:latin typeface="Consolas" pitchFamily="49" charset="0"/>
            </a:endParaRP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35686" y="1600200"/>
            <a:ext cx="5872627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 smtClean="0"/>
              <a:t>Some more details</a:t>
            </a:r>
            <a:endParaRPr lang="en-US" noProof="0" dirty="0"/>
          </a:p>
        </p:txBody>
      </p:sp>
      <p:pic>
        <p:nvPicPr>
          <p:cNvPr id="4" name="Picture 2" descr="E:\draeger\workspace\JSBML\doc\logo\JSBM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786" y="3714752"/>
            <a:ext cx="857256" cy="3158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noProof="0" dirty="0" smtClean="0"/>
              <a:t>XML parsing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1400" noProof="0" dirty="0" smtClean="0">
                <a:latin typeface="Consolas" pitchFamily="49" charset="0"/>
              </a:rPr>
              <a:t>/</a:t>
            </a:r>
            <a:r>
              <a:rPr lang="en-US" sz="1400" noProof="0" dirty="0" err="1" smtClean="0">
                <a:latin typeface="Consolas" pitchFamily="49" charset="0"/>
              </a:rPr>
              <a:t>jsbml</a:t>
            </a:r>
            <a:r>
              <a:rPr lang="en-US" sz="1400" noProof="0" dirty="0" smtClean="0">
                <a:latin typeface="Consolas" pitchFamily="49" charset="0"/>
              </a:rPr>
              <a:t>-trunk/resources/org/</a:t>
            </a:r>
            <a:r>
              <a:rPr lang="en-US" sz="1400" noProof="0" dirty="0" err="1" smtClean="0">
                <a:latin typeface="Consolas" pitchFamily="49" charset="0"/>
              </a:rPr>
              <a:t>sbml</a:t>
            </a:r>
            <a:r>
              <a:rPr lang="en-US" sz="1400" noProof="0" dirty="0" smtClean="0">
                <a:latin typeface="Consolas" pitchFamily="49" charset="0"/>
              </a:rPr>
              <a:t>/</a:t>
            </a:r>
            <a:r>
              <a:rPr lang="en-US" sz="1400" noProof="0" dirty="0" err="1" smtClean="0">
                <a:latin typeface="Consolas" pitchFamily="49" charset="0"/>
              </a:rPr>
              <a:t>jsbml</a:t>
            </a:r>
            <a:r>
              <a:rPr lang="en-US" sz="1400" noProof="0" dirty="0" smtClean="0">
                <a:latin typeface="Consolas" pitchFamily="49" charset="0"/>
              </a:rPr>
              <a:t>/resources/</a:t>
            </a:r>
            <a:r>
              <a:rPr lang="en-US" sz="1400" noProof="0" dirty="0" err="1" smtClean="0">
                <a:latin typeface="Consolas" pitchFamily="49" charset="0"/>
              </a:rPr>
              <a:t>cfg</a:t>
            </a:r>
            <a:r>
              <a:rPr lang="en-US" sz="1400" noProof="0" dirty="0" smtClean="0">
                <a:latin typeface="Consolas" pitchFamily="49" charset="0"/>
              </a:rPr>
              <a:t>/PackageParserNamespaces.xml</a:t>
            </a:r>
          </a:p>
          <a:p>
            <a:pPr>
              <a:buNone/>
            </a:pPr>
            <a:r>
              <a:rPr lang="en-US" sz="1400" noProof="0" dirty="0" smtClean="0">
                <a:latin typeface="Consolas" pitchFamily="49" charset="0"/>
              </a:rPr>
              <a:t>/</a:t>
            </a:r>
            <a:r>
              <a:rPr lang="en-US" sz="1400" noProof="0" dirty="0" err="1" smtClean="0">
                <a:latin typeface="Consolas" pitchFamily="49" charset="0"/>
              </a:rPr>
              <a:t>jsbml</a:t>
            </a:r>
            <a:r>
              <a:rPr lang="en-US" sz="1400" noProof="0" dirty="0" smtClean="0">
                <a:latin typeface="Consolas" pitchFamily="49" charset="0"/>
              </a:rPr>
              <a:t>-trunk/resources/org/</a:t>
            </a:r>
            <a:r>
              <a:rPr lang="en-US" sz="1400" noProof="0" dirty="0" err="1" smtClean="0">
                <a:latin typeface="Consolas" pitchFamily="49" charset="0"/>
              </a:rPr>
              <a:t>sbml</a:t>
            </a:r>
            <a:r>
              <a:rPr lang="en-US" sz="1400" noProof="0" dirty="0" smtClean="0">
                <a:latin typeface="Consolas" pitchFamily="49" charset="0"/>
              </a:rPr>
              <a:t>/</a:t>
            </a:r>
            <a:r>
              <a:rPr lang="en-US" sz="1400" noProof="0" dirty="0" err="1" smtClean="0">
                <a:latin typeface="Consolas" pitchFamily="49" charset="0"/>
              </a:rPr>
              <a:t>jsbml</a:t>
            </a:r>
            <a:r>
              <a:rPr lang="en-US" sz="1400" noProof="0" dirty="0" smtClean="0">
                <a:latin typeface="Consolas" pitchFamily="49" charset="0"/>
              </a:rPr>
              <a:t>/resources/</a:t>
            </a:r>
            <a:r>
              <a:rPr lang="en-US" sz="1400" noProof="0" dirty="0" err="1" smtClean="0">
                <a:latin typeface="Consolas" pitchFamily="49" charset="0"/>
              </a:rPr>
              <a:t>cfg</a:t>
            </a:r>
            <a:r>
              <a:rPr lang="en-US" sz="1400" noProof="0" dirty="0" smtClean="0">
                <a:latin typeface="Consolas" pitchFamily="49" charset="0"/>
              </a:rPr>
              <a:t>/SBMLCoreElements.xml</a:t>
            </a:r>
          </a:p>
          <a:p>
            <a:endParaRPr lang="en-US" sz="1400" noProof="0" dirty="0" smtClean="0"/>
          </a:p>
          <a:p>
            <a:r>
              <a:rPr lang="en-US" sz="2000" noProof="0" dirty="0" smtClean="0"/>
              <a:t>Then each </a:t>
            </a:r>
            <a:r>
              <a:rPr lang="en-US" sz="2000" noProof="0" dirty="0" err="1" smtClean="0">
                <a:latin typeface="Consolas" pitchFamily="49" charset="0"/>
              </a:rPr>
              <a:t>SBase</a:t>
            </a:r>
            <a:r>
              <a:rPr lang="en-US" noProof="0" dirty="0" smtClean="0"/>
              <a:t> </a:t>
            </a:r>
            <a:r>
              <a:rPr lang="en-US" sz="2000" noProof="0" dirty="0" smtClean="0"/>
              <a:t>has a </a:t>
            </a:r>
            <a:r>
              <a:rPr lang="en-US" sz="2000" noProof="0" dirty="0" err="1" smtClean="0">
                <a:latin typeface="Consolas" pitchFamily="49" charset="0"/>
              </a:rPr>
              <a:t>readAttributes</a:t>
            </a:r>
            <a:r>
              <a:rPr lang="en-US" noProof="0" dirty="0" smtClean="0"/>
              <a:t> </a:t>
            </a:r>
            <a:r>
              <a:rPr lang="en-US" sz="2000" noProof="0" dirty="0" smtClean="0"/>
              <a:t>and </a:t>
            </a:r>
            <a:r>
              <a:rPr lang="en-US" sz="2000" noProof="0" dirty="0" err="1" smtClean="0">
                <a:latin typeface="Consolas" pitchFamily="49" charset="0"/>
              </a:rPr>
              <a:t>writeAttributes</a:t>
            </a:r>
            <a:r>
              <a:rPr lang="en-US" sz="2000" noProof="0" dirty="0" smtClean="0"/>
              <a:t> methods that take care of reading and writing the attributes of the element.</a:t>
            </a:r>
          </a:p>
          <a:p>
            <a:endParaRPr lang="en-US" sz="2000" noProof="0" dirty="0" smtClean="0"/>
          </a:p>
          <a:p>
            <a:r>
              <a:rPr lang="en-US" sz="2000" noProof="0" dirty="0" smtClean="0"/>
              <a:t>The parsing is done in:</a:t>
            </a:r>
          </a:p>
          <a:p>
            <a:pPr lvl="1"/>
            <a:r>
              <a:rPr lang="en-US" sz="1600" noProof="0" dirty="0" err="1" smtClean="0">
                <a:latin typeface="Consolas" pitchFamily="49" charset="0"/>
              </a:rPr>
              <a:t>org.sbml.jsbml.xml.stax</a:t>
            </a:r>
            <a:r>
              <a:rPr lang="en-US" sz="1600" noProof="0" dirty="0" smtClean="0"/>
              <a:t>: main entry point of the parsing, using </a:t>
            </a:r>
            <a:r>
              <a:rPr lang="en-US" sz="1600" noProof="0" dirty="0" err="1" smtClean="0"/>
              <a:t>Stax</a:t>
            </a:r>
            <a:r>
              <a:rPr lang="en-US" sz="1600" noProof="0" dirty="0" smtClean="0"/>
              <a:t>.</a:t>
            </a:r>
          </a:p>
          <a:p>
            <a:pPr lvl="1"/>
            <a:r>
              <a:rPr lang="en-US" sz="1600" noProof="0" dirty="0" err="1" smtClean="0">
                <a:latin typeface="Consolas" pitchFamily="49" charset="0"/>
              </a:rPr>
              <a:t>org.sbml.jsbml.xml.parsers</a:t>
            </a:r>
            <a:r>
              <a:rPr lang="en-US" sz="1600" noProof="0" dirty="0" smtClean="0"/>
              <a:t>: parser independent of the underlying XML parsing library used.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How to contribute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1600" b="1" noProof="0" dirty="0" smtClean="0"/>
              <a:t>Creating a patch:</a:t>
            </a:r>
          </a:p>
          <a:p>
            <a:r>
              <a:rPr lang="en-US" sz="1600" noProof="0" dirty="0" smtClean="0"/>
              <a:t>Checkout the sources from </a:t>
            </a:r>
            <a:r>
              <a:rPr lang="en-US" sz="1600" noProof="0" dirty="0" err="1" smtClean="0"/>
              <a:t>sourceforge</a:t>
            </a:r>
            <a:endParaRPr lang="en-US" sz="1600" noProof="0" dirty="0" smtClean="0"/>
          </a:p>
          <a:p>
            <a:pPr>
              <a:buFontTx/>
              <a:buNone/>
            </a:pPr>
            <a:r>
              <a:rPr lang="en-US" sz="1400" noProof="0" dirty="0" smtClean="0">
                <a:latin typeface="Consolas" pitchFamily="49" charset="0"/>
              </a:rPr>
              <a:t>	</a:t>
            </a:r>
            <a:r>
              <a:rPr lang="en-US" sz="1400" noProof="0" dirty="0" err="1" smtClean="0">
                <a:latin typeface="Consolas" pitchFamily="49" charset="0"/>
              </a:rPr>
              <a:t>svn</a:t>
            </a:r>
            <a:r>
              <a:rPr lang="en-US" sz="1400" noProof="0" dirty="0" smtClean="0">
                <a:latin typeface="Consolas" pitchFamily="49" charset="0"/>
              </a:rPr>
              <a:t> co </a:t>
            </a:r>
            <a:r>
              <a:rPr lang="en-US" sz="1400" b="1" dirty="0" smtClean="0">
                <a:solidFill>
                  <a:srgbClr val="FF0000"/>
                </a:solidFill>
                <a:latin typeface="Consolas" pitchFamily="49" charset="0"/>
              </a:rPr>
              <a:t>“https</a:t>
            </a:r>
            <a:r>
              <a:rPr lang="en-US" sz="1400" b="1" noProof="0" dirty="0" smtClean="0">
                <a:solidFill>
                  <a:srgbClr val="FF0000"/>
                </a:solidFill>
                <a:latin typeface="Consolas" pitchFamily="49" charset="0"/>
              </a:rPr>
              <a:t>://jsbml.svn.sourceforge.net/svnroot/jsbml/trunk </a:t>
            </a:r>
            <a:r>
              <a:rPr lang="en-US" sz="1400" b="1" noProof="0" dirty="0" err="1" smtClean="0">
                <a:solidFill>
                  <a:srgbClr val="FF0000"/>
                </a:solidFill>
                <a:latin typeface="Consolas" pitchFamily="49" charset="0"/>
              </a:rPr>
              <a:t>jsbml</a:t>
            </a:r>
            <a:r>
              <a:rPr lang="en-US" sz="1400" b="1" noProof="0" dirty="0" smtClean="0">
                <a:solidFill>
                  <a:srgbClr val="FF0000"/>
                </a:solidFill>
                <a:latin typeface="Consolas" pitchFamily="49" charset="0"/>
              </a:rPr>
              <a:t>“</a:t>
            </a:r>
            <a:r>
              <a:rPr lang="en-US" sz="1400" noProof="0" dirty="0" smtClean="0">
                <a:solidFill>
                  <a:srgbClr val="FF0000"/>
                </a:solidFill>
                <a:latin typeface="Consolas" pitchFamily="49" charset="0"/>
              </a:rPr>
              <a:t> </a:t>
            </a:r>
            <a:r>
              <a:rPr lang="en-US" sz="1400" noProof="0" dirty="0" smtClean="0">
                <a:latin typeface="Consolas" pitchFamily="49" charset="0"/>
              </a:rPr>
              <a:t>JSBML</a:t>
            </a:r>
          </a:p>
          <a:p>
            <a:r>
              <a:rPr lang="en-US" sz="1600" noProof="0" dirty="0" smtClean="0"/>
              <a:t>Do your modifications, then create a patch file:</a:t>
            </a:r>
          </a:p>
          <a:p>
            <a:pPr>
              <a:buFontTx/>
              <a:buNone/>
            </a:pPr>
            <a:r>
              <a:rPr lang="en-US" sz="1400" noProof="0" dirty="0" smtClean="0">
                <a:latin typeface="Consolas" pitchFamily="49" charset="0"/>
              </a:rPr>
              <a:t>	</a:t>
            </a:r>
            <a:r>
              <a:rPr lang="en-US" sz="1400" noProof="0" dirty="0" err="1" smtClean="0">
                <a:latin typeface="Consolas" pitchFamily="49" charset="0"/>
              </a:rPr>
              <a:t>svn</a:t>
            </a:r>
            <a:r>
              <a:rPr lang="en-US" sz="1400" noProof="0" dirty="0" smtClean="0">
                <a:latin typeface="Consolas" pitchFamily="49" charset="0"/>
              </a:rPr>
              <a:t> diff &gt; jsbml-patch.txt</a:t>
            </a:r>
            <a:endParaRPr lang="en-US" sz="1600" noProof="0" dirty="0" smtClean="0"/>
          </a:p>
          <a:p>
            <a:r>
              <a:rPr lang="en-US" sz="1600" noProof="0" dirty="0" smtClean="0"/>
              <a:t>Attach it to a tracker item or send it through the development list.</a:t>
            </a:r>
          </a:p>
          <a:p>
            <a:endParaRPr lang="en-US" sz="1600" noProof="0" dirty="0" smtClean="0"/>
          </a:p>
          <a:p>
            <a:pPr>
              <a:buFontTx/>
              <a:buNone/>
            </a:pPr>
            <a:r>
              <a:rPr lang="en-US" sz="1600" b="1" noProof="0" dirty="0" smtClean="0"/>
              <a:t>Bug tracker: </a:t>
            </a:r>
            <a:r>
              <a:rPr lang="en-US" sz="1600" noProof="0" dirty="0" smtClean="0">
                <a:latin typeface="Consolas" pitchFamily="49" charset="0"/>
                <a:hlinkClick r:id="rId2"/>
              </a:rPr>
              <a:t>http://sourceforge.net/tracker/?group_id=279608&amp;atid=1186776</a:t>
            </a:r>
            <a:endParaRPr lang="en-US" sz="1600" noProof="0" dirty="0" smtClean="0">
              <a:latin typeface="Consolas" pitchFamily="49" charset="0"/>
            </a:endParaRPr>
          </a:p>
          <a:p>
            <a:pPr>
              <a:buFontTx/>
              <a:buNone/>
            </a:pPr>
            <a:endParaRPr lang="en-US" sz="1600" noProof="0" dirty="0" smtClean="0"/>
          </a:p>
          <a:p>
            <a:pPr>
              <a:buFontTx/>
              <a:buNone/>
            </a:pPr>
            <a:r>
              <a:rPr lang="en-US" sz="1600" b="1" noProof="0" dirty="0" smtClean="0"/>
              <a:t>Mailing lists: </a:t>
            </a:r>
          </a:p>
          <a:p>
            <a:r>
              <a:rPr lang="en-US" sz="1600" noProof="0" dirty="0" smtClean="0">
                <a:latin typeface="Consolas" pitchFamily="49" charset="0"/>
                <a:hlinkClick r:id="rId3"/>
              </a:rPr>
              <a:t>jsbml-development@caltech.edu</a:t>
            </a:r>
            <a:r>
              <a:rPr lang="en-US" sz="1600" noProof="0" dirty="0" smtClean="0"/>
              <a:t>: public list with discussion about the development of JSBML and support for users.</a:t>
            </a:r>
          </a:p>
          <a:p>
            <a:r>
              <a:rPr lang="en-US" sz="1600" dirty="0" smtClean="0">
                <a:latin typeface="Consolas" pitchFamily="49" charset="0"/>
                <a:hlinkClick r:id="rId4"/>
              </a:rPr>
              <a:t>j</a:t>
            </a:r>
            <a:r>
              <a:rPr lang="en-US" sz="1600" noProof="0" dirty="0" smtClean="0">
                <a:latin typeface="Consolas" pitchFamily="49" charset="0"/>
                <a:hlinkClick r:id="rId4"/>
              </a:rPr>
              <a:t>sbml-team@caltech.edu</a:t>
            </a:r>
            <a:r>
              <a:rPr lang="en-US" sz="1600" noProof="0" dirty="0" smtClean="0"/>
              <a:t>: private list for the JSBML team were anybody can send mails for support or bugs reports.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755650" y="3068638"/>
            <a:ext cx="7772400" cy="1470025"/>
          </a:xfrm>
        </p:spPr>
        <p:txBody>
          <a:bodyPr/>
          <a:lstStyle/>
          <a:p>
            <a:pPr eaLnBrk="1" hangingPunct="1"/>
            <a:r>
              <a:rPr lang="en-US" sz="4000" noProof="0" smtClean="0"/>
              <a:t>Thanks</a:t>
            </a:r>
            <a:br>
              <a:rPr lang="en-US" sz="4000" noProof="0" smtClean="0"/>
            </a:br>
            <a:r>
              <a:rPr lang="en-US" sz="2000" noProof="0" smtClean="0">
                <a:hlinkClick r:id="rId2"/>
              </a:rPr>
              <a:t>http://sbml.org/Software/JSBML</a:t>
            </a:r>
            <a:r>
              <a:rPr lang="en-US" sz="2000" noProof="0" smtClean="0"/>
              <a:t/>
            </a:r>
            <a:br>
              <a:rPr lang="en-US" sz="2000" noProof="0" smtClean="0"/>
            </a:br>
            <a:endParaRPr lang="en-US" sz="2000" noProof="0" smtClean="0"/>
          </a:p>
        </p:txBody>
      </p:sp>
      <p:sp>
        <p:nvSpPr>
          <p:cNvPr id="8196" name="Text Box 9"/>
          <p:cNvSpPr txBox="1">
            <a:spLocks noChangeArrowheads="1"/>
          </p:cNvSpPr>
          <p:nvPr/>
        </p:nvSpPr>
        <p:spPr bwMode="auto">
          <a:xfrm>
            <a:off x="1107257" y="5643578"/>
            <a:ext cx="692948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aseline="30000" dirty="0" smtClean="0"/>
              <a:t>1</a:t>
            </a:r>
            <a:r>
              <a:rPr lang="en-US" sz="1600" dirty="0" smtClean="0"/>
              <a:t>Center for Bioinformatics at the University of </a:t>
            </a:r>
            <a:r>
              <a:rPr lang="en-US" sz="1600" dirty="0" err="1" smtClean="0"/>
              <a:t>Tuebingen</a:t>
            </a:r>
            <a:r>
              <a:rPr lang="en-US" sz="1600" dirty="0" smtClean="0"/>
              <a:t> (ZBIT), Germany</a:t>
            </a:r>
          </a:p>
          <a:p>
            <a:r>
              <a:rPr lang="en-US" sz="1600" baseline="30000" dirty="0" smtClean="0"/>
              <a:t>2</a:t>
            </a:r>
            <a:r>
              <a:rPr lang="en-US" sz="1600" dirty="0" smtClean="0"/>
              <a:t>European </a:t>
            </a:r>
            <a:r>
              <a:rPr lang="en-US" sz="1600" dirty="0"/>
              <a:t>Bioinformatics Institute (EBI), Hinxton, United Kingdom</a:t>
            </a:r>
          </a:p>
          <a:p>
            <a:r>
              <a:rPr lang="en-US" sz="1600" baseline="30000" dirty="0" smtClean="0"/>
              <a:t>3</a:t>
            </a:r>
            <a:r>
              <a:rPr lang="en-US" sz="1600" dirty="0" smtClean="0"/>
              <a:t>California </a:t>
            </a:r>
            <a:r>
              <a:rPr lang="en-US" sz="1600" dirty="0"/>
              <a:t>Institute of Technology, Pasadena, California, United States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642910" y="714356"/>
            <a:ext cx="7858180" cy="14773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b="1" dirty="0" err="1" smtClean="0"/>
              <a:t>Publication</a:t>
            </a:r>
            <a:r>
              <a:rPr lang="de-DE" b="1" dirty="0" smtClean="0"/>
              <a:t> </a:t>
            </a:r>
            <a:r>
              <a:rPr lang="de-DE" b="1" dirty="0" err="1" smtClean="0"/>
              <a:t>under</a:t>
            </a:r>
            <a:r>
              <a:rPr lang="de-DE" b="1" dirty="0" smtClean="0"/>
              <a:t> </a:t>
            </a:r>
            <a:r>
              <a:rPr lang="de-DE" b="1" dirty="0" err="1" smtClean="0"/>
              <a:t>review</a:t>
            </a:r>
            <a:r>
              <a:rPr lang="de-DE" b="1" dirty="0" smtClean="0"/>
              <a:t>:</a:t>
            </a:r>
          </a:p>
          <a:p>
            <a:r>
              <a:rPr lang="de-DE" dirty="0" smtClean="0"/>
              <a:t>Andreas Dräger</a:t>
            </a:r>
            <a:r>
              <a:rPr lang="de-DE" baseline="30000" dirty="0" smtClean="0"/>
              <a:t>1</a:t>
            </a:r>
            <a:r>
              <a:rPr lang="de-DE" dirty="0" smtClean="0"/>
              <a:t>, Nicolas Rodriguez</a:t>
            </a:r>
            <a:r>
              <a:rPr lang="de-DE" baseline="30000" dirty="0" smtClean="0"/>
              <a:t>2</a:t>
            </a:r>
            <a:r>
              <a:rPr lang="de-DE" dirty="0" smtClean="0"/>
              <a:t>, Marine Dumousseau</a:t>
            </a:r>
            <a:r>
              <a:rPr lang="de-DE" baseline="30000" dirty="0" smtClean="0"/>
              <a:t>2</a:t>
            </a:r>
            <a:r>
              <a:rPr lang="de-DE" dirty="0" smtClean="0"/>
              <a:t>, Alexander Dörr</a:t>
            </a:r>
            <a:r>
              <a:rPr lang="de-DE" baseline="30000" dirty="0" smtClean="0"/>
              <a:t>1</a:t>
            </a:r>
            <a:r>
              <a:rPr lang="de-DE" dirty="0" smtClean="0"/>
              <a:t>, Clemens Wrzodek</a:t>
            </a:r>
            <a:r>
              <a:rPr lang="de-DE" baseline="30000" dirty="0" smtClean="0"/>
              <a:t>1</a:t>
            </a:r>
            <a:r>
              <a:rPr lang="de-DE" dirty="0" smtClean="0"/>
              <a:t>, Nicolas Le Novère</a:t>
            </a:r>
            <a:r>
              <a:rPr lang="de-DE" baseline="30000" dirty="0" smtClean="0"/>
              <a:t>2</a:t>
            </a:r>
            <a:r>
              <a:rPr lang="de-DE" dirty="0" smtClean="0"/>
              <a:t>, Andreas Zell</a:t>
            </a:r>
            <a:r>
              <a:rPr lang="de-DE" baseline="30000" dirty="0" smtClean="0"/>
              <a:t>1</a:t>
            </a:r>
            <a:r>
              <a:rPr lang="de-DE" dirty="0" smtClean="0"/>
              <a:t>, </a:t>
            </a:r>
            <a:r>
              <a:rPr lang="de-DE" dirty="0" err="1" smtClean="0"/>
              <a:t>and</a:t>
            </a:r>
            <a:r>
              <a:rPr lang="de-DE" dirty="0" smtClean="0"/>
              <a:t> Michael Hucka</a:t>
            </a:r>
            <a:r>
              <a:rPr lang="de-DE" baseline="30000" dirty="0" smtClean="0"/>
              <a:t>3</a:t>
            </a:r>
            <a:r>
              <a:rPr lang="de-DE" dirty="0" smtClean="0"/>
              <a:t>. JSBML: a flexible Java </a:t>
            </a:r>
            <a:r>
              <a:rPr lang="de-DE" dirty="0" err="1" smtClean="0"/>
              <a:t>library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working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SBML. </a:t>
            </a:r>
            <a:r>
              <a:rPr lang="de-DE" dirty="0" err="1" smtClean="0"/>
              <a:t>Submitted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Bioinformatics</a:t>
            </a:r>
            <a:r>
              <a:rPr lang="de-DE" dirty="0" smtClean="0"/>
              <a:t>, March 2011.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2714612" y="4071942"/>
            <a:ext cx="38933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All examples in this presentation will be made accessible on the web site.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:\draeger\workspace\JSBML\doc\logo\JSBM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786" y="3714752"/>
            <a:ext cx="857256" cy="3158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smtClean="0"/>
              <a:t>How to get started?</a:t>
            </a:r>
            <a:endParaRPr lang="en-US" noProof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Obtaining JSBML</a:t>
            </a:r>
            <a:endParaRPr lang="en-US" noProof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noProof="0" dirty="0" smtClean="0">
                <a:latin typeface="Consolas" pitchFamily="49" charset="0"/>
                <a:hlinkClick r:id="rId2"/>
              </a:rPr>
              <a:t>https://sourceforge.net/projects/jsbml/files/jsbml/0.8-b2/</a:t>
            </a:r>
            <a:endParaRPr lang="en-US" sz="2800" noProof="0" dirty="0" smtClean="0">
              <a:latin typeface="Consolas" pitchFamily="49" charset="0"/>
            </a:endParaRPr>
          </a:p>
          <a:p>
            <a:endParaRPr lang="en-US" sz="2800" noProof="0" dirty="0" smtClean="0"/>
          </a:p>
          <a:p>
            <a:r>
              <a:rPr lang="en-US" sz="2800" noProof="0" dirty="0" smtClean="0"/>
              <a:t>Download the </a:t>
            </a:r>
            <a:r>
              <a:rPr lang="en-US" sz="2800" dirty="0" smtClean="0"/>
              <a:t>file </a:t>
            </a:r>
            <a:r>
              <a:rPr lang="en-US" sz="2800" dirty="0" smtClean="0">
                <a:latin typeface="Consolas" pitchFamily="49" charset="0"/>
              </a:rPr>
              <a:t>jsbml-0.8-b2-with-dependencies.jar</a:t>
            </a:r>
            <a:r>
              <a:rPr lang="en-US" sz="2800" noProof="0" dirty="0" smtClean="0"/>
              <a:t>.</a:t>
            </a:r>
          </a:p>
          <a:p>
            <a:endParaRPr lang="en-US" sz="2800" noProof="0" dirty="0" smtClean="0"/>
          </a:p>
          <a:p>
            <a:r>
              <a:rPr lang="en-US" sz="2800" noProof="0" dirty="0" smtClean="0"/>
              <a:t>Once you have added it to the Java </a:t>
            </a:r>
            <a:r>
              <a:rPr lang="en-US" sz="2800" dirty="0" smtClean="0">
                <a:latin typeface="Consolas" pitchFamily="49" charset="0"/>
              </a:rPr>
              <a:t>CLASSPATH</a:t>
            </a:r>
            <a:r>
              <a:rPr lang="en-US" sz="2800" noProof="0" dirty="0" smtClean="0"/>
              <a:t>, you can start working with JSBML.</a:t>
            </a:r>
          </a:p>
          <a:p>
            <a:endParaRPr lang="en-US" sz="2800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Visualizing the content of an SBML file</a:t>
            </a:r>
            <a:endParaRPr lang="en-US" noProof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993945"/>
            <a:ext cx="8229600" cy="3738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Grafik 6" descr="Case26_Tree_MacOSX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4051" y="1142984"/>
            <a:ext cx="4342857" cy="61587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76923" y="560848"/>
            <a:ext cx="6590155" cy="5944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feld 5"/>
          <p:cNvSpPr txBox="1">
            <a:spLocks noChangeArrowheads="1"/>
          </p:cNvSpPr>
          <p:nvPr/>
        </p:nvSpPr>
        <p:spPr bwMode="auto">
          <a:xfrm>
            <a:off x="303213" y="180975"/>
            <a:ext cx="318228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 smtClean="0"/>
              <a:t>Creating a new model</a:t>
            </a:r>
            <a:endParaRPr lang="en-US" sz="2400" dirty="0"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Listening to changes</a:t>
            </a:r>
            <a:endParaRPr lang="en-US" noProof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200" b="1" noProof="0" smtClean="0">
                <a:solidFill>
                  <a:schemeClr val="accent2"/>
                </a:solidFill>
                <a:latin typeface="Consolas" pitchFamily="49" charset="0"/>
              </a:rPr>
              <a:t>public void </a:t>
            </a:r>
            <a:r>
              <a:rPr lang="en-US" sz="2200" noProof="0" smtClean="0">
                <a:latin typeface="Consolas" pitchFamily="49" charset="0"/>
              </a:rPr>
              <a:t>sbaseAdded(SBase sb) {</a:t>
            </a:r>
          </a:p>
          <a:p>
            <a:pPr>
              <a:buNone/>
            </a:pPr>
            <a:r>
              <a:rPr lang="en-US" sz="2200" noProof="0" smtClean="0">
                <a:latin typeface="Consolas" pitchFamily="49" charset="0"/>
              </a:rPr>
              <a:t>  System.out.println(</a:t>
            </a:r>
            <a:r>
              <a:rPr lang="en-US" sz="2200" b="1" noProof="0" smtClean="0">
                <a:solidFill>
                  <a:srgbClr val="FF0000"/>
                </a:solidFill>
                <a:latin typeface="Consolas" pitchFamily="49" charset="0"/>
              </a:rPr>
              <a:t>"[ADD] "</a:t>
            </a:r>
            <a:r>
              <a:rPr lang="en-US" sz="2200" noProof="0" smtClean="0">
                <a:latin typeface="Consolas" pitchFamily="49" charset="0"/>
              </a:rPr>
              <a:t> + sb);</a:t>
            </a:r>
          </a:p>
          <a:p>
            <a:pPr>
              <a:buNone/>
            </a:pPr>
            <a:r>
              <a:rPr lang="en-US" sz="2200" noProof="0" smtClean="0">
                <a:latin typeface="Consolas" pitchFamily="49" charset="0"/>
              </a:rPr>
              <a:t>}</a:t>
            </a:r>
          </a:p>
          <a:p>
            <a:pPr>
              <a:buNone/>
            </a:pPr>
            <a:endParaRPr lang="en-US" sz="2200" noProof="0" smtClean="0">
              <a:latin typeface="Consolas" pitchFamily="49" charset="0"/>
            </a:endParaRPr>
          </a:p>
          <a:p>
            <a:pPr>
              <a:buNone/>
            </a:pPr>
            <a:r>
              <a:rPr lang="en-US" sz="2200" b="1" noProof="0" smtClean="0">
                <a:solidFill>
                  <a:schemeClr val="accent2"/>
                </a:solidFill>
                <a:latin typeface="Consolas" pitchFamily="49" charset="0"/>
              </a:rPr>
              <a:t>public void </a:t>
            </a:r>
            <a:r>
              <a:rPr lang="en-US" sz="2200" noProof="0" smtClean="0">
                <a:latin typeface="Consolas" pitchFamily="49" charset="0"/>
              </a:rPr>
              <a:t>sbaseRemoved(SBase sb) {</a:t>
            </a:r>
          </a:p>
          <a:p>
            <a:pPr>
              <a:buNone/>
            </a:pPr>
            <a:r>
              <a:rPr lang="en-US" sz="2200" noProof="0" smtClean="0">
                <a:latin typeface="Consolas" pitchFamily="49" charset="0"/>
              </a:rPr>
              <a:t> System.out.println(</a:t>
            </a:r>
            <a:r>
              <a:rPr lang="en-US" sz="2200" b="1" noProof="0" smtClean="0">
                <a:solidFill>
                  <a:srgbClr val="FF0000"/>
                </a:solidFill>
                <a:latin typeface="Consolas" pitchFamily="49" charset="0"/>
              </a:rPr>
              <a:t>"[RMV] "</a:t>
            </a:r>
            <a:r>
              <a:rPr lang="en-US" sz="2200" noProof="0" smtClean="0">
                <a:latin typeface="Consolas" pitchFamily="49" charset="0"/>
              </a:rPr>
              <a:t> + sb);</a:t>
            </a:r>
          </a:p>
          <a:p>
            <a:pPr>
              <a:buNone/>
            </a:pPr>
            <a:r>
              <a:rPr lang="en-US" sz="2200" noProof="0" smtClean="0">
                <a:latin typeface="Consolas" pitchFamily="49" charset="0"/>
              </a:rPr>
              <a:t>}</a:t>
            </a:r>
          </a:p>
          <a:p>
            <a:pPr>
              <a:buNone/>
            </a:pPr>
            <a:endParaRPr lang="en-US" sz="2200" noProof="0" smtClean="0">
              <a:latin typeface="Consolas" pitchFamily="49" charset="0"/>
            </a:endParaRPr>
          </a:p>
          <a:p>
            <a:pPr>
              <a:buNone/>
            </a:pPr>
            <a:r>
              <a:rPr lang="en-US" sz="2200" b="1" noProof="0" smtClean="0">
                <a:solidFill>
                  <a:schemeClr val="accent2"/>
                </a:solidFill>
                <a:latin typeface="Consolas" pitchFamily="49" charset="0"/>
              </a:rPr>
              <a:t>public void </a:t>
            </a:r>
            <a:r>
              <a:rPr lang="en-US" sz="2200" noProof="0" smtClean="0">
                <a:latin typeface="Consolas" pitchFamily="49" charset="0"/>
              </a:rPr>
              <a:t>stateChanged(SBaseChangedEvent ev) {</a:t>
            </a:r>
          </a:p>
          <a:p>
            <a:pPr>
              <a:buNone/>
            </a:pPr>
            <a:r>
              <a:rPr lang="en-US" sz="2200" noProof="0" smtClean="0">
                <a:latin typeface="Consolas" pitchFamily="49" charset="0"/>
              </a:rPr>
              <a:t> System.out.println(</a:t>
            </a:r>
            <a:r>
              <a:rPr lang="en-US" sz="2200" b="1" noProof="0" smtClean="0">
                <a:solidFill>
                  <a:srgbClr val="FF0000"/>
                </a:solidFill>
                <a:latin typeface="Consolas" pitchFamily="49" charset="0"/>
              </a:rPr>
              <a:t>"[CHG] "</a:t>
            </a:r>
            <a:r>
              <a:rPr lang="en-US" sz="2200" noProof="0" smtClean="0">
                <a:latin typeface="Consolas" pitchFamily="49" charset="0"/>
              </a:rPr>
              <a:t> + ev);</a:t>
            </a:r>
          </a:p>
          <a:p>
            <a:pPr>
              <a:buNone/>
            </a:pPr>
            <a:r>
              <a:rPr lang="en-US" sz="2200" noProof="0" smtClean="0">
                <a:latin typeface="Consolas" pitchFamily="49" charset="0"/>
              </a:rPr>
              <a:t>}</a:t>
            </a:r>
          </a:p>
          <a:p>
            <a:pPr>
              <a:buNone/>
            </a:pPr>
            <a:endParaRPr lang="en-US" sz="2400" noProof="0" smtClean="0"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smtClean="0"/>
              <a:t>Data types</a:t>
            </a:r>
            <a:endParaRPr lang="en-US" noProof="0"/>
          </a:p>
        </p:txBody>
      </p:sp>
      <p:pic>
        <p:nvPicPr>
          <p:cNvPr id="4" name="Picture 2" descr="E:\draeger\workspace\JSBML\doc\logo\JSBM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786" y="3714752"/>
            <a:ext cx="857256" cy="3158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hierarchy</a:t>
            </a:r>
            <a:endParaRPr lang="en-US" dirty="0"/>
          </a:p>
        </p:txBody>
      </p:sp>
      <p:pic>
        <p:nvPicPr>
          <p:cNvPr id="8" name="Inhaltsplatzhalter 7" descr="FullTypeHierarchy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7" y="1857364"/>
            <a:ext cx="9140387" cy="401322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380</Words>
  <Application>Microsoft Office PowerPoint</Application>
  <PresentationFormat>Bildschirmpräsentation (4:3)</PresentationFormat>
  <Paragraphs>91</Paragraphs>
  <Slides>24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24</vt:i4>
      </vt:variant>
    </vt:vector>
  </HeadingPairs>
  <TitlesOfParts>
    <vt:vector size="25" baseType="lpstr">
      <vt:lpstr>Default Design</vt:lpstr>
      <vt:lpstr>Folie 1</vt:lpstr>
      <vt:lpstr>Concept of JSBML</vt:lpstr>
      <vt:lpstr>Folie 3</vt:lpstr>
      <vt:lpstr>Obtaining JSBML</vt:lpstr>
      <vt:lpstr>Visualizing the content of an SBML file</vt:lpstr>
      <vt:lpstr>Folie 6</vt:lpstr>
      <vt:lpstr>Listening to changes</vt:lpstr>
      <vt:lpstr>Folie 8</vt:lpstr>
      <vt:lpstr>Type hierarchy</vt:lpstr>
      <vt:lpstr>Folie 10</vt:lpstr>
      <vt:lpstr>Folie 11</vt:lpstr>
      <vt:lpstr>Folie 12</vt:lpstr>
      <vt:lpstr>Folie 13</vt:lpstr>
      <vt:lpstr>Package structure</vt:lpstr>
      <vt:lpstr>Folie 15</vt:lpstr>
      <vt:lpstr>Download of modules</vt:lpstr>
      <vt:lpstr>LibSBML module</vt:lpstr>
      <vt:lpstr>CellDesigner module</vt:lpstr>
      <vt:lpstr>CellDesigner module: Example for a PluginAction</vt:lpstr>
      <vt:lpstr>CellDesigner module: Example for a CellDesignerPlugin</vt:lpstr>
      <vt:lpstr>Folie 21</vt:lpstr>
      <vt:lpstr>XML parsing</vt:lpstr>
      <vt:lpstr>How to contribute</vt:lpstr>
      <vt:lpstr>Thanks http://sbml.org/Software/JSBML </vt:lpstr>
    </vt:vector>
  </TitlesOfParts>
  <Company>EMBL-EBI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JSBML</dc:title>
  <dc:creator>rodrigue</dc:creator>
  <cp:lastModifiedBy>draeger</cp:lastModifiedBy>
  <cp:revision>138</cp:revision>
  <dcterms:created xsi:type="dcterms:W3CDTF">2010-05-01T14:20:19Z</dcterms:created>
  <dcterms:modified xsi:type="dcterms:W3CDTF">2011-04-18T21:30:01Z</dcterms:modified>
</cp:coreProperties>
</file>