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82" r:id="rId5"/>
    <p:sldId id="278" r:id="rId6"/>
    <p:sldId id="277" r:id="rId7"/>
    <p:sldId id="262" r:id="rId8"/>
    <p:sldId id="287" r:id="rId9"/>
    <p:sldId id="288" r:id="rId10"/>
    <p:sldId id="281" r:id="rId11"/>
    <p:sldId id="289" r:id="rId12"/>
    <p:sldId id="291" r:id="rId13"/>
    <p:sldId id="292" r:id="rId14"/>
    <p:sldId id="293" r:id="rId15"/>
    <p:sldId id="275" r:id="rId16"/>
    <p:sldId id="279" r:id="rId17"/>
    <p:sldId id="283" r:id="rId18"/>
    <p:sldId id="26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94700" autoAdjust="0"/>
  </p:normalViewPr>
  <p:slideViewPr>
    <p:cSldViewPr>
      <p:cViewPr varScale="1">
        <p:scale>
          <a:sx n="66" d="100"/>
          <a:sy n="66" d="100"/>
        </p:scale>
        <p:origin x="-159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B01E9-4B91-4D55-A727-897E487404C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59E66-35B1-401B-BF1B-976A3E8F8B8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5B514-CA33-469E-A2CB-4E38F5ADBEA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9A3E-81EE-4D24-92B3-1A615E2AD49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4F9B-156A-4D69-B990-3BEB29614A6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9A5BB-FC4E-470F-B492-B82FD216D37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1ECCE-96C5-43F1-8673-98BB75E1F4D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978A-B312-4636-859A-807978D4759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90DF-F546-4CA6-ADB4-CCDF15B8F49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B87E-FE0F-413B-8210-D99A5746223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4666D-E14C-4B38-93C1-3B5A75BC811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7C72-CA20-4FD0-9D6C-D5CB954F511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8555B15-7F8D-418C-BB2C-D28C05B4C2D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sbml-development@caltech.edu" TargetMode="External"/><Relationship Id="rId2" Type="http://schemas.openxmlformats.org/officeDocument/2006/relationships/hyperlink" Target="http://sourceforge.net/tracker/?group_id=279608&amp;atid=118677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sbml-team@caltech.eb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bml.org/Software/JSB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jsbml/files/jsbml/0.8-b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2619" y="1994341"/>
            <a:ext cx="3698763" cy="1362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The SBML Java™ library</a:t>
            </a:r>
          </a:p>
          <a:p>
            <a:pPr eaLnBrk="1" hangingPunct="1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899592" y="1844824"/>
            <a:ext cx="7344816" cy="388843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</a:rPr>
              <a:t>sbaseAdded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SBase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sb</a:t>
            </a:r>
            <a:r>
              <a:rPr lang="en-US" dirty="0" smtClean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"[ADD] "</a:t>
            </a:r>
            <a:r>
              <a:rPr lang="en-US" dirty="0" smtClean="0">
                <a:latin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</a:rPr>
              <a:t>sb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</a:rPr>
              <a:t>sbaseRemoved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SBase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sb</a:t>
            </a:r>
            <a:r>
              <a:rPr lang="en-US" dirty="0" smtClean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"[RMV] "</a:t>
            </a:r>
            <a:r>
              <a:rPr lang="en-US" dirty="0" smtClean="0">
                <a:latin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</a:rPr>
              <a:t>sb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</a:rPr>
              <a:t>stateChanged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Consolas" pitchFamily="49" charset="0"/>
              </a:rPr>
              <a:t>SBaseChangedEvent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"[CHG] "</a:t>
            </a:r>
            <a:r>
              <a:rPr lang="en-US" dirty="0" smtClean="0">
                <a:latin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</a:rPr>
              <a:t>ev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Listening to changes</a:t>
            </a:r>
            <a:endParaRPr lang="en-US" noProof="0"/>
          </a:p>
        </p:txBody>
      </p:sp>
      <p:cxnSp>
        <p:nvCxnSpPr>
          <p:cNvPr id="6" name="Gerade Verbindung 5"/>
          <p:cNvCxnSpPr/>
          <p:nvPr/>
        </p:nvCxnSpPr>
        <p:spPr>
          <a:xfrm rot="10800000">
            <a:off x="755576" y="1412776"/>
            <a:ext cx="7776864" cy="4968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rot="10800000" flipV="1">
            <a:off x="539552" y="1412776"/>
            <a:ext cx="7920880" cy="47525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377713" y="1412776"/>
            <a:ext cx="6362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SBaseChangedListener</a:t>
            </a:r>
            <a:r>
              <a:rPr lang="en-GB" sz="2000" dirty="0" smtClean="0"/>
              <a:t> in package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org.sbml.jsbml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Improved listener:</a:t>
            </a:r>
            <a:br>
              <a:rPr lang="en-GB" dirty="0" smtClean="0"/>
            </a:br>
            <a:r>
              <a:rPr lang="en-GB" dirty="0" err="1" smtClean="0">
                <a:latin typeface="Consolas" pitchFamily="49" charset="0"/>
                <a:cs typeface="Consolas" pitchFamily="49" charset="0"/>
              </a:rPr>
              <a:t>TreeNodeChangeListener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Package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org.sbml.jsbml.util</a:t>
            </a:r>
            <a:r>
              <a:rPr lang="en-US" sz="2000" dirty="0" smtClean="0">
                <a:latin typeface="+mj-lt"/>
              </a:rPr>
              <a:t>, extending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java.beans.PropertyChangeListener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899592" y="2492896"/>
            <a:ext cx="7344816" cy="388843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</a:rPr>
              <a:t>nodeAdded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</a:rPr>
              <a:t> node)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"[ADD] "</a:t>
            </a:r>
            <a:r>
              <a:rPr lang="en-US" dirty="0" smtClean="0">
                <a:latin typeface="Consolas" pitchFamily="49" charset="0"/>
              </a:rPr>
              <a:t> + node);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</a:rPr>
              <a:t>nodeRemoved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</a:rPr>
              <a:t> node)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"[RMV] "</a:t>
            </a:r>
            <a:r>
              <a:rPr lang="en-US" dirty="0" smtClean="0">
                <a:latin typeface="Consolas" pitchFamily="49" charset="0"/>
              </a:rPr>
              <a:t> + node);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</a:rPr>
              <a:t>propertyChange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Consolas" pitchFamily="49" charset="0"/>
              </a:rPr>
              <a:t>PropertyChangeEvent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evt</a:t>
            </a:r>
            <a:r>
              <a:rPr lang="en-US" dirty="0" smtClean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"[CHG] "</a:t>
            </a:r>
            <a:r>
              <a:rPr lang="en-US" dirty="0" smtClean="0">
                <a:latin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</a:rPr>
              <a:t>evt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6264696" y="4149080"/>
            <a:ext cx="2771800" cy="936104"/>
          </a:xfrm>
          <a:prstGeom prst="wedgeRoundRectCallout">
            <a:avLst>
              <a:gd name="adj1" fmla="val -60257"/>
              <a:gd name="adj2" fmla="val 575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Specialised event implementation:</a:t>
            </a:r>
          </a:p>
          <a:p>
            <a:pPr algn="ctr"/>
            <a:r>
              <a:rPr lang="en-GB" dirty="0" err="1" smtClean="0">
                <a:latin typeface="Consolas" pitchFamily="49" charset="0"/>
                <a:cs typeface="Consolas" pitchFamily="49" charset="0"/>
              </a:rPr>
              <a:t>TreeNodeChangeEvent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New features and bug fixes</a:t>
            </a:r>
            <a:endParaRPr lang="en-US" noProof="0" dirty="0"/>
          </a:p>
        </p:txBody>
      </p:sp>
      <p:pic>
        <p:nvPicPr>
          <p:cNvPr id="8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features – an overview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TreeNodeAdapter</a:t>
            </a:r>
            <a:r>
              <a:rPr lang="en-GB" sz="2800" dirty="0" smtClean="0">
                <a:latin typeface="+mj-lt"/>
                <a:cs typeface="Consolas" pitchFamily="49" charset="0"/>
              </a:rPr>
              <a:t> as a wrapper for child elements that cannot extend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AbstractTreeNode</a:t>
            </a:r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err="1" smtClean="0"/>
              <a:t>SBMLreader</a:t>
            </a:r>
            <a:r>
              <a:rPr lang="en-GB" sz="2800" dirty="0" smtClean="0"/>
              <a:t>: static methods</a:t>
            </a:r>
          </a:p>
          <a:p>
            <a:r>
              <a:rPr lang="en-GB" sz="2800" dirty="0" smtClean="0"/>
              <a:t>Maven </a:t>
            </a:r>
            <a:r>
              <a:rPr lang="en-GB" sz="2800" dirty="0" smtClean="0"/>
              <a:t>script </a:t>
            </a:r>
            <a:r>
              <a:rPr lang="en-GB" sz="2800" dirty="0" smtClean="0"/>
              <a:t>by Igor </a:t>
            </a:r>
            <a:r>
              <a:rPr lang="en-GB" sz="2800" dirty="0" err="1" smtClean="0"/>
              <a:t>Rodchenkov</a:t>
            </a:r>
            <a:endParaRPr lang="en-GB" sz="2800" dirty="0" smtClean="0"/>
          </a:p>
          <a:p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initDefaults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level,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version)</a:t>
            </a:r>
          </a:p>
          <a:p>
            <a:r>
              <a:rPr lang="en-GB" sz="2800" dirty="0" smtClean="0"/>
              <a:t>Check for duplicate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metaId</a:t>
            </a:r>
            <a:r>
              <a:rPr lang="en-GB" sz="2800" dirty="0" err="1" smtClean="0"/>
              <a:t>s</a:t>
            </a:r>
            <a:endParaRPr lang="en-GB" sz="2800" dirty="0" smtClean="0"/>
          </a:p>
          <a:p>
            <a:r>
              <a:rPr lang="en-GB" sz="2800" dirty="0" smtClean="0"/>
              <a:t>Automatic, recursive level/version update in case of adding elements with undefined L/V specification to a top element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important  bug fixes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General improvements:</a:t>
            </a:r>
          </a:p>
          <a:p>
            <a:pPr lvl="1"/>
            <a:r>
              <a:rPr lang="en-GB" sz="2000" dirty="0" smtClean="0"/>
              <a:t>Closing streams after reading/writing SBML files</a:t>
            </a:r>
          </a:p>
          <a:p>
            <a:pPr lvl="1"/>
            <a:r>
              <a:rPr lang="en-GB" sz="2000" dirty="0" smtClean="0"/>
              <a:t>Support for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NaN</a:t>
            </a:r>
            <a:r>
              <a:rPr lang="en-GB" sz="2000" dirty="0" smtClean="0"/>
              <a:t> values in formulas and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ASTNode</a:t>
            </a:r>
            <a:r>
              <a:rPr lang="en-GB" sz="2000" dirty="0" err="1" smtClean="0"/>
              <a:t>s</a:t>
            </a:r>
            <a:r>
              <a:rPr lang="en-GB" sz="2000" dirty="0" smtClean="0"/>
              <a:t> </a:t>
            </a:r>
          </a:p>
          <a:p>
            <a:r>
              <a:rPr lang="en-GB" sz="2400" dirty="0" smtClean="0"/>
              <a:t>Improved Level 1 support:</a:t>
            </a:r>
          </a:p>
          <a:p>
            <a:pPr lvl="1"/>
            <a:r>
              <a:rPr lang="en-GB" sz="2000" dirty="0" smtClean="0"/>
              <a:t>Parsing of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Rule</a:t>
            </a:r>
            <a:r>
              <a:rPr lang="en-GB" sz="2000" dirty="0" smtClean="0"/>
              <a:t>s with a type attribute (e.g.,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rate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Denominator attribute in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SpeciesReference</a:t>
            </a:r>
            <a:r>
              <a:rPr lang="en-GB" sz="2000" dirty="0" smtClean="0"/>
              <a:t> was never read</a:t>
            </a:r>
          </a:p>
          <a:p>
            <a:pPr lvl="1"/>
            <a:r>
              <a:rPr lang="en-GB" sz="2000" dirty="0" smtClean="0"/>
              <a:t>No </a:t>
            </a:r>
            <a:r>
              <a:rPr lang="en-GB" sz="2000" dirty="0" err="1" smtClean="0"/>
              <a:t>MathML</a:t>
            </a:r>
            <a:r>
              <a:rPr lang="en-GB" sz="2000" dirty="0" smtClean="0"/>
              <a:t> in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KineticLaw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sz="2000" dirty="0" smtClean="0"/>
              <a:t>Exception during conversion between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LocalParameter</a:t>
            </a:r>
            <a:r>
              <a:rPr lang="en-GB" sz="2000" dirty="0" smtClean="0"/>
              <a:t> and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Parameter</a:t>
            </a:r>
            <a:r>
              <a:rPr lang="en-GB" sz="2000" dirty="0" smtClean="0"/>
              <a:t> (no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constant</a:t>
            </a:r>
            <a:r>
              <a:rPr lang="en-GB" sz="2000" dirty="0" smtClean="0"/>
              <a:t> attribute)</a:t>
            </a:r>
          </a:p>
          <a:p>
            <a:r>
              <a:rPr lang="en-GB" sz="2400" dirty="0" smtClean="0"/>
              <a:t>Improved Level 3 support:</a:t>
            </a:r>
          </a:p>
          <a:p>
            <a:pPr lvl="1"/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getDerivedUnitsInstance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2000" dirty="0" smtClean="0"/>
              <a:t>in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Species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Modules</a:t>
            </a:r>
            <a:endParaRPr lang="en-US" noProof="0"/>
          </a:p>
        </p:txBody>
      </p:sp>
      <p:pic>
        <p:nvPicPr>
          <p:cNvPr id="8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Download of modules</a:t>
            </a:r>
            <a:endParaRPr lang="en-US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LibSBML input/output:</a:t>
            </a:r>
          </a:p>
          <a:p>
            <a:pPr>
              <a:buNone/>
            </a:pPr>
            <a:r>
              <a:rPr lang="en-US" sz="1400" b="1" noProof="0" dirty="0" smtClean="0">
                <a:latin typeface="Consolas" pitchFamily="49" charset="0"/>
              </a:rPr>
              <a:t>	</a:t>
            </a:r>
            <a:r>
              <a:rPr lang="en-US" sz="1400" b="1" noProof="0" dirty="0" err="1" smtClean="0">
                <a:latin typeface="Consolas" pitchFamily="49" charset="0"/>
              </a:rPr>
              <a:t>svn</a:t>
            </a:r>
            <a:r>
              <a:rPr lang="en-US" sz="1400" b="1" noProof="0" dirty="0" smtClean="0">
                <a:latin typeface="Consolas" pitchFamily="49" charset="0"/>
              </a:rPr>
              <a:t> co 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"https://jsbml.svn.sourceforge.net/svnroot/jsbml/modules/libSBMLio/"</a:t>
            </a:r>
          </a:p>
          <a:p>
            <a:pPr>
              <a:buNone/>
            </a:pPr>
            <a:r>
              <a:rPr lang="en-US" sz="1400" b="1" noProof="0" dirty="0" smtClean="0">
                <a:latin typeface="Consolas" pitchFamily="49" charset="0"/>
              </a:rPr>
              <a:t>		</a:t>
            </a:r>
            <a:r>
              <a:rPr lang="en-US" sz="1400" noProof="0" dirty="0" err="1" smtClean="0">
                <a:latin typeface="Consolas" pitchFamily="49" charset="0"/>
              </a:rPr>
              <a:t>libSBMLio</a:t>
            </a:r>
            <a:endParaRPr lang="en-US" sz="1400" noProof="0" dirty="0" smtClean="0">
              <a:latin typeface="Consolas" pitchFamily="49" charset="0"/>
            </a:endParaRPr>
          </a:p>
          <a:p>
            <a:pPr>
              <a:buNone/>
            </a:pPr>
            <a:endParaRPr lang="en-US" sz="2400" noProof="0" dirty="0" smtClean="0"/>
          </a:p>
          <a:p>
            <a:r>
              <a:rPr lang="en-US" sz="2400" noProof="0" dirty="0" err="1" smtClean="0"/>
              <a:t>CellDesigner</a:t>
            </a:r>
            <a:r>
              <a:rPr lang="en-US" sz="2400" noProof="0" dirty="0" smtClean="0"/>
              <a:t> bridge:</a:t>
            </a:r>
          </a:p>
          <a:p>
            <a:pPr>
              <a:buNone/>
            </a:pPr>
            <a:r>
              <a:rPr lang="en-US" noProof="0" dirty="0" smtClean="0"/>
              <a:t>	</a:t>
            </a:r>
            <a:r>
              <a:rPr lang="en-US" sz="1400" b="1" noProof="0" dirty="0" smtClean="0">
                <a:latin typeface="Consolas" pitchFamily="49" charset="0"/>
              </a:rPr>
              <a:t> </a:t>
            </a:r>
            <a:r>
              <a:rPr lang="en-US" sz="1400" b="1" noProof="0" dirty="0" err="1" smtClean="0">
                <a:latin typeface="Consolas" pitchFamily="49" charset="0"/>
              </a:rPr>
              <a:t>svn</a:t>
            </a:r>
            <a:r>
              <a:rPr lang="en-US" sz="1400" b="1" noProof="0" dirty="0" smtClean="0">
                <a:latin typeface="Consolas" pitchFamily="49" charset="0"/>
              </a:rPr>
              <a:t> co 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"https://jsbml.svn.sourceforge.net/svnroot/jsbml/modules/cellDesigner"</a:t>
            </a:r>
          </a:p>
          <a:p>
            <a:pPr>
              <a:buNone/>
            </a:pPr>
            <a:r>
              <a:rPr lang="en-US" sz="1400" noProof="0" dirty="0" smtClean="0">
                <a:latin typeface="Consolas" pitchFamily="49" charset="0"/>
              </a:rPr>
              <a:t>        </a:t>
            </a:r>
            <a:r>
              <a:rPr lang="en-US" sz="1400" noProof="0" dirty="0" err="1" smtClean="0">
                <a:latin typeface="Consolas" pitchFamily="49" charset="0"/>
              </a:rPr>
              <a:t>cellDesigner</a:t>
            </a:r>
            <a:endParaRPr lang="en-US" sz="1400" noProof="0" dirty="0" smtClean="0">
              <a:latin typeface="Consolas" pitchFamily="49" charset="0"/>
            </a:endParaRPr>
          </a:p>
          <a:p>
            <a:pPr>
              <a:buNone/>
            </a:pPr>
            <a:endParaRPr lang="en-US" sz="1400" noProof="0" dirty="0" smtClean="0">
              <a:latin typeface="Consolas" pitchFamily="49" charset="0"/>
            </a:endParaRPr>
          </a:p>
          <a:p>
            <a:r>
              <a:rPr lang="en-US" sz="2400" noProof="0" dirty="0" smtClean="0"/>
              <a:t>LibSBML compatibility module for switching between libSBML and JSBML still under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contribute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noProof="0" dirty="0" smtClean="0"/>
              <a:t>Creating a patch:</a:t>
            </a:r>
          </a:p>
          <a:p>
            <a:r>
              <a:rPr lang="en-US" sz="1600" noProof="0" dirty="0" smtClean="0"/>
              <a:t>Checkout the sources from </a:t>
            </a:r>
            <a:r>
              <a:rPr lang="en-US" sz="1600" noProof="0" dirty="0" err="1" smtClean="0"/>
              <a:t>sourceforge</a:t>
            </a:r>
            <a:endParaRPr lang="en-US" sz="1600" noProof="0" dirty="0" smtClean="0"/>
          </a:p>
          <a:p>
            <a:pPr>
              <a:buFontTx/>
              <a:buNone/>
            </a:pPr>
            <a:r>
              <a:rPr lang="en-US" sz="1400" noProof="0" dirty="0" smtClean="0">
                <a:latin typeface="Consolas" pitchFamily="49" charset="0"/>
              </a:rPr>
              <a:t>	</a:t>
            </a:r>
            <a:r>
              <a:rPr lang="en-US" sz="1400" noProof="0" dirty="0" err="1" smtClean="0">
                <a:latin typeface="Consolas" pitchFamily="49" charset="0"/>
              </a:rPr>
              <a:t>svn</a:t>
            </a:r>
            <a:r>
              <a:rPr lang="en-US" sz="1400" noProof="0" dirty="0" smtClean="0">
                <a:latin typeface="Consolas" pitchFamily="49" charset="0"/>
              </a:rPr>
              <a:t> co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</a:rPr>
              <a:t>“https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://jsbml.svn.sourceforge.net/svnroot/jsbml/trunk </a:t>
            </a:r>
            <a:r>
              <a:rPr lang="en-US" sz="1400" b="1" noProof="0" dirty="0" err="1" smtClean="0">
                <a:solidFill>
                  <a:srgbClr val="FF0000"/>
                </a:solidFill>
                <a:latin typeface="Consolas" pitchFamily="49" charset="0"/>
              </a:rPr>
              <a:t>jsbml</a:t>
            </a:r>
            <a:r>
              <a:rPr lang="en-US" sz="1400" b="1" noProof="0" dirty="0" smtClean="0">
                <a:solidFill>
                  <a:srgbClr val="FF0000"/>
                </a:solidFill>
                <a:latin typeface="Consolas" pitchFamily="49" charset="0"/>
              </a:rPr>
              <a:t>“</a:t>
            </a:r>
            <a:r>
              <a:rPr lang="en-US" sz="1400" noProof="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400" noProof="0" dirty="0" smtClean="0">
                <a:latin typeface="Consolas" pitchFamily="49" charset="0"/>
              </a:rPr>
              <a:t>JSBML</a:t>
            </a:r>
          </a:p>
          <a:p>
            <a:r>
              <a:rPr lang="en-US" sz="1600" noProof="0" dirty="0" smtClean="0"/>
              <a:t>Do your modifications, then create a patch file:</a:t>
            </a:r>
          </a:p>
          <a:p>
            <a:pPr>
              <a:buFontTx/>
              <a:buNone/>
            </a:pPr>
            <a:r>
              <a:rPr lang="en-US" sz="1400" noProof="0" dirty="0" smtClean="0">
                <a:latin typeface="Consolas" pitchFamily="49" charset="0"/>
              </a:rPr>
              <a:t>	</a:t>
            </a:r>
            <a:r>
              <a:rPr lang="en-US" sz="1400" noProof="0" dirty="0" err="1" smtClean="0">
                <a:latin typeface="Consolas" pitchFamily="49" charset="0"/>
              </a:rPr>
              <a:t>svn</a:t>
            </a:r>
            <a:r>
              <a:rPr lang="en-US" sz="1400" noProof="0" dirty="0" smtClean="0">
                <a:latin typeface="Consolas" pitchFamily="49" charset="0"/>
              </a:rPr>
              <a:t> diff &gt; jsbml-patch.txt</a:t>
            </a:r>
            <a:endParaRPr lang="en-US" sz="1600" noProof="0" dirty="0" smtClean="0"/>
          </a:p>
          <a:p>
            <a:r>
              <a:rPr lang="en-US" sz="1600" noProof="0" dirty="0" smtClean="0"/>
              <a:t>Attach it to a tracker item or send it through the development list.</a:t>
            </a:r>
          </a:p>
          <a:p>
            <a:endParaRPr lang="en-US" sz="1600" noProof="0" dirty="0" smtClean="0"/>
          </a:p>
          <a:p>
            <a:pPr>
              <a:buFontTx/>
              <a:buNone/>
            </a:pPr>
            <a:r>
              <a:rPr lang="en-US" sz="1600" b="1" noProof="0" dirty="0" smtClean="0"/>
              <a:t>Bug tracker: </a:t>
            </a:r>
            <a:r>
              <a:rPr lang="en-US" sz="1600" noProof="0" dirty="0" smtClean="0">
                <a:latin typeface="Consolas" pitchFamily="49" charset="0"/>
                <a:hlinkClick r:id="rId2"/>
              </a:rPr>
              <a:t>http://sourceforge.net/tracker/?group_id=279608&amp;atid=1186776</a:t>
            </a:r>
            <a:endParaRPr lang="en-US" sz="1600" noProof="0" dirty="0" smtClean="0">
              <a:latin typeface="Consolas" pitchFamily="49" charset="0"/>
            </a:endParaRPr>
          </a:p>
          <a:p>
            <a:pPr>
              <a:buFontTx/>
              <a:buNone/>
            </a:pPr>
            <a:endParaRPr lang="en-US" sz="1600" noProof="0" dirty="0" smtClean="0"/>
          </a:p>
          <a:p>
            <a:pPr>
              <a:buFontTx/>
              <a:buNone/>
            </a:pPr>
            <a:r>
              <a:rPr lang="en-US" sz="1600" b="1" noProof="0" dirty="0" smtClean="0"/>
              <a:t>Mailing lists: </a:t>
            </a:r>
          </a:p>
          <a:p>
            <a:r>
              <a:rPr lang="en-US" sz="1600" noProof="0" dirty="0" smtClean="0">
                <a:latin typeface="Consolas" pitchFamily="49" charset="0"/>
                <a:hlinkClick r:id="rId3"/>
              </a:rPr>
              <a:t>jsbml-development@caltech.edu</a:t>
            </a:r>
            <a:r>
              <a:rPr lang="en-US" sz="1600" noProof="0" dirty="0" smtClean="0"/>
              <a:t>: public list with discussion about the development of JSBML and support for users.</a:t>
            </a:r>
          </a:p>
          <a:p>
            <a:r>
              <a:rPr lang="en-US" sz="1600" dirty="0" smtClean="0">
                <a:latin typeface="Consolas" pitchFamily="49" charset="0"/>
                <a:hlinkClick r:id="rId4"/>
              </a:rPr>
              <a:t>j</a:t>
            </a:r>
            <a:r>
              <a:rPr lang="en-US" sz="1600" noProof="0" dirty="0" smtClean="0">
                <a:latin typeface="Consolas" pitchFamily="49" charset="0"/>
                <a:hlinkClick r:id="rId4"/>
              </a:rPr>
              <a:t>sbml-team@caltech.edu</a:t>
            </a:r>
            <a:r>
              <a:rPr lang="en-US" sz="1600" noProof="0" dirty="0" smtClean="0"/>
              <a:t>: private list for the JSBML team were anybody can send mails for support or bugs reports.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847" y="476672"/>
            <a:ext cx="710830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501008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noProof="0" dirty="0" smtClean="0"/>
              <a:t>Thanks for your attention!</a:t>
            </a:r>
            <a:br>
              <a:rPr lang="en-US" sz="4000" noProof="0" dirty="0" smtClean="0"/>
            </a:br>
            <a:r>
              <a:rPr lang="en-US" sz="2000" noProof="0" dirty="0" smtClean="0">
                <a:hlinkClick r:id="rId3"/>
              </a:rPr>
              <a:t>http://sbml.org/Software/JSBML</a:t>
            </a:r>
            <a:r>
              <a:rPr lang="en-US" sz="2000" noProof="0" dirty="0" smtClean="0"/>
              <a:t/>
            </a:r>
            <a:br>
              <a:rPr lang="en-US" sz="2000" noProof="0" dirty="0" smtClean="0"/>
            </a:br>
            <a:endParaRPr lang="en-US" sz="20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Concept of JSBML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Compromise:</a:t>
            </a:r>
          </a:p>
          <a:p>
            <a:pPr lvl="1"/>
            <a:r>
              <a:rPr lang="en-US" noProof="0" dirty="0" smtClean="0"/>
              <a:t>High compatibility to libSBML</a:t>
            </a:r>
          </a:p>
          <a:p>
            <a:pPr lvl="1"/>
            <a:r>
              <a:rPr lang="en-US" noProof="0" dirty="0" smtClean="0"/>
              <a:t>Java-like library</a:t>
            </a:r>
          </a:p>
          <a:p>
            <a:endParaRPr lang="en-US" dirty="0" smtClean="0"/>
          </a:p>
          <a:p>
            <a:r>
              <a:rPr lang="en-US" dirty="0" smtClean="0"/>
              <a:t>Main developers </a:t>
            </a:r>
          </a:p>
          <a:p>
            <a:pPr lvl="1"/>
            <a:r>
              <a:rPr lang="en-US" dirty="0" smtClean="0"/>
              <a:t>Nicolas Rodriguez and Andreas Dräger</a:t>
            </a:r>
          </a:p>
          <a:p>
            <a:pPr lvl="1"/>
            <a:r>
              <a:rPr lang="en-US" dirty="0" smtClean="0"/>
              <a:t>Both available during the meeting any time to answer JSBML-related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How to get started?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Obtaining JSBML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latin typeface="Consolas" pitchFamily="49" charset="0"/>
                <a:hlinkClick r:id="rId2"/>
              </a:rPr>
              <a:t>https://sourceforge.net/projects/jsbml/files/jsbml/0.8-b2/</a:t>
            </a:r>
            <a:endParaRPr lang="en-US" sz="2800" noProof="0" dirty="0" smtClean="0">
              <a:latin typeface="Consolas" pitchFamily="49" charset="0"/>
            </a:endParaRPr>
          </a:p>
          <a:p>
            <a:endParaRPr lang="en-US" sz="2800" noProof="0" dirty="0" smtClean="0"/>
          </a:p>
          <a:p>
            <a:r>
              <a:rPr lang="en-US" sz="2800" noProof="0" dirty="0" smtClean="0"/>
              <a:t>Download the </a:t>
            </a:r>
            <a:r>
              <a:rPr lang="en-US" sz="2800" dirty="0" smtClean="0"/>
              <a:t>file </a:t>
            </a:r>
            <a:r>
              <a:rPr lang="en-US" sz="2800" dirty="0" smtClean="0">
                <a:latin typeface="Consolas" pitchFamily="49" charset="0"/>
              </a:rPr>
              <a:t>jsbml-0.8-b2-with-dependencies.jar</a:t>
            </a:r>
            <a:r>
              <a:rPr lang="en-US" sz="2800" noProof="0" dirty="0" smtClean="0"/>
              <a:t>.</a:t>
            </a:r>
          </a:p>
          <a:p>
            <a:endParaRPr lang="en-US" sz="2800" noProof="0" dirty="0" smtClean="0"/>
          </a:p>
          <a:p>
            <a:r>
              <a:rPr lang="en-US" sz="2800" noProof="0" dirty="0" smtClean="0"/>
              <a:t>Once you have added it to the Java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CLASSPATH</a:t>
            </a:r>
            <a:r>
              <a:rPr lang="en-US" sz="2800" noProof="0" dirty="0" smtClean="0"/>
              <a:t>, you can start working with JSBML.</a:t>
            </a:r>
          </a:p>
          <a:p>
            <a:endParaRPr lang="en-US" sz="2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Visualizing the content of an SBML file</a:t>
            </a:r>
            <a:endParaRPr lang="en-US" noProof="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3945"/>
            <a:ext cx="8229600" cy="373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Grafik 4" descr="JSBML_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836712"/>
            <a:ext cx="3899788" cy="581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Data types</a:t>
            </a:r>
            <a:endParaRPr lang="en-US" noProof="0" dirty="0"/>
          </a:p>
        </p:txBody>
      </p:sp>
      <p:pic>
        <p:nvPicPr>
          <p:cNvPr id="4" name="Picture 2" descr="E:\draeger\workspace\JSBML\doc\logo\JSB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857256" cy="31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en-US" dirty="0"/>
          </a:p>
        </p:txBody>
      </p:sp>
      <p:pic>
        <p:nvPicPr>
          <p:cNvPr id="8" name="Inhaltsplatzhalter 7" descr="FullTypeHierarch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7" y="1857364"/>
            <a:ext cx="9140387" cy="4013221"/>
          </a:xfrm>
        </p:spPr>
      </p:pic>
      <p:sp>
        <p:nvSpPr>
          <p:cNvPr id="4" name="Abgerundetes Rechteck 3"/>
          <p:cNvSpPr/>
          <p:nvPr/>
        </p:nvSpPr>
        <p:spPr>
          <a:xfrm>
            <a:off x="4427984" y="2348880"/>
            <a:ext cx="25922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6876256" y="1628800"/>
            <a:ext cx="2016224" cy="720080"/>
          </a:xfrm>
          <a:prstGeom prst="wedgeRoundRectCallout">
            <a:avLst>
              <a:gd name="adj1" fmla="val -80830"/>
              <a:gd name="adj2" fmla="val 4849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Also part of the SBML tree</a:t>
            </a:r>
            <a:endParaRPr lang="en-GB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1340768"/>
            <a:ext cx="2016224" cy="936104"/>
          </a:xfrm>
          <a:prstGeom prst="wedgeRoundRectCallout">
            <a:avLst>
              <a:gd name="adj1" fmla="val 40109"/>
              <a:gd name="adj2" fmla="val 69861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Recursively designed interface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SBase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364088" y="5085184"/>
            <a:ext cx="3672408" cy="16561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Limitations: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dirty="0" smtClean="0"/>
              <a:t>Duplicate implementation of recursive methods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dirty="0" smtClean="0"/>
              <a:t>No way to listen to changes in elements not derived from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SBase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Unified type hierarchy</a:t>
            </a:r>
            <a:endParaRPr lang="en-GB" dirty="0"/>
          </a:p>
        </p:txBody>
      </p:sp>
      <p:pic>
        <p:nvPicPr>
          <p:cNvPr id="5" name="Inhaltsplatzhalter 4" descr="FullTypeHierarch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76" y="2014080"/>
            <a:ext cx="9118849" cy="3298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top level super class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AbstractTreeNode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Inhaltsplatzhalter 4" descr="FullTypeHierarc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33456" y="1700808"/>
            <a:ext cx="22895878" cy="828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lipse 4"/>
          <p:cNvSpPr/>
          <p:nvPr/>
        </p:nvSpPr>
        <p:spPr>
          <a:xfrm>
            <a:off x="4499992" y="2780928"/>
            <a:ext cx="172819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6300192" y="1412776"/>
            <a:ext cx="2664296" cy="2304256"/>
          </a:xfrm>
          <a:prstGeom prst="wedgeRoundRectCallout">
            <a:avLst>
              <a:gd name="adj1" fmla="val -72283"/>
              <a:gd name="adj2" fmla="val 24061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Recursive methods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Adding, removing, and informing change listeners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clone()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equals(Object o)</a:t>
            </a:r>
            <a:endParaRPr lang="en-GB" dirty="0"/>
          </a:p>
        </p:txBody>
      </p:sp>
      <p:sp>
        <p:nvSpPr>
          <p:cNvPr id="8" name="Freihandform 7"/>
          <p:cNvSpPr/>
          <p:nvPr/>
        </p:nvSpPr>
        <p:spPr>
          <a:xfrm>
            <a:off x="4182256" y="3822492"/>
            <a:ext cx="3612629" cy="1633928"/>
          </a:xfrm>
          <a:custGeom>
            <a:avLst/>
            <a:gdLst>
              <a:gd name="connsiteX0" fmla="*/ 0 w 3612629"/>
              <a:gd name="connsiteY0" fmla="*/ 1618938 h 1633928"/>
              <a:gd name="connsiteX1" fmla="*/ 0 w 3612629"/>
              <a:gd name="connsiteY1" fmla="*/ 1618938 h 1633928"/>
              <a:gd name="connsiteX2" fmla="*/ 0 w 3612629"/>
              <a:gd name="connsiteY2" fmla="*/ 989351 h 1633928"/>
              <a:gd name="connsiteX3" fmla="*/ 0 w 3612629"/>
              <a:gd name="connsiteY3" fmla="*/ 989351 h 1633928"/>
              <a:gd name="connsiteX4" fmla="*/ 749508 w 3612629"/>
              <a:gd name="connsiteY4" fmla="*/ 0 h 1633928"/>
              <a:gd name="connsiteX5" fmla="*/ 1603947 w 3612629"/>
              <a:gd name="connsiteY5" fmla="*/ 0 h 1633928"/>
              <a:gd name="connsiteX6" fmla="*/ 1738859 w 3612629"/>
              <a:gd name="connsiteY6" fmla="*/ 584616 h 1633928"/>
              <a:gd name="connsiteX7" fmla="*/ 3612629 w 3612629"/>
              <a:gd name="connsiteY7" fmla="*/ 1049311 h 1633928"/>
              <a:gd name="connsiteX8" fmla="*/ 3612629 w 3612629"/>
              <a:gd name="connsiteY8" fmla="*/ 1633928 h 1633928"/>
              <a:gd name="connsiteX9" fmla="*/ 0 w 3612629"/>
              <a:gd name="connsiteY9" fmla="*/ 1618938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2629" h="1633928">
                <a:moveTo>
                  <a:pt x="0" y="1618938"/>
                </a:moveTo>
                <a:lnTo>
                  <a:pt x="0" y="1618938"/>
                </a:lnTo>
                <a:lnTo>
                  <a:pt x="0" y="989351"/>
                </a:lnTo>
                <a:lnTo>
                  <a:pt x="0" y="989351"/>
                </a:lnTo>
                <a:lnTo>
                  <a:pt x="749508" y="0"/>
                </a:lnTo>
                <a:lnTo>
                  <a:pt x="1603947" y="0"/>
                </a:lnTo>
                <a:lnTo>
                  <a:pt x="1738859" y="584616"/>
                </a:lnTo>
                <a:lnTo>
                  <a:pt x="3612629" y="1049311"/>
                </a:lnTo>
                <a:lnTo>
                  <a:pt x="3612629" y="1633928"/>
                </a:lnTo>
                <a:lnTo>
                  <a:pt x="0" y="161893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96336" y="3789040"/>
            <a:ext cx="1008112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Bildschirmpräsentation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Default Design</vt:lpstr>
      <vt:lpstr>Folie 1</vt:lpstr>
      <vt:lpstr>Concept of JSBML</vt:lpstr>
      <vt:lpstr>Folie 3</vt:lpstr>
      <vt:lpstr>Obtaining JSBML</vt:lpstr>
      <vt:lpstr>Visualizing the content of an SBML file</vt:lpstr>
      <vt:lpstr>Folie 6</vt:lpstr>
      <vt:lpstr>Type hierarchy</vt:lpstr>
      <vt:lpstr>Unified type hierarchy</vt:lpstr>
      <vt:lpstr>New top level super class AbstractTreeNode</vt:lpstr>
      <vt:lpstr>Listening to changes</vt:lpstr>
      <vt:lpstr>Improved listener: TreeNodeChangeListener</vt:lpstr>
      <vt:lpstr>Folie 12</vt:lpstr>
      <vt:lpstr>New features – an overview</vt:lpstr>
      <vt:lpstr>Most important  bug fixes</vt:lpstr>
      <vt:lpstr>Folie 15</vt:lpstr>
      <vt:lpstr>Download of modules</vt:lpstr>
      <vt:lpstr>How to contribute</vt:lpstr>
      <vt:lpstr>Thanks for your attention! http://sbml.org/Software/JSBML </vt:lpstr>
    </vt:vector>
  </TitlesOfParts>
  <Company>EMBL-EBI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JSBML</dc:title>
  <dc:creator>rodrigue</dc:creator>
  <cp:lastModifiedBy>Andreas Dräger</cp:lastModifiedBy>
  <cp:revision>220</cp:revision>
  <dcterms:created xsi:type="dcterms:W3CDTF">2010-05-01T14:20:19Z</dcterms:created>
  <dcterms:modified xsi:type="dcterms:W3CDTF">2011-09-04T08:57:23Z</dcterms:modified>
</cp:coreProperties>
</file>