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6" r:id="rId4"/>
    <p:sldId id="282" r:id="rId5"/>
    <p:sldId id="278" r:id="rId6"/>
    <p:sldId id="280" r:id="rId7"/>
    <p:sldId id="287" r:id="rId8"/>
    <p:sldId id="303" r:id="rId9"/>
    <p:sldId id="304" r:id="rId10"/>
    <p:sldId id="305" r:id="rId11"/>
    <p:sldId id="286" r:id="rId12"/>
    <p:sldId id="306" r:id="rId13"/>
    <p:sldId id="283" r:id="rId14"/>
    <p:sldId id="261" r:id="rId15"/>
    <p:sldId id="301" r:id="rId16"/>
    <p:sldId id="285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89212" autoAdjust="0"/>
  </p:normalViewPr>
  <p:slideViewPr>
    <p:cSldViewPr>
      <p:cViewPr varScale="1">
        <p:scale>
          <a:sx n="75" d="100"/>
          <a:sy n="75" d="100"/>
        </p:scale>
        <p:origin x="-10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35CEE1-19A3-4F47-BCEC-87A6E46455F1}" type="datetimeFigureOut">
              <a:rPr lang="en-US"/>
              <a:pPr>
                <a:defRPr/>
              </a:pPr>
              <a:t>3/28/2012</a:t>
            </a:fld>
            <a:endParaRPr lang="en-US"/>
          </a:p>
        </p:txBody>
      </p:sp>
      <p:sp>
        <p:nvSpPr>
          <p:cNvPr id="14340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0EA9EB-80A1-4FC7-BCF8-7B67A6C3C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TODO : Try to do an example with a qual model ?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22CFC-5544-4FD4-A86F-7D5EE0022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CD77-6F9A-465A-B0E0-976C2B24A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B5800-F0E6-47CA-9FA6-F677A940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1BF89-6463-434B-B1A6-9DE8E7BA6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13A53-0DF0-454B-BB37-7E8B6EAE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E81B-1C26-4287-9F79-E8C23A9E3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9AF2-D0DF-4653-A2CC-8BCAFB361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4C7B3-2FE8-437E-9869-E814B1F0D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6D26A-F0D1-4179-894E-06FD4F4E1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49A5F-0526-466A-A99D-58E8AFAF0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A158-76A6-46CC-ABF0-C309095DD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CF06A-68E2-4636-9826-23BE074BF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8FFEA6-FC85-4C24-89F1-A3E16DB40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votaltracker.com/projects/499447" TargetMode="External"/><Relationship Id="rId2" Type="http://schemas.openxmlformats.org/officeDocument/2006/relationships/hyperlink" Target="http://sourceforge.net/tracker/?group_id=279608&amp;atid=11867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sbml-team@caltech.ebu" TargetMode="External"/><Relationship Id="rId4" Type="http://schemas.openxmlformats.org/officeDocument/2006/relationships/hyperlink" Target="mailto:jsbml-development@caltech.ed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bml.org/Software/JSB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bml.svn.sourceforge.net/svnroot/jsbml/trunk%20jsb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2563" y="1993900"/>
            <a:ext cx="3698875" cy="136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SBML Java™ library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3" name="Picture 4" descr="jsbml-qual-creat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231775"/>
            <a:ext cx="8497887" cy="639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" descr="jsbml-qual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950" y="1125538"/>
            <a:ext cx="3067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more details</a:t>
            </a:r>
          </a:p>
        </p:txBody>
      </p:sp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714750"/>
            <a:ext cx="857250" cy="3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annotation</a:t>
            </a:r>
            <a:endParaRPr lang="en-US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7651" name="Picture 4" descr="jsbml-cvterms-add-fil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68488"/>
            <a:ext cx="91440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contribute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b="1" smtClean="0"/>
              <a:t>Creating a patch:</a:t>
            </a:r>
          </a:p>
          <a:p>
            <a:r>
              <a:rPr lang="en-US" sz="1600" smtClean="0"/>
              <a:t>Checkout the sources from sourceforge</a:t>
            </a:r>
          </a:p>
          <a:p>
            <a:pPr>
              <a:buFontTx/>
              <a:buNone/>
            </a:pPr>
            <a:r>
              <a:rPr lang="en-US" sz="1400" smtClean="0">
                <a:latin typeface="Consolas" pitchFamily="49" charset="0"/>
              </a:rPr>
              <a:t>	svn co </a:t>
            </a:r>
            <a:r>
              <a:rPr lang="en-US" sz="1400" b="1" smtClean="0">
                <a:solidFill>
                  <a:srgbClr val="FF0000"/>
                </a:solidFill>
                <a:latin typeface="Consolas" pitchFamily="49" charset="0"/>
              </a:rPr>
              <a:t>“https://jsbml.svn.sourceforge.net/svnroot/jsbml/trunk jsbml“</a:t>
            </a:r>
            <a:r>
              <a:rPr lang="en-US" sz="140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400" smtClean="0">
                <a:latin typeface="Consolas" pitchFamily="49" charset="0"/>
              </a:rPr>
              <a:t>JSBML</a:t>
            </a:r>
          </a:p>
          <a:p>
            <a:r>
              <a:rPr lang="en-US" sz="1600" smtClean="0"/>
              <a:t>Do your modifications, then create a patch file:</a:t>
            </a:r>
          </a:p>
          <a:p>
            <a:pPr>
              <a:buFontTx/>
              <a:buNone/>
            </a:pPr>
            <a:r>
              <a:rPr lang="en-US" sz="1400" smtClean="0">
                <a:latin typeface="Consolas" pitchFamily="49" charset="0"/>
              </a:rPr>
              <a:t>	svn diff &gt; jsbml-patch.txt</a:t>
            </a:r>
            <a:endParaRPr lang="en-US" sz="1600" smtClean="0"/>
          </a:p>
          <a:p>
            <a:r>
              <a:rPr lang="en-US" sz="1600" smtClean="0"/>
              <a:t>Attach it to a tracker item or send it through the development list.</a:t>
            </a:r>
          </a:p>
          <a:p>
            <a:endParaRPr lang="en-US" sz="1600" smtClean="0"/>
          </a:p>
          <a:p>
            <a:pPr>
              <a:buFontTx/>
              <a:buNone/>
            </a:pPr>
            <a:r>
              <a:rPr lang="en-US" sz="1600" b="1" smtClean="0"/>
              <a:t>Bug tracker: </a:t>
            </a:r>
            <a:r>
              <a:rPr lang="en-US" sz="1600" smtClean="0">
                <a:latin typeface="Consolas" pitchFamily="49" charset="0"/>
                <a:hlinkClick r:id="rId2"/>
              </a:rPr>
              <a:t>http://sourceforge.net/tracker/?group_id=279608&amp;atid=1186776</a:t>
            </a:r>
            <a:endParaRPr lang="en-US" sz="1600" smtClean="0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GB" sz="1600" b="1" smtClean="0"/>
              <a:t>Pivotal : </a:t>
            </a:r>
            <a:r>
              <a:rPr lang="en-US" sz="1600" smtClean="0">
                <a:latin typeface="Consolas" pitchFamily="49" charset="0"/>
                <a:hlinkClick r:id="rId3"/>
              </a:rPr>
              <a:t>https://www.pivotaltracker.com/projects/499447 </a:t>
            </a:r>
            <a:endParaRPr lang="en-GB" sz="1600" b="1" smtClean="0">
              <a:latin typeface="Consolas" pitchFamily="49" charset="0"/>
            </a:endParaRPr>
          </a:p>
          <a:p>
            <a:pPr>
              <a:buFontTx/>
              <a:buNone/>
            </a:pPr>
            <a:endParaRPr lang="en-US" sz="1600" smtClean="0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600" b="1" smtClean="0"/>
              <a:t>Mailing lists: </a:t>
            </a:r>
          </a:p>
          <a:p>
            <a:r>
              <a:rPr lang="en-US" sz="1600" smtClean="0">
                <a:latin typeface="Consolas" pitchFamily="49" charset="0"/>
                <a:hlinkClick r:id="rId4"/>
              </a:rPr>
              <a:t>jsbml-development@caltech.edu</a:t>
            </a:r>
            <a:r>
              <a:rPr lang="en-US" sz="1600" smtClean="0"/>
              <a:t>: public list with discussion about the development of JSBML and support for users.</a:t>
            </a:r>
          </a:p>
          <a:p>
            <a:r>
              <a:rPr lang="en-US" sz="1600" smtClean="0">
                <a:latin typeface="Consolas" pitchFamily="49" charset="0"/>
                <a:hlinkClick r:id="rId5"/>
              </a:rPr>
              <a:t>jsbml-team@caltech.edu</a:t>
            </a:r>
            <a:r>
              <a:rPr lang="en-US" sz="1600" smtClean="0"/>
              <a:t>: private list for the JSBML team were anybody can send mails for support or bugs reports.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3068638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smtClean="0"/>
              <a:t>Thanks</a:t>
            </a:r>
            <a:br>
              <a:rPr lang="en-US" sz="4000" smtClean="0"/>
            </a:br>
            <a:r>
              <a:rPr lang="en-US" sz="2000" smtClean="0">
                <a:hlinkClick r:id="rId2"/>
              </a:rPr>
              <a:t>http://sbml.org/Software/JSBML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404813"/>
            <a:ext cx="71088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XML parsing ?</a:t>
            </a:r>
          </a:p>
        </p:txBody>
      </p:sp>
      <p:sp>
        <p:nvSpPr>
          <p:cNvPr id="31746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smtClean="0">
                <a:latin typeface="Consolas" pitchFamily="49" charset="0"/>
              </a:rPr>
              <a:t>/jsbml-trunk/resources/org/sbml/jsbml/resources/cfg/PackageParserNamespaces.xml</a:t>
            </a:r>
          </a:p>
          <a:p>
            <a:pPr>
              <a:buFontTx/>
              <a:buNone/>
            </a:pPr>
            <a:r>
              <a:rPr lang="en-US" sz="1400" smtClean="0">
                <a:latin typeface="Consolas" pitchFamily="49" charset="0"/>
              </a:rPr>
              <a:t>/jsbml-trunk/resources/org/sbml/jsbml/resources/cfg/SBMLCoreElements.xml</a:t>
            </a:r>
          </a:p>
          <a:p>
            <a:endParaRPr lang="en-US" sz="1400" smtClean="0"/>
          </a:p>
          <a:p>
            <a:r>
              <a:rPr lang="en-US" sz="2000" smtClean="0"/>
              <a:t>Then each </a:t>
            </a:r>
            <a:r>
              <a:rPr lang="en-US" sz="2000" smtClean="0">
                <a:latin typeface="Consolas" pitchFamily="49" charset="0"/>
              </a:rPr>
              <a:t>SBase</a:t>
            </a:r>
            <a:r>
              <a:rPr lang="en-US" smtClean="0"/>
              <a:t> </a:t>
            </a:r>
            <a:r>
              <a:rPr lang="en-US" sz="2000" smtClean="0"/>
              <a:t>has a </a:t>
            </a:r>
            <a:r>
              <a:rPr lang="en-US" sz="2000" smtClean="0">
                <a:latin typeface="Consolas" pitchFamily="49" charset="0"/>
              </a:rPr>
              <a:t>readAttributes</a:t>
            </a:r>
            <a:r>
              <a:rPr lang="en-US" smtClean="0"/>
              <a:t> </a:t>
            </a:r>
            <a:r>
              <a:rPr lang="en-US" sz="2000" smtClean="0"/>
              <a:t>and </a:t>
            </a:r>
            <a:r>
              <a:rPr lang="en-US" sz="2000" smtClean="0">
                <a:latin typeface="Consolas" pitchFamily="49" charset="0"/>
              </a:rPr>
              <a:t>writeAttributes</a:t>
            </a:r>
            <a:r>
              <a:rPr lang="en-US" sz="2000" smtClean="0"/>
              <a:t> methods that take care of reading and writing the attributes of the element.</a:t>
            </a:r>
          </a:p>
          <a:p>
            <a:endParaRPr lang="en-US" sz="2000" smtClean="0"/>
          </a:p>
          <a:p>
            <a:r>
              <a:rPr lang="en-US" sz="2000" smtClean="0"/>
              <a:t>The parsing is done in:</a:t>
            </a:r>
          </a:p>
          <a:p>
            <a:pPr lvl="1"/>
            <a:r>
              <a:rPr lang="en-US" sz="1600" smtClean="0">
                <a:latin typeface="Consolas" pitchFamily="49" charset="0"/>
              </a:rPr>
              <a:t>org.sbml.jsbml.xml.stax</a:t>
            </a:r>
            <a:r>
              <a:rPr lang="en-US" sz="1600" smtClean="0"/>
              <a:t>: main entry point of the parsing, using Stax.</a:t>
            </a:r>
          </a:p>
          <a:p>
            <a:pPr lvl="1"/>
            <a:r>
              <a:rPr lang="en-US" sz="1600" smtClean="0">
                <a:latin typeface="Consolas" pitchFamily="49" charset="0"/>
              </a:rPr>
              <a:t>org.sbml.jsbml.xml.parsers</a:t>
            </a:r>
            <a:r>
              <a:rPr lang="en-US" sz="1600" smtClean="0"/>
              <a:t>: parser independent of the underlying XML parsing library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platzhalter 5"/>
          <p:cNvSpPr>
            <a:spLocks noGrp="1"/>
          </p:cNvSpPr>
          <p:nvPr>
            <p:ph type="body" idx="4294967295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/>
          <a:p>
            <a:pPr marL="0" indent="0">
              <a:buFontTx/>
              <a:buNone/>
            </a:pPr>
            <a:r>
              <a:rPr lang="en-US" sz="2000" smtClean="0"/>
              <a:t>Data types</a:t>
            </a:r>
          </a:p>
        </p:txBody>
      </p:sp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714750"/>
            <a:ext cx="857250" cy="3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Type hierarchy</a:t>
            </a:r>
          </a:p>
        </p:txBody>
      </p:sp>
      <p:pic>
        <p:nvPicPr>
          <p:cNvPr id="33794" name="Inhaltsplatzhalter 7" descr="FullTypeHierarchy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88" y="188913"/>
            <a:ext cx="9140825" cy="5681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4856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Closer look at the interface </a:t>
            </a:r>
            <a:r>
              <a:rPr lang="en-US" sz="2400">
                <a:latin typeface="Consolas" pitchFamily="49" charset="0"/>
              </a:rPr>
              <a:t>SBase</a:t>
            </a:r>
          </a:p>
        </p:txBody>
      </p:sp>
      <p:pic>
        <p:nvPicPr>
          <p:cNvPr id="34818" name="Inhaltsplatzhalter 5" descr="SBase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350" y="785813"/>
            <a:ext cx="9134475" cy="5745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of JSBML</a:t>
            </a:r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Compromise:</a:t>
            </a:r>
          </a:p>
          <a:p>
            <a:pPr lvl="1"/>
            <a:r>
              <a:rPr lang="en-US" smtClean="0"/>
              <a:t>High compatibility to libSBML</a:t>
            </a:r>
          </a:p>
          <a:p>
            <a:pPr lvl="1"/>
            <a:r>
              <a:rPr lang="en-US" smtClean="0"/>
              <a:t>Java-like library</a:t>
            </a:r>
          </a:p>
          <a:p>
            <a:endParaRPr lang="en-US" smtClean="0"/>
          </a:p>
          <a:p>
            <a:r>
              <a:rPr lang="en-US" smtClean="0"/>
              <a:t>Main developers </a:t>
            </a:r>
          </a:p>
          <a:p>
            <a:pPr lvl="1"/>
            <a:r>
              <a:rPr lang="en-US" smtClean="0"/>
              <a:t>Nicolas Rodriguez and Andreas Dräger</a:t>
            </a:r>
          </a:p>
          <a:p>
            <a:pPr lvl="1"/>
            <a:r>
              <a:rPr lang="en-US" smtClean="0"/>
              <a:t>Both available during the meeting any time to answer JSBML-related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Inhaltsplatzhalter 3" descr="MathContainerClass1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417638" y="642938"/>
            <a:ext cx="6308725" cy="5851525"/>
          </a:xfrm>
        </p:spPr>
      </p:pic>
      <p:sp>
        <p:nvSpPr>
          <p:cNvPr id="35842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7640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Representation of mathematical equations as </a:t>
            </a:r>
            <a:r>
              <a:rPr lang="en-US" sz="2400">
                <a:latin typeface="Consolas" pitchFamily="49" charset="0"/>
              </a:rPr>
              <a:t>ASTNode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6142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Closer look at the interface </a:t>
            </a:r>
            <a:r>
              <a:rPr lang="en-US" sz="2400">
                <a:latin typeface="Consolas" pitchFamily="49" charset="0"/>
              </a:rPr>
              <a:t>MathContainer</a:t>
            </a:r>
          </a:p>
        </p:txBody>
      </p:sp>
      <p:pic>
        <p:nvPicPr>
          <p:cNvPr id="36866" name="Inhaltsplatzhalter 9" descr="MathContainer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352550"/>
            <a:ext cx="9118600" cy="4094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Inhaltsplatzhalter 2" descr="Symbol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113" y="306388"/>
            <a:ext cx="9132887" cy="6424612"/>
          </a:xfrm>
        </p:spPr>
      </p:pic>
      <p:sp>
        <p:nvSpPr>
          <p:cNvPr id="37890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8578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relationship between instances of the interface </a:t>
            </a:r>
            <a:r>
              <a:rPr lang="en-US" sz="2400">
                <a:latin typeface="Consolas" pitchFamily="49" charset="0"/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Package structure</a:t>
            </a:r>
          </a:p>
        </p:txBody>
      </p:sp>
      <p:pic>
        <p:nvPicPr>
          <p:cNvPr id="1046" name="Picture 22" descr="E:\draeger\Documents\Praesentationen\2011-04-18_HARMONY\JSBML_main_pack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285875"/>
            <a:ext cx="24288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 descr="E:\draeger\Documents\Praesentationen\2011-04-18_HARMONY\JSBML_exten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1571625"/>
            <a:ext cx="2786062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 descr="E:\draeger\Documents\Praesentationen\2011-04-18_HARMONY\JSBML_resourc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2286000"/>
            <a:ext cx="32861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 descr="E:\draeger\Documents\Praesentationen\2011-04-18_HARMONY\JSBML_text_par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2500313"/>
            <a:ext cx="33147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26" descr="E:\draeger\Documents\Praesentationen\2011-04-18_HARMONY\JSBML_uti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75" y="1252538"/>
            <a:ext cx="30718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1" name="Picture 27" descr="E:\draeger\Documents\Praesentationen\2011-04-18_HARMONY\JSBML_validato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9125" y="2857500"/>
            <a:ext cx="45720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 descr="E:\draeger\Documents\Praesentationen\2011-04-18_HARMONY\JSBML_XML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5" y="1357313"/>
            <a:ext cx="321468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Inhaltsplatzhalter 49" descr="JSBML_package_structure.png"/>
          <p:cNvPicPr>
            <a:picLocks noGrp="1" noChangeAspect="1"/>
          </p:cNvPicPr>
          <p:nvPr>
            <p:ph sz="half" idx="4294967295"/>
          </p:nvPr>
        </p:nvPicPr>
        <p:blipFill>
          <a:blip r:embed="rId9"/>
          <a:srcRect/>
          <a:stretch>
            <a:fillRect/>
          </a:stretch>
        </p:blipFill>
        <p:spPr>
          <a:xfrm>
            <a:off x="1000125" y="1292225"/>
            <a:ext cx="2951163" cy="5137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platzhalter 5"/>
          <p:cNvSpPr>
            <a:spLocks noGrp="1"/>
          </p:cNvSpPr>
          <p:nvPr>
            <p:ph type="body" idx="4294967295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/>
          <a:p>
            <a:pPr marL="0" indent="0">
              <a:buFontTx/>
              <a:buNone/>
            </a:pPr>
            <a:r>
              <a:rPr lang="en-US" sz="2000" smtClean="0"/>
              <a:t>Modules</a:t>
            </a:r>
          </a:p>
        </p:txBody>
      </p:sp>
      <p:pic>
        <p:nvPicPr>
          <p:cNvPr id="8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714750"/>
            <a:ext cx="857250" cy="3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Download of modules</a:t>
            </a:r>
          </a:p>
        </p:txBody>
      </p:sp>
      <p:sp>
        <p:nvSpPr>
          <p:cNvPr id="40962" name="Inhaltsplatzhalt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4000" smtClean="0"/>
              <a:t>LibSBML input/output:</a:t>
            </a:r>
          </a:p>
          <a:p>
            <a:pPr>
              <a:buFontTx/>
              <a:buNone/>
            </a:pPr>
            <a:r>
              <a:rPr lang="en-US" sz="1400" b="1" smtClean="0">
                <a:latin typeface="Consolas" pitchFamily="49" charset="0"/>
              </a:rPr>
              <a:t>	svn co </a:t>
            </a:r>
            <a:r>
              <a:rPr lang="en-US" sz="1400" b="1" smtClean="0">
                <a:solidFill>
                  <a:srgbClr val="FF0000"/>
                </a:solidFill>
                <a:latin typeface="Consolas" pitchFamily="49" charset="0"/>
              </a:rPr>
              <a:t>"https://jsbml.svn.sourceforge.net/svnroot/jsbml/modules/libSBMLio/"</a:t>
            </a:r>
          </a:p>
          <a:p>
            <a:pPr>
              <a:buFontTx/>
              <a:buNone/>
            </a:pPr>
            <a:r>
              <a:rPr lang="en-US" sz="1400" b="1" smtClean="0">
                <a:latin typeface="Consolas" pitchFamily="49" charset="0"/>
              </a:rPr>
              <a:t>		</a:t>
            </a:r>
            <a:r>
              <a:rPr lang="en-US" sz="1400" smtClean="0">
                <a:latin typeface="Consolas" pitchFamily="49" charset="0"/>
              </a:rPr>
              <a:t>libSBMLio</a:t>
            </a:r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CellDesigner bridge: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z="1400" b="1" smtClean="0">
                <a:latin typeface="Consolas" pitchFamily="49" charset="0"/>
              </a:rPr>
              <a:t> svn co </a:t>
            </a:r>
            <a:r>
              <a:rPr lang="en-US" sz="1400" b="1" smtClean="0">
                <a:solidFill>
                  <a:srgbClr val="FF0000"/>
                </a:solidFill>
                <a:latin typeface="Consolas" pitchFamily="49" charset="0"/>
              </a:rPr>
              <a:t>"https://jsbml.svn.sourceforge.net/svnroot/jsbml/modules/cellDesigner"</a:t>
            </a:r>
          </a:p>
          <a:p>
            <a:pPr>
              <a:buFontTx/>
              <a:buNone/>
            </a:pPr>
            <a:r>
              <a:rPr lang="en-US" sz="1400" smtClean="0">
                <a:latin typeface="Consolas" pitchFamily="49" charset="0"/>
              </a:rPr>
              <a:t>        cellDesigner</a:t>
            </a:r>
          </a:p>
          <a:p>
            <a:pPr>
              <a:buFontTx/>
              <a:buNone/>
            </a:pPr>
            <a:endParaRPr lang="en-US" sz="1400" smtClean="0">
              <a:latin typeface="Consolas" pitchFamily="49" charset="0"/>
            </a:endParaRPr>
          </a:p>
          <a:p>
            <a:r>
              <a:rPr lang="en-US" sz="2400" smtClean="0"/>
              <a:t>LibSBML compatibility module for switching between libSBML and JSBML still under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LibSBML module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882775"/>
            <a:ext cx="8229600" cy="3960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CellDesigner module</a:t>
            </a:r>
          </a:p>
        </p:txBody>
      </p:sp>
      <p:sp>
        <p:nvSpPr>
          <p:cNvPr id="4301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smtClean="0"/>
              <a:t>Turning an existing application into a plugin for CellDesigner</a:t>
            </a:r>
          </a:p>
          <a:p>
            <a:r>
              <a:rPr lang="en-US" sz="2400" smtClean="0"/>
              <a:t>Only implementation of two abstract classes required</a:t>
            </a:r>
          </a:p>
        </p:txBody>
      </p:sp>
      <p:sp>
        <p:nvSpPr>
          <p:cNvPr id="4" name="Rechteck 3"/>
          <p:cNvSpPr/>
          <p:nvPr/>
        </p:nvSpPr>
        <p:spPr>
          <a:xfrm>
            <a:off x="1785938" y="3786188"/>
            <a:ext cx="1785937" cy="42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>
                <a:latin typeface="Consolas" pitchFamily="49" charset="0"/>
              </a:rPr>
              <a:t>PluginAction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29188" y="3786188"/>
            <a:ext cx="2571750" cy="42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>
                <a:latin typeface="Consolas" pitchFamily="49" charset="0"/>
              </a:rPr>
              <a:t>CellDesignerPlugin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38" y="6072188"/>
            <a:ext cx="5643562" cy="500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CellDesigner</a:t>
            </a:r>
            <a:endParaRPr lang="de-DE" dirty="0"/>
          </a:p>
        </p:txBody>
      </p:sp>
      <p:cxnSp>
        <p:nvCxnSpPr>
          <p:cNvPr id="8" name="Gewinkelte Verbindung 7"/>
          <p:cNvCxnSpPr>
            <a:stCxn id="6" idx="3"/>
            <a:endCxn id="5" idx="3"/>
          </p:cNvCxnSpPr>
          <p:nvPr/>
        </p:nvCxnSpPr>
        <p:spPr>
          <a:xfrm flipV="1">
            <a:off x="7429500" y="4000500"/>
            <a:ext cx="71438" cy="2322513"/>
          </a:xfrm>
          <a:prstGeom prst="bentConnector3">
            <a:avLst>
              <a:gd name="adj1" fmla="val 4199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5" name="Textfeld 8"/>
          <p:cNvSpPr txBox="1">
            <a:spLocks noChangeArrowheads="1"/>
          </p:cNvSpPr>
          <p:nvPr/>
        </p:nvSpPr>
        <p:spPr bwMode="auto">
          <a:xfrm>
            <a:off x="7715250" y="4714875"/>
            <a:ext cx="857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Loads on start</a:t>
            </a:r>
          </a:p>
        </p:txBody>
      </p:sp>
      <p:cxnSp>
        <p:nvCxnSpPr>
          <p:cNvPr id="10" name="Gewinkelte Verbindung 9"/>
          <p:cNvCxnSpPr>
            <a:stCxn id="5" idx="0"/>
            <a:endCxn id="4" idx="0"/>
          </p:cNvCxnSpPr>
          <p:nvPr/>
        </p:nvCxnSpPr>
        <p:spPr>
          <a:xfrm rot="16200000" flipV="1">
            <a:off x="4447381" y="2018507"/>
            <a:ext cx="1587" cy="3536950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7" name="Textfeld 12"/>
          <p:cNvSpPr txBox="1">
            <a:spLocks noChangeArrowheads="1"/>
          </p:cNvSpPr>
          <p:nvPr/>
        </p:nvSpPr>
        <p:spPr bwMode="auto">
          <a:xfrm>
            <a:off x="3714750" y="3201988"/>
            <a:ext cx="109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Declares</a:t>
            </a:r>
          </a:p>
        </p:txBody>
      </p:sp>
      <p:cxnSp>
        <p:nvCxnSpPr>
          <p:cNvPr id="16" name="Gewinkelte Verbindung 15"/>
          <p:cNvCxnSpPr>
            <a:stCxn id="4" idx="3"/>
            <a:endCxn id="5" idx="1"/>
          </p:cNvCxnSpPr>
          <p:nvPr/>
        </p:nvCxnSpPr>
        <p:spPr>
          <a:xfrm>
            <a:off x="3571875" y="4000500"/>
            <a:ext cx="135731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9" name="Textfeld 18"/>
          <p:cNvSpPr txBox="1">
            <a:spLocks noChangeArrowheads="1"/>
          </p:cNvSpPr>
          <p:nvPr/>
        </p:nvSpPr>
        <p:spPr bwMode="auto">
          <a:xfrm>
            <a:off x="3735388" y="3643313"/>
            <a:ext cx="979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Invokes</a:t>
            </a:r>
          </a:p>
        </p:txBody>
      </p:sp>
      <p:cxnSp>
        <p:nvCxnSpPr>
          <p:cNvPr id="26" name="Gewinkelte Verbindung 25"/>
          <p:cNvCxnSpPr>
            <a:stCxn id="35" idx="2"/>
            <a:endCxn id="6" idx="0"/>
          </p:cNvCxnSpPr>
          <p:nvPr/>
        </p:nvCxnSpPr>
        <p:spPr>
          <a:xfrm rot="5400000">
            <a:off x="4321969" y="5787231"/>
            <a:ext cx="5715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6" idx="1"/>
            <a:endCxn id="4" idx="1"/>
          </p:cNvCxnSpPr>
          <p:nvPr/>
        </p:nvCxnSpPr>
        <p:spPr>
          <a:xfrm rot="10800000">
            <a:off x="1785938" y="4000500"/>
            <a:ext cx="1587" cy="2322513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2" name="Textfeld 29"/>
          <p:cNvSpPr txBox="1">
            <a:spLocks noChangeArrowheads="1"/>
          </p:cNvSpPr>
          <p:nvPr/>
        </p:nvSpPr>
        <p:spPr bwMode="auto">
          <a:xfrm>
            <a:off x="857250" y="49879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Calls</a:t>
            </a:r>
          </a:p>
        </p:txBody>
      </p:sp>
      <p:grpSp>
        <p:nvGrpSpPr>
          <p:cNvPr id="43023" name="Gruppieren 36"/>
          <p:cNvGrpSpPr>
            <a:grpSpLocks/>
          </p:cNvGrpSpPr>
          <p:nvPr/>
        </p:nvGrpSpPr>
        <p:grpSpPr bwMode="auto">
          <a:xfrm>
            <a:off x="3571875" y="5000625"/>
            <a:ext cx="2071688" cy="500063"/>
            <a:chOff x="3571868" y="5000636"/>
            <a:chExt cx="1857388" cy="500066"/>
          </a:xfrm>
        </p:grpSpPr>
        <p:sp>
          <p:nvSpPr>
            <p:cNvPr id="35" name="Rechteck 34"/>
            <p:cNvSpPr/>
            <p:nvPr/>
          </p:nvSpPr>
          <p:spPr>
            <a:xfrm>
              <a:off x="3571868" y="5000636"/>
              <a:ext cx="185738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/>
            </a:p>
          </p:txBody>
        </p:sp>
        <p:pic>
          <p:nvPicPr>
            <p:cNvPr id="43026" name="Picture 5" descr="jsbml-logo-larg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1934" y="5072074"/>
              <a:ext cx="982164" cy="356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9" name="Gewinkelte Verbindung 38"/>
          <p:cNvCxnSpPr>
            <a:stCxn id="5" idx="2"/>
            <a:endCxn id="35" idx="0"/>
          </p:cNvCxnSpPr>
          <p:nvPr/>
        </p:nvCxnSpPr>
        <p:spPr>
          <a:xfrm rot="5400000">
            <a:off x="5018882" y="3804444"/>
            <a:ext cx="785812" cy="16065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CellDesigner module: Example for a </a:t>
            </a:r>
            <a:r>
              <a:rPr lang="en-US" smtClean="0">
                <a:latin typeface="Consolas" pitchFamily="49" charset="0"/>
              </a:rPr>
              <a:t>PluginAction</a:t>
            </a: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04950" y="1600200"/>
            <a:ext cx="61341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CellDesigner module: Example for a </a:t>
            </a:r>
            <a:r>
              <a:rPr lang="en-US" smtClean="0">
                <a:latin typeface="Consolas" pitchFamily="49" charset="0"/>
              </a:rPr>
              <a:t>CellDesignerPlugin</a:t>
            </a: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635125" y="1600200"/>
            <a:ext cx="58737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714750"/>
            <a:ext cx="857250" cy="3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0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get started?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Obtaining JSBML</a:t>
            </a:r>
          </a:p>
        </p:txBody>
      </p:sp>
      <p:sp>
        <p:nvSpPr>
          <p:cNvPr id="1843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onsolas" pitchFamily="49" charset="0"/>
              </a:rPr>
              <a:t>https://sourceforge.net/projects/jsbml/files/jsbml</a:t>
            </a:r>
          </a:p>
          <a:p>
            <a:endParaRPr lang="en-US" sz="2800" smtClean="0"/>
          </a:p>
          <a:p>
            <a:r>
              <a:rPr lang="en-US" sz="2800" smtClean="0"/>
              <a:t>Download the file </a:t>
            </a:r>
            <a:r>
              <a:rPr lang="en-US" sz="2800" smtClean="0">
                <a:latin typeface="Consolas" pitchFamily="49" charset="0"/>
              </a:rPr>
              <a:t>jsbml-X.Y-with-dependencies.jar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r>
              <a:rPr lang="en-US" sz="2800" smtClean="0"/>
              <a:t>Once you have added it to the Java </a:t>
            </a:r>
            <a:r>
              <a:rPr lang="en-US" sz="2800" smtClean="0">
                <a:latin typeface="Consolas" pitchFamily="49" charset="0"/>
              </a:rPr>
              <a:t>CLASSPATH</a:t>
            </a:r>
            <a:r>
              <a:rPr lang="en-US" sz="2800" smtClean="0"/>
              <a:t>, you can start working with JSBML.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Visualizing the content of an SBML file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993900"/>
            <a:ext cx="8229600" cy="3738563"/>
          </a:xfrm>
        </p:spPr>
      </p:pic>
      <p:pic>
        <p:nvPicPr>
          <p:cNvPr id="7" name="Grafik 6" descr="Case26_Tree_MacOS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3475" y="1143000"/>
            <a:ext cx="43434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76350" y="560388"/>
            <a:ext cx="6591300" cy="5945187"/>
          </a:xfrm>
        </p:spPr>
      </p:pic>
      <p:sp>
        <p:nvSpPr>
          <p:cNvPr id="21506" name="Textfeld 5"/>
          <p:cNvSpPr txBox="1">
            <a:spLocks noChangeArrowheads="1"/>
          </p:cNvSpPr>
          <p:nvPr/>
        </p:nvSpPr>
        <p:spPr bwMode="auto">
          <a:xfrm>
            <a:off x="303213" y="180975"/>
            <a:ext cx="318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Creating a new model</a:t>
            </a:r>
            <a:endParaRPr lang="en-US" sz="240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compile jsbml-qual</a:t>
            </a:r>
            <a:endParaRPr lang="en-US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/>
              <a:t>Creating a patch: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Checkout the sources from sourceforge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nsolas" pitchFamily="49" charset="0"/>
              </a:rPr>
              <a:t>	svn co </a:t>
            </a:r>
            <a:r>
              <a:rPr lang="en-US" sz="1400" b="1" smtClean="0">
                <a:solidFill>
                  <a:srgbClr val="FF0000"/>
                </a:solidFill>
                <a:latin typeface="Consolas" pitchFamily="49" charset="0"/>
                <a:hlinkClick r:id="rId2"/>
              </a:rPr>
              <a:t>https://jsbml.svn.sourceforge.net/svnroot/jsbml/trunk jsbml</a:t>
            </a:r>
            <a:endParaRPr lang="en-US" sz="1400" b="1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cd jsbml/core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ant jar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cd ../extension/qual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ant jar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now, includes the jar file from core/build, core/lib, extension/qual/build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</a:t>
            </a:r>
            <a:endParaRPr lang="en-US" sz="1400" smtClean="0"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/>
              <a:t>Generating a big jar, including jsbml-qual: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nsolas" pitchFamily="49" charset="0"/>
              </a:rPr>
              <a:t>	cp extension/qual/build/*.jar core/lib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cd core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ant bigjar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now, you have a </a:t>
            </a:r>
            <a:r>
              <a:rPr lang="en-US" sz="1400" smtClean="0">
                <a:latin typeface="Consolas" pitchFamily="49" charset="0"/>
              </a:rPr>
              <a:t>jsbml-X.Y-with-dependencies.jar that contains jsbml-qual as well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400" smtClean="0"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smtClean="0">
                <a:latin typeface="Consolas" pitchFamily="49" charset="0"/>
              </a:rPr>
              <a:t>All of this will be automatised and we will provides the pre-compile jar files in the future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smtClean="0">
                <a:latin typeface="Consolas" pitchFamily="49" charset="0"/>
              </a:rPr>
              <a:t>	</a:t>
            </a:r>
            <a:endParaRPr lang="en-US" sz="1600" smtClean="0"/>
          </a:p>
          <a:p>
            <a:pPr>
              <a:lnSpc>
                <a:spcPct val="90000"/>
              </a:lnSpc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5" name="Picture 4" descr="jsbml-qual-cre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0200"/>
            <a:ext cx="9144000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6156325" y="549275"/>
            <a:ext cx="2303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/>
              <a:t>Using qual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79" name="Picture 4" descr="jsbml-qual-creat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231775"/>
            <a:ext cx="8497887" cy="639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399</Words>
  <Application>Microsoft Office PowerPoint</Application>
  <PresentationFormat>On-screen Show (4:3)</PresentationFormat>
  <Paragraphs>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Default Design</vt:lpstr>
      <vt:lpstr>Slide 1</vt:lpstr>
      <vt:lpstr>Concept of JSBML</vt:lpstr>
      <vt:lpstr>Slide 3</vt:lpstr>
      <vt:lpstr>Obtaining JSBML</vt:lpstr>
      <vt:lpstr>Visualizing the content of an SBML file</vt:lpstr>
      <vt:lpstr>Slide 6</vt:lpstr>
      <vt:lpstr>How to compile jsbml-qual</vt:lpstr>
      <vt:lpstr>Slide 8</vt:lpstr>
      <vt:lpstr>Slide 9</vt:lpstr>
      <vt:lpstr>Slide 10</vt:lpstr>
      <vt:lpstr>Slide 11</vt:lpstr>
      <vt:lpstr>Using annotation</vt:lpstr>
      <vt:lpstr>How to contribute</vt:lpstr>
      <vt:lpstr>Thanks http://sbml.org/Software/JSBML </vt:lpstr>
      <vt:lpstr>Slide 15</vt:lpstr>
      <vt:lpstr>XML parsing ?</vt:lpstr>
      <vt:lpstr>Slide 17</vt:lpstr>
      <vt:lpstr>Type hierarchy</vt:lpstr>
      <vt:lpstr>Slide 19</vt:lpstr>
      <vt:lpstr>Slide 20</vt:lpstr>
      <vt:lpstr>Slide 21</vt:lpstr>
      <vt:lpstr>Slide 22</vt:lpstr>
      <vt:lpstr>Package structure</vt:lpstr>
      <vt:lpstr>Slide 24</vt:lpstr>
      <vt:lpstr>Download of modules</vt:lpstr>
      <vt:lpstr>LibSBML module</vt:lpstr>
      <vt:lpstr>CellDesigner module</vt:lpstr>
      <vt:lpstr>CellDesigner module: Example for a PluginAction</vt:lpstr>
      <vt:lpstr>CellDesigner module: Example for a CellDesignerPlugin</vt:lpstr>
    </vt:vector>
  </TitlesOfParts>
  <Company>EMBL-EBI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JSBML</dc:title>
  <dc:creator>rodrigue</dc:creator>
  <cp:lastModifiedBy>rodrigue</cp:lastModifiedBy>
  <cp:revision>141</cp:revision>
  <dcterms:created xsi:type="dcterms:W3CDTF">2010-05-01T14:20:19Z</dcterms:created>
  <dcterms:modified xsi:type="dcterms:W3CDTF">2012-03-28T08:32:39Z</dcterms:modified>
</cp:coreProperties>
</file>