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4.png" ContentType="image/png"/>
  <Override PartName="/ppt/media/image5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7.jpeg" ContentType="image/jpeg"/>
  <Override PartName="/ppt/media/image16.png" ContentType="image/png"/>
  <Override PartName="/ppt/media/image7.png" ContentType="image/png"/>
  <Override PartName="/ppt/media/image11.png" ContentType="image/png"/>
  <Override PartName="/ppt/media/image2.png" ContentType="image/png"/>
  <Override PartName="/ppt/media/image8.png" ContentType="image/png"/>
  <Override PartName="/ppt/media/image12.png" ContentType="image/png"/>
  <Override PartName="/ppt/media/image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181E94D-AF48-41FF-90B1-484DB0999E10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85C8C5-F3B6-4063-96A1-144DEF379FE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7E6C60-0F74-4BAE-8B0C-159D87F0AAA6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716C26-2E5A-40D3-BE90-DB8E0E493828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D03165-A358-4AD3-891C-80BF0EE048A2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2DD5E1-CFCC-4974-9836-99FE938DC62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6693CE-90CA-4C51-B696-A81A02B8D641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AD21B3-3C8B-4CBD-83A4-ED4112103D6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7E5C2A-66B8-4175-A1A3-F6539F71C7A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1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afafa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6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afafa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11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afafa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16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afafa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21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afafa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26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afafa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5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31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afafa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Image 0" descr="preencoded.png"/>
          <p:cNvPicPr/>
          <p:nvPr/>
        </p:nvPicPr>
        <p:blipFill>
          <a:blip r:embed="rId2"/>
          <a:stretch/>
        </p:blipFill>
        <p:spPr>
          <a:xfrm>
            <a:off x="0" y="0"/>
            <a:ext cx="14629680" cy="8228880"/>
          </a:xfrm>
          <a:prstGeom prst="rect">
            <a:avLst/>
          </a:prstGeom>
          <a:ln w="0">
            <a:noFill/>
          </a:ln>
        </p:spPr>
      </p:pic>
      <p:sp>
        <p:nvSpPr>
          <p:cNvPr id="36" name="Shape 0"/>
          <p:cNvSpPr/>
          <p:nvPr/>
        </p:nvSpPr>
        <p:spPr>
          <a:xfrm>
            <a:off x="0" y="0"/>
            <a:ext cx="14629680" cy="8228880"/>
          </a:xfrm>
          <a:prstGeom prst="rect">
            <a:avLst/>
          </a:prstGeom>
          <a:solidFill>
            <a:srgbClr val="fafafa">
              <a:alpha val="95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" name="Image 1" descr="preencoded.png">
            <a:hlinkClick r:id="rId3"/>
          </p:cNvPr>
          <p:cNvPicPr/>
          <p:nvPr/>
        </p:nvPicPr>
        <p:blipFill>
          <a:blip r:embed="rId4"/>
          <a:stretch/>
        </p:blipFill>
        <p:spPr>
          <a:xfrm>
            <a:off x="12839040" y="7749720"/>
            <a:ext cx="1721880" cy="410760"/>
          </a:xfrm>
          <a:prstGeom prst="rect">
            <a:avLst/>
          </a:prstGeom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47" name="Text 0"/>
          <p:cNvSpPr/>
          <p:nvPr/>
        </p:nvSpPr>
        <p:spPr>
          <a:xfrm>
            <a:off x="6280200" y="2011320"/>
            <a:ext cx="7555680" cy="212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231971"/>
                </a:solidFill>
                <a:latin typeface="Outfit Extra Bold"/>
                <a:ea typeface="Outfit Extra Bold"/>
              </a:rPr>
              <a:t>Telegram-бот для тренировки устного счета</a:t>
            </a:r>
            <a:endParaRPr b="0" lang="ru-RU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Text 1"/>
          <p:cNvSpPr/>
          <p:nvPr/>
        </p:nvSpPr>
        <p:spPr>
          <a:xfrm>
            <a:off x="6280200" y="4477680"/>
            <a:ext cx="755568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>
              <a:lnSpc>
                <a:spcPts val="2849"/>
              </a:lnSpc>
              <a:buClr>
                <a:srgbClr val="2a2742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750" spc="-1" strike="noStrike">
                <a:solidFill>
                  <a:srgbClr val="2a2742"/>
                </a:solidFill>
                <a:latin typeface="arial"/>
                <a:ea typeface="arial"/>
              </a:rPr>
              <a:t>Индивидуальный проект по информатике.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ts val="2849"/>
              </a:lnSpc>
              <a:buClr>
                <a:srgbClr val="2a2742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750" spc="-1" strike="noStrike">
                <a:solidFill>
                  <a:srgbClr val="2a2742"/>
                </a:solidFill>
                <a:latin typeface="arial"/>
                <a:ea typeface="arial"/>
              </a:rPr>
              <a:t>Разработка Telegram-бота для улучшения навыков устного счета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ts val="2849"/>
              </a:lnSpc>
              <a:buClr>
                <a:srgbClr val="2a2742"/>
              </a:buClr>
              <a:buFont typeface="Wingdings" charset="2"/>
              <a:buChar char=""/>
              <a:tabLst>
                <a:tab algn="l" pos="0"/>
              </a:tabLst>
            </a:pPr>
            <a:r>
              <a:rPr b="0" lang="en-US" sz="1750" spc="-1" strike="noStrike">
                <a:solidFill>
                  <a:srgbClr val="2a2742"/>
                </a:solidFill>
                <a:latin typeface="arial"/>
                <a:ea typeface="arial"/>
              </a:rPr>
              <a:t>Использование игровых механик, системы баллов и соревновательного элемента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Shape 2"/>
          <p:cNvSpPr/>
          <p:nvPr/>
        </p:nvSpPr>
        <p:spPr>
          <a:xfrm>
            <a:off x="6280200" y="5838480"/>
            <a:ext cx="362160" cy="362160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Text 3"/>
          <p:cNvSpPr/>
          <p:nvPr/>
        </p:nvSpPr>
        <p:spPr>
          <a:xfrm>
            <a:off x="9633240" y="7128000"/>
            <a:ext cx="2822760" cy="39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3101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2a2742"/>
                </a:solidFill>
                <a:latin typeface="Arimo Bold"/>
                <a:ea typeface="Arimo Bold"/>
              </a:rPr>
              <a:t>Лицей 554 9Г Антон Душенков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12744000" y="7632000"/>
            <a:ext cx="1799640" cy="503640"/>
          </a:xfrm>
          <a:prstGeom prst="rect">
            <a:avLst/>
          </a:prstGeom>
          <a:solidFill>
            <a:srgbClr val="efeff4"/>
          </a:solidFill>
          <a:ln w="0">
            <a:solidFill>
              <a:srgbClr val="efeff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0"/>
          <p:cNvSpPr/>
          <p:nvPr/>
        </p:nvSpPr>
        <p:spPr>
          <a:xfrm>
            <a:off x="793800" y="2539800"/>
            <a:ext cx="917388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231971"/>
                </a:solidFill>
                <a:latin typeface="Outfit Extra Bold"/>
                <a:ea typeface="Outfit Extra Bold"/>
              </a:rPr>
              <a:t>Геймификация в образовании</a:t>
            </a:r>
            <a:endParaRPr b="0" lang="ru-RU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 1"/>
          <p:cNvSpPr/>
          <p:nvPr/>
        </p:nvSpPr>
        <p:spPr>
          <a:xfrm>
            <a:off x="793800" y="3815640"/>
            <a:ext cx="33444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231971"/>
                </a:solidFill>
                <a:latin typeface="Outfit Extra Bold"/>
                <a:ea typeface="Outfit Extra Bold"/>
              </a:rPr>
              <a:t>Эволюция технологий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Text 2"/>
          <p:cNvSpPr/>
          <p:nvPr/>
        </p:nvSpPr>
        <p:spPr>
          <a:xfrm>
            <a:off x="793800" y="4396680"/>
            <a:ext cx="3977280" cy="108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a2742"/>
                </a:solidFill>
                <a:latin typeface="arial"/>
                <a:ea typeface="arial"/>
              </a:rPr>
              <a:t>Переход к цифровым решениям. 65% школ внедряют интерактивные инструменты.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Text 3"/>
          <p:cNvSpPr/>
          <p:nvPr/>
        </p:nvSpPr>
        <p:spPr>
          <a:xfrm>
            <a:off x="5333040" y="3815640"/>
            <a:ext cx="397728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231971"/>
                </a:solidFill>
                <a:latin typeface="Outfit Extra Bold"/>
                <a:ea typeface="Outfit Extra Bold"/>
              </a:rPr>
              <a:t>Принципы геймификации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Text 4"/>
          <p:cNvSpPr/>
          <p:nvPr/>
        </p:nvSpPr>
        <p:spPr>
          <a:xfrm>
            <a:off x="5333040" y="4372560"/>
            <a:ext cx="397728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a2742"/>
                </a:solidFill>
                <a:latin typeface="arial"/>
                <a:ea typeface="arial"/>
              </a:rPr>
              <a:t>Внедрение игровых элементов для мотивации и обратной связи.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Text 5"/>
          <p:cNvSpPr/>
          <p:nvPr/>
        </p:nvSpPr>
        <p:spPr>
          <a:xfrm>
            <a:off x="9871920" y="3815640"/>
            <a:ext cx="36032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231971"/>
                </a:solidFill>
                <a:latin typeface="Outfit Extra Bold"/>
                <a:ea typeface="Outfit Extra Bold"/>
              </a:rPr>
              <a:t>Telegram как экосистема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Text 6"/>
          <p:cNvSpPr/>
          <p:nvPr/>
        </p:nvSpPr>
        <p:spPr>
          <a:xfrm>
            <a:off x="9871920" y="4396680"/>
            <a:ext cx="397728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a2742"/>
                </a:solidFill>
                <a:latin typeface="arial"/>
                <a:ea typeface="arial"/>
              </a:rPr>
              <a:t>Уникальные возможности для разработки обучающих ботов.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12600000" y="7344000"/>
            <a:ext cx="1943640" cy="791640"/>
          </a:xfrm>
          <a:prstGeom prst="rect">
            <a:avLst/>
          </a:prstGeom>
          <a:solidFill>
            <a:srgbClr val="efeff4"/>
          </a:solidFill>
          <a:ln w="0">
            <a:solidFill>
              <a:srgbClr val="efeff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 0"/>
          <p:cNvSpPr/>
          <p:nvPr/>
        </p:nvSpPr>
        <p:spPr>
          <a:xfrm>
            <a:off x="793800" y="1655280"/>
            <a:ext cx="7555680" cy="14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231971"/>
                </a:solidFill>
                <a:latin typeface="Outfit Extra Bold"/>
                <a:ea typeface="Outfit Extra Bold"/>
              </a:rPr>
              <a:t>Психологические аспекты</a:t>
            </a:r>
            <a:endParaRPr b="0" lang="ru-RU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Shape 1"/>
          <p:cNvSpPr/>
          <p:nvPr/>
        </p:nvSpPr>
        <p:spPr>
          <a:xfrm>
            <a:off x="793800" y="3668400"/>
            <a:ext cx="509760" cy="509760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2" name="Image 1" descr="preencoded.png"/>
          <p:cNvPicPr/>
          <p:nvPr/>
        </p:nvPicPr>
        <p:blipFill>
          <a:blip r:embed="rId1"/>
          <a:stretch/>
        </p:blipFill>
        <p:spPr>
          <a:xfrm>
            <a:off x="878760" y="3710880"/>
            <a:ext cx="339480" cy="424440"/>
          </a:xfrm>
          <a:prstGeom prst="rect">
            <a:avLst/>
          </a:prstGeom>
          <a:ln w="0">
            <a:noFill/>
          </a:ln>
        </p:spPr>
      </p:pic>
      <p:sp>
        <p:nvSpPr>
          <p:cNvPr id="63" name="Text 2"/>
          <p:cNvSpPr/>
          <p:nvPr/>
        </p:nvSpPr>
        <p:spPr>
          <a:xfrm>
            <a:off x="1531080" y="3668400"/>
            <a:ext cx="292716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2a2742"/>
                </a:solidFill>
                <a:latin typeface="Outfit Extra Bold"/>
                <a:ea typeface="Outfit Extra Bold"/>
              </a:rPr>
              <a:t>Дофаминовая система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Text 3"/>
          <p:cNvSpPr/>
          <p:nvPr/>
        </p:nvSpPr>
        <p:spPr>
          <a:xfrm>
            <a:off x="1531080" y="4512960"/>
            <a:ext cx="292716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a2742"/>
                </a:solidFill>
                <a:latin typeface="arial"/>
                <a:ea typeface="arial"/>
              </a:rPr>
              <a:t>Активируется, усиливая мотивацию.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Shape 4"/>
          <p:cNvSpPr/>
          <p:nvPr/>
        </p:nvSpPr>
        <p:spPr>
          <a:xfrm>
            <a:off x="4685400" y="3668400"/>
            <a:ext cx="509760" cy="509760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6" name="Image 2" descr="preencoded.png"/>
          <p:cNvPicPr/>
          <p:nvPr/>
        </p:nvPicPr>
        <p:blipFill>
          <a:blip r:embed="rId2"/>
          <a:stretch/>
        </p:blipFill>
        <p:spPr>
          <a:xfrm>
            <a:off x="4770360" y="3710880"/>
            <a:ext cx="339480" cy="424440"/>
          </a:xfrm>
          <a:prstGeom prst="rect">
            <a:avLst/>
          </a:prstGeom>
          <a:ln w="0">
            <a:noFill/>
          </a:ln>
        </p:spPr>
      </p:pic>
      <p:sp>
        <p:nvSpPr>
          <p:cNvPr id="67" name="Text 5"/>
          <p:cNvSpPr/>
          <p:nvPr/>
        </p:nvSpPr>
        <p:spPr>
          <a:xfrm>
            <a:off x="5422680" y="366840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2a2742"/>
                </a:solidFill>
                <a:latin typeface="Outfit Extra Bold"/>
                <a:ea typeface="Outfit Extra Bold"/>
              </a:rPr>
              <a:t>Снижение страха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 6"/>
          <p:cNvSpPr/>
          <p:nvPr/>
        </p:nvSpPr>
        <p:spPr>
          <a:xfrm>
            <a:off x="5422680" y="4158720"/>
            <a:ext cx="292716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a2742"/>
                </a:solidFill>
                <a:latin typeface="arial"/>
                <a:ea typeface="arial"/>
              </a:rPr>
              <a:t>Игрок может повторить попытку.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Shape 7"/>
          <p:cNvSpPr/>
          <p:nvPr/>
        </p:nvSpPr>
        <p:spPr>
          <a:xfrm>
            <a:off x="793800" y="5720760"/>
            <a:ext cx="509760" cy="509760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Image 3" descr="preencoded.png"/>
          <p:cNvPicPr/>
          <p:nvPr/>
        </p:nvPicPr>
        <p:blipFill>
          <a:blip r:embed="rId3"/>
          <a:stretch/>
        </p:blipFill>
        <p:spPr>
          <a:xfrm>
            <a:off x="878760" y="5763240"/>
            <a:ext cx="339480" cy="424440"/>
          </a:xfrm>
          <a:prstGeom prst="rect">
            <a:avLst/>
          </a:prstGeom>
          <a:ln w="0">
            <a:noFill/>
          </a:ln>
        </p:spPr>
      </p:pic>
      <p:sp>
        <p:nvSpPr>
          <p:cNvPr id="71" name="Text 8"/>
          <p:cNvSpPr/>
          <p:nvPr/>
        </p:nvSpPr>
        <p:spPr>
          <a:xfrm>
            <a:off x="1531080" y="572076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2a2742"/>
                </a:solidFill>
                <a:latin typeface="Outfit Extra Bold"/>
                <a:ea typeface="Outfit Extra Bold"/>
              </a:rPr>
              <a:t>Развитие навыков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 9"/>
          <p:cNvSpPr/>
          <p:nvPr/>
        </p:nvSpPr>
        <p:spPr>
          <a:xfrm>
            <a:off x="1531080" y="6211080"/>
            <a:ext cx="681876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a2742"/>
                </a:solidFill>
                <a:latin typeface="arial"/>
                <a:ea typeface="arial"/>
              </a:rPr>
              <a:t>Логика, скорость реакции.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4"/>
          <a:srcRect l="59480" t="20374" r="3" b="7877"/>
          <a:stretch/>
        </p:blipFill>
        <p:spPr>
          <a:xfrm>
            <a:off x="8822520" y="0"/>
            <a:ext cx="5807520" cy="822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75" name="Text 0"/>
          <p:cNvSpPr/>
          <p:nvPr/>
        </p:nvSpPr>
        <p:spPr>
          <a:xfrm>
            <a:off x="6280200" y="2585160"/>
            <a:ext cx="667512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231971"/>
                </a:solidFill>
                <a:latin typeface="Outfit Extra Bold"/>
                <a:ea typeface="Outfit Extra Bold"/>
              </a:rPr>
              <a:t>Технологический стек</a:t>
            </a:r>
            <a:endParaRPr b="0" lang="ru-RU" sz="44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Image 1" descr="preencoded.png"/>
          <p:cNvPicPr/>
          <p:nvPr/>
        </p:nvPicPr>
        <p:blipFill>
          <a:blip r:embed="rId2"/>
          <a:stretch/>
        </p:blipFill>
        <p:spPr>
          <a:xfrm>
            <a:off x="6280200" y="3634200"/>
            <a:ext cx="566280" cy="566280"/>
          </a:xfrm>
          <a:prstGeom prst="rect">
            <a:avLst/>
          </a:prstGeom>
          <a:ln w="0">
            <a:noFill/>
          </a:ln>
        </p:spPr>
      </p:pic>
      <p:sp>
        <p:nvSpPr>
          <p:cNvPr id="77" name="Text 1"/>
          <p:cNvSpPr/>
          <p:nvPr/>
        </p:nvSpPr>
        <p:spPr>
          <a:xfrm>
            <a:off x="6280200" y="4428000"/>
            <a:ext cx="22914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2a2742"/>
                </a:solidFill>
                <a:latin typeface="Outfit Extra Bold"/>
                <a:ea typeface="Outfit Extra Bold"/>
              </a:rPr>
              <a:t>Python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 2"/>
          <p:cNvSpPr/>
          <p:nvPr/>
        </p:nvSpPr>
        <p:spPr>
          <a:xfrm>
            <a:off x="6280200" y="4918320"/>
            <a:ext cx="229140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a2742"/>
                </a:solidFill>
                <a:latin typeface="arial"/>
                <a:ea typeface="arial"/>
              </a:rPr>
              <a:t>Библиотеки для Telegram, гибкость.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9" name="Image 2" descr="preencoded.png"/>
          <p:cNvPicPr/>
          <p:nvPr/>
        </p:nvPicPr>
        <p:blipFill>
          <a:blip r:embed="rId3"/>
          <a:stretch/>
        </p:blipFill>
        <p:spPr>
          <a:xfrm>
            <a:off x="8912160" y="3634200"/>
            <a:ext cx="566280" cy="566280"/>
          </a:xfrm>
          <a:prstGeom prst="rect">
            <a:avLst/>
          </a:prstGeom>
          <a:ln w="0">
            <a:noFill/>
          </a:ln>
        </p:spPr>
      </p:pic>
      <p:sp>
        <p:nvSpPr>
          <p:cNvPr id="80" name="Text 3"/>
          <p:cNvSpPr/>
          <p:nvPr/>
        </p:nvSpPr>
        <p:spPr>
          <a:xfrm>
            <a:off x="8912160" y="4428000"/>
            <a:ext cx="22914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2a2742"/>
                </a:solidFill>
                <a:latin typeface="Outfit Extra Bold"/>
                <a:ea typeface="Outfit Extra Bold"/>
              </a:rPr>
              <a:t>SQLite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Text 4"/>
          <p:cNvSpPr/>
          <p:nvPr/>
        </p:nvSpPr>
        <p:spPr>
          <a:xfrm>
            <a:off x="8912160" y="4918320"/>
            <a:ext cx="229140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a2742"/>
                </a:solidFill>
                <a:latin typeface="arial"/>
                <a:ea typeface="arial"/>
              </a:rPr>
              <a:t>Локальное хранение данных.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2" name="Image 3" descr="preencoded.png"/>
          <p:cNvPicPr/>
          <p:nvPr/>
        </p:nvPicPr>
        <p:blipFill>
          <a:blip r:embed="rId4"/>
          <a:stretch/>
        </p:blipFill>
        <p:spPr>
          <a:xfrm>
            <a:off x="11544480" y="3634200"/>
            <a:ext cx="566280" cy="566280"/>
          </a:xfrm>
          <a:prstGeom prst="rect">
            <a:avLst/>
          </a:prstGeom>
          <a:ln w="0">
            <a:noFill/>
          </a:ln>
        </p:spPr>
      </p:pic>
      <p:sp>
        <p:nvSpPr>
          <p:cNvPr id="83" name="Text 5"/>
          <p:cNvSpPr/>
          <p:nvPr/>
        </p:nvSpPr>
        <p:spPr>
          <a:xfrm>
            <a:off x="11544480" y="4428000"/>
            <a:ext cx="229140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2a2742"/>
                </a:solidFill>
                <a:latin typeface="Outfit Extra Bold"/>
                <a:ea typeface="Outfit Extra Bold"/>
              </a:rPr>
              <a:t>Telegram API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 6"/>
          <p:cNvSpPr/>
          <p:nvPr/>
        </p:nvSpPr>
        <p:spPr>
          <a:xfrm>
            <a:off x="11544480" y="4918320"/>
            <a:ext cx="22914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a2742"/>
                </a:solidFill>
                <a:latin typeface="arial"/>
                <a:ea typeface="arial"/>
              </a:rPr>
              <a:t>Интеграция с ботом.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12600000" y="7272000"/>
            <a:ext cx="1943640" cy="863640"/>
          </a:xfrm>
          <a:prstGeom prst="rect">
            <a:avLst/>
          </a:prstGeom>
          <a:solidFill>
            <a:srgbClr val="efeff4"/>
          </a:solidFill>
          <a:ln w="0">
            <a:solidFill>
              <a:srgbClr val="efeff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87" name="Text 0"/>
          <p:cNvSpPr/>
          <p:nvPr/>
        </p:nvSpPr>
        <p:spPr>
          <a:xfrm>
            <a:off x="6280200" y="1549080"/>
            <a:ext cx="567000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231971"/>
                </a:solidFill>
                <a:latin typeface="Outfit Extra Bold"/>
                <a:ea typeface="Outfit Extra Bold"/>
              </a:rPr>
              <a:t>Генерация задач</a:t>
            </a:r>
            <a:endParaRPr b="0" lang="ru-RU" sz="44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8" name="Image 1" descr="preencoded.png"/>
          <p:cNvPicPr/>
          <p:nvPr/>
        </p:nvPicPr>
        <p:blipFill>
          <a:blip r:embed="rId2"/>
          <a:stretch/>
        </p:blipFill>
        <p:spPr>
          <a:xfrm>
            <a:off x="6280200" y="2598120"/>
            <a:ext cx="1133280" cy="1360080"/>
          </a:xfrm>
          <a:prstGeom prst="rect">
            <a:avLst/>
          </a:prstGeom>
          <a:ln w="0">
            <a:noFill/>
          </a:ln>
        </p:spPr>
      </p:pic>
      <p:sp>
        <p:nvSpPr>
          <p:cNvPr id="89" name="Text 1"/>
          <p:cNvSpPr/>
          <p:nvPr/>
        </p:nvSpPr>
        <p:spPr>
          <a:xfrm>
            <a:off x="7754400" y="282492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2a2742"/>
                </a:solidFill>
                <a:latin typeface="Outfit Extra Bold"/>
                <a:ea typeface="Outfit Extra Bold"/>
              </a:rPr>
              <a:t>Легкий уровень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Text 2"/>
          <p:cNvSpPr/>
          <p:nvPr/>
        </p:nvSpPr>
        <p:spPr>
          <a:xfrm>
            <a:off x="7754400" y="3315240"/>
            <a:ext cx="60814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a2742"/>
                </a:solidFill>
                <a:latin typeface="arial"/>
                <a:ea typeface="arial"/>
              </a:rPr>
              <a:t>Операции: +, -. Числа: 1–10.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1" name="Image 2" descr="preencoded.png"/>
          <p:cNvPicPr/>
          <p:nvPr/>
        </p:nvPicPr>
        <p:blipFill>
          <a:blip r:embed="rId3"/>
          <a:stretch/>
        </p:blipFill>
        <p:spPr>
          <a:xfrm>
            <a:off x="6280200" y="3958920"/>
            <a:ext cx="1133280" cy="1360080"/>
          </a:xfrm>
          <a:prstGeom prst="rect">
            <a:avLst/>
          </a:prstGeom>
          <a:ln w="0">
            <a:noFill/>
          </a:ln>
        </p:spPr>
      </p:pic>
      <p:sp>
        <p:nvSpPr>
          <p:cNvPr id="92" name="Text 3"/>
          <p:cNvSpPr/>
          <p:nvPr/>
        </p:nvSpPr>
        <p:spPr>
          <a:xfrm>
            <a:off x="7754400" y="418572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2a2742"/>
                </a:solidFill>
                <a:latin typeface="Outfit Extra Bold"/>
                <a:ea typeface="Outfit Extra Bold"/>
              </a:rPr>
              <a:t>Средний уровень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 4"/>
          <p:cNvSpPr/>
          <p:nvPr/>
        </p:nvSpPr>
        <p:spPr>
          <a:xfrm>
            <a:off x="7754400" y="4676040"/>
            <a:ext cx="60814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a2742"/>
                </a:solidFill>
                <a:latin typeface="arial"/>
                <a:ea typeface="arial"/>
              </a:rPr>
              <a:t>Операции: *. Числа: 2–15.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Image 3" descr="preencoded.png"/>
          <p:cNvPicPr/>
          <p:nvPr/>
        </p:nvPicPr>
        <p:blipFill>
          <a:blip r:embed="rId4"/>
          <a:stretch/>
        </p:blipFill>
        <p:spPr>
          <a:xfrm>
            <a:off x="6280200" y="5319720"/>
            <a:ext cx="1133280" cy="1360080"/>
          </a:xfrm>
          <a:prstGeom prst="rect">
            <a:avLst/>
          </a:prstGeom>
          <a:ln w="0">
            <a:noFill/>
          </a:ln>
        </p:spPr>
      </p:pic>
      <p:sp>
        <p:nvSpPr>
          <p:cNvPr id="95" name="Text 5"/>
          <p:cNvSpPr/>
          <p:nvPr/>
        </p:nvSpPr>
        <p:spPr>
          <a:xfrm>
            <a:off x="7754400" y="5546520"/>
            <a:ext cx="28346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2a2742"/>
                </a:solidFill>
                <a:latin typeface="Outfit Extra Bold"/>
                <a:ea typeface="Outfit Extra Bold"/>
              </a:rPr>
              <a:t>Сложный уровень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Text 6"/>
          <p:cNvSpPr/>
          <p:nvPr/>
        </p:nvSpPr>
        <p:spPr>
          <a:xfrm>
            <a:off x="7754400" y="6036840"/>
            <a:ext cx="60814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a2742"/>
                </a:solidFill>
                <a:latin typeface="arial"/>
                <a:ea typeface="arial"/>
              </a:rPr>
              <a:t>Комбинации: (a ± b) * c. Числа: 10–30.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2528000" y="7416000"/>
            <a:ext cx="2015640" cy="719640"/>
          </a:xfrm>
          <a:prstGeom prst="rect">
            <a:avLst/>
          </a:prstGeom>
          <a:solidFill>
            <a:srgbClr val="efeff4"/>
          </a:solidFill>
          <a:ln w="0">
            <a:solidFill>
              <a:srgbClr val="efeff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"/>
          <p:cNvSpPr/>
          <p:nvPr/>
        </p:nvSpPr>
        <p:spPr>
          <a:xfrm>
            <a:off x="792000" y="3224880"/>
            <a:ext cx="6520680" cy="807120"/>
          </a:xfrm>
          <a:prstGeom prst="roundRect">
            <a:avLst>
              <a:gd name="adj" fmla="val 11791"/>
            </a:avLst>
          </a:prstGeom>
          <a:solidFill>
            <a:srgbClr val="e9e6fa"/>
          </a:solidFill>
          <a:ln w="7620">
            <a:solidFill>
              <a:srgbClr val="bdb8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 0"/>
          <p:cNvSpPr/>
          <p:nvPr/>
        </p:nvSpPr>
        <p:spPr>
          <a:xfrm>
            <a:off x="793800" y="2208240"/>
            <a:ext cx="567000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231971"/>
                </a:solidFill>
                <a:latin typeface="Outfit Extra Bold"/>
                <a:ea typeface="Outfit Extra Bold"/>
              </a:rPr>
              <a:t>Этапы реализации</a:t>
            </a:r>
            <a:endParaRPr b="0" lang="ru-RU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Shape 1"/>
          <p:cNvSpPr/>
          <p:nvPr/>
        </p:nvSpPr>
        <p:spPr>
          <a:xfrm>
            <a:off x="779040" y="5312880"/>
            <a:ext cx="2172960" cy="807120"/>
          </a:xfrm>
          <a:prstGeom prst="roundRect">
            <a:avLst>
              <a:gd name="adj" fmla="val 11791"/>
            </a:avLst>
          </a:prstGeom>
          <a:solidFill>
            <a:srgbClr val="e9e6fa"/>
          </a:solidFill>
          <a:ln w="7620">
            <a:solidFill>
              <a:srgbClr val="bdb8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Text 2"/>
          <p:cNvSpPr/>
          <p:nvPr/>
        </p:nvSpPr>
        <p:spPr>
          <a:xfrm>
            <a:off x="3873600" y="3308760"/>
            <a:ext cx="3182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4000"/>
              </a:lnSpc>
              <a:tabLst>
                <a:tab algn="l" pos="0"/>
              </a:tabLst>
            </a:pPr>
            <a:r>
              <a:rPr b="1" lang="en-US" sz="2500" spc="-1" strike="noStrike">
                <a:solidFill>
                  <a:srgbClr val="2a2742"/>
                </a:solidFill>
                <a:latin typeface="Outfit Extra Bold"/>
                <a:ea typeface="Outfit Extra Bold"/>
              </a:rPr>
              <a:t>1</a:t>
            </a:r>
            <a:endParaRPr b="0" lang="ru-RU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 3"/>
          <p:cNvSpPr/>
          <p:nvPr/>
        </p:nvSpPr>
        <p:spPr>
          <a:xfrm>
            <a:off x="7691760" y="3462480"/>
            <a:ext cx="253224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2a2742"/>
                </a:solidFill>
                <a:latin typeface="Outfit Extra Bold"/>
                <a:ea typeface="Outfit Extra Bold"/>
              </a:rPr>
              <a:t>Проектирование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Shape 4"/>
          <p:cNvSpPr/>
          <p:nvPr/>
        </p:nvSpPr>
        <p:spPr>
          <a:xfrm>
            <a:off x="3168000" y="6033600"/>
            <a:ext cx="10641600" cy="14400"/>
          </a:xfrm>
          <a:prstGeom prst="roundRect">
            <a:avLst>
              <a:gd name="adj" fmla="val 625116"/>
            </a:avLst>
          </a:prstGeom>
          <a:solidFill>
            <a:srgbClr val="bdb8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4560" bIns="-3456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Shape 5"/>
          <p:cNvSpPr/>
          <p:nvPr/>
        </p:nvSpPr>
        <p:spPr>
          <a:xfrm>
            <a:off x="793800" y="4291920"/>
            <a:ext cx="4347000" cy="807120"/>
          </a:xfrm>
          <a:prstGeom prst="roundRect">
            <a:avLst>
              <a:gd name="adj" fmla="val 11791"/>
            </a:avLst>
          </a:prstGeom>
          <a:solidFill>
            <a:srgbClr val="e9e6fa"/>
          </a:solidFill>
          <a:ln w="7620">
            <a:solidFill>
              <a:srgbClr val="bdb8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Text 6"/>
          <p:cNvSpPr/>
          <p:nvPr/>
        </p:nvSpPr>
        <p:spPr>
          <a:xfrm>
            <a:off x="2808000" y="4388760"/>
            <a:ext cx="318240" cy="39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4000"/>
              </a:lnSpc>
              <a:tabLst>
                <a:tab algn="l" pos="0"/>
              </a:tabLst>
            </a:pPr>
            <a:r>
              <a:rPr b="1" lang="en-US" sz="2500" spc="-1" strike="noStrike">
                <a:solidFill>
                  <a:srgbClr val="2a2742"/>
                </a:solidFill>
                <a:latin typeface="Outfit Extra Bold"/>
                <a:ea typeface="Outfit Extra Bold"/>
              </a:rPr>
              <a:t>2</a:t>
            </a:r>
            <a:endParaRPr b="0" lang="ru-RU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Text 7"/>
          <p:cNvSpPr/>
          <p:nvPr/>
        </p:nvSpPr>
        <p:spPr>
          <a:xfrm>
            <a:off x="5368320" y="4518720"/>
            <a:ext cx="528768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2a2742"/>
                </a:solidFill>
                <a:latin typeface="Outfit Extra Bold"/>
                <a:ea typeface="Outfit Extra Bold"/>
              </a:rPr>
              <a:t>Написание кода и тестирование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Shape 8"/>
          <p:cNvSpPr/>
          <p:nvPr/>
        </p:nvSpPr>
        <p:spPr>
          <a:xfrm>
            <a:off x="5254560" y="5084640"/>
            <a:ext cx="8467920" cy="14400"/>
          </a:xfrm>
          <a:prstGeom prst="roundRect">
            <a:avLst>
              <a:gd name="adj" fmla="val 625116"/>
            </a:avLst>
          </a:prstGeom>
          <a:solidFill>
            <a:srgbClr val="bdb8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4560" bIns="-3456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 10"/>
          <p:cNvSpPr/>
          <p:nvPr/>
        </p:nvSpPr>
        <p:spPr>
          <a:xfrm>
            <a:off x="1584000" y="5414400"/>
            <a:ext cx="613080" cy="5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4000"/>
              </a:lnSpc>
              <a:tabLst>
                <a:tab algn="l" pos="0"/>
              </a:tabLst>
            </a:pPr>
            <a:r>
              <a:rPr b="1" lang="en-US" sz="2500" spc="-1" strike="noStrike">
                <a:solidFill>
                  <a:srgbClr val="2a2742"/>
                </a:solidFill>
                <a:latin typeface="Outfit Extra Bold"/>
                <a:ea typeface="Outfit Extra Bold"/>
              </a:rPr>
              <a:t>3</a:t>
            </a:r>
            <a:endParaRPr b="0" lang="ru-RU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 11"/>
          <p:cNvSpPr/>
          <p:nvPr/>
        </p:nvSpPr>
        <p:spPr>
          <a:xfrm>
            <a:off x="3242520" y="5544000"/>
            <a:ext cx="179748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2a2742"/>
                </a:solidFill>
                <a:latin typeface="Outfit Extra Bold"/>
                <a:ea typeface="Outfit Extra Bold"/>
              </a:rPr>
              <a:t>Интеграция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12168000" y="6768000"/>
            <a:ext cx="2375640" cy="1367640"/>
          </a:xfrm>
          <a:prstGeom prst="rect">
            <a:avLst/>
          </a:prstGeom>
          <a:solidFill>
            <a:srgbClr val="efeff4"/>
          </a:solidFill>
          <a:ln w="0">
            <a:solidFill>
              <a:srgbClr val="efeff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Shape 3"/>
          <p:cNvSpPr/>
          <p:nvPr/>
        </p:nvSpPr>
        <p:spPr>
          <a:xfrm>
            <a:off x="7560000" y="4017600"/>
            <a:ext cx="6192000" cy="14400"/>
          </a:xfrm>
          <a:prstGeom prst="roundRect">
            <a:avLst>
              <a:gd name="adj" fmla="val 625116"/>
            </a:avLst>
          </a:prstGeom>
          <a:solidFill>
            <a:srgbClr val="bdb8d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4560" bIns="-34560" anchor="t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5680" cy="8228880"/>
          </a:xfrm>
          <a:prstGeom prst="rect">
            <a:avLst/>
          </a:prstGeom>
          <a:ln w="0">
            <a:noFill/>
          </a:ln>
        </p:spPr>
      </p:pic>
      <p:sp>
        <p:nvSpPr>
          <p:cNvPr id="113" name="Text 0"/>
          <p:cNvSpPr/>
          <p:nvPr/>
        </p:nvSpPr>
        <p:spPr>
          <a:xfrm>
            <a:off x="520200" y="975960"/>
            <a:ext cx="7555680" cy="14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231971"/>
                </a:solidFill>
                <a:latin typeface="Outfit Extra Bold"/>
                <a:ea typeface="Outfit Extra Bold"/>
              </a:rPr>
              <a:t>Результаты использования</a:t>
            </a:r>
            <a:endParaRPr b="0" lang="ru-RU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 1"/>
          <p:cNvSpPr/>
          <p:nvPr/>
        </p:nvSpPr>
        <p:spPr>
          <a:xfrm>
            <a:off x="793800" y="3077280"/>
            <a:ext cx="3607200" cy="74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5851"/>
              </a:lnSpc>
              <a:tabLst>
                <a:tab algn="l" pos="0"/>
              </a:tabLst>
            </a:pPr>
            <a:r>
              <a:rPr b="1" lang="en-US" sz="5850" spc="-1" strike="noStrike">
                <a:solidFill>
                  <a:srgbClr val="2a2742"/>
                </a:solidFill>
                <a:latin typeface="Outfit Extra Bold"/>
                <a:ea typeface="Outfit Extra Bold"/>
              </a:rPr>
              <a:t>90%</a:t>
            </a:r>
            <a:endParaRPr b="0" lang="ru-RU" sz="5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 2"/>
          <p:cNvSpPr/>
          <p:nvPr/>
        </p:nvSpPr>
        <p:spPr>
          <a:xfrm>
            <a:off x="592200" y="4109040"/>
            <a:ext cx="36072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a2742"/>
                </a:solidFill>
                <a:latin typeface="arial"/>
                <a:ea typeface="arial"/>
              </a:rPr>
              <a:t>Понравилось приложение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 3"/>
          <p:cNvSpPr/>
          <p:nvPr/>
        </p:nvSpPr>
        <p:spPr>
          <a:xfrm>
            <a:off x="4741920" y="3077280"/>
            <a:ext cx="3607560" cy="74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5851"/>
              </a:lnSpc>
              <a:tabLst>
                <a:tab algn="l" pos="0"/>
              </a:tabLst>
            </a:pPr>
            <a:r>
              <a:rPr b="1" lang="en-US" sz="5850" spc="-1" strike="noStrike">
                <a:solidFill>
                  <a:srgbClr val="2a2742"/>
                </a:solidFill>
                <a:latin typeface="Outfit Extra Bold"/>
                <a:ea typeface="Outfit Extra Bold"/>
              </a:rPr>
              <a:t>1.2 сек</a:t>
            </a:r>
            <a:endParaRPr b="0" lang="ru-RU" sz="5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Text 4"/>
          <p:cNvSpPr/>
          <p:nvPr/>
        </p:nvSpPr>
        <p:spPr>
          <a:xfrm>
            <a:off x="4741920" y="4109040"/>
            <a:ext cx="360756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a2742"/>
                </a:solidFill>
                <a:latin typeface="arial"/>
                <a:ea typeface="arial"/>
              </a:rPr>
              <a:t>Среднее время ответа сервера.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 5"/>
          <p:cNvSpPr/>
          <p:nvPr/>
        </p:nvSpPr>
        <p:spPr>
          <a:xfrm>
            <a:off x="2767680" y="5265720"/>
            <a:ext cx="3607560" cy="74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>
              <a:lnSpc>
                <a:spcPts val="5851"/>
              </a:lnSpc>
              <a:tabLst>
                <a:tab algn="l" pos="0"/>
              </a:tabLst>
            </a:pPr>
            <a:r>
              <a:rPr b="1" lang="en-US" sz="5850" spc="-1" strike="noStrike">
                <a:solidFill>
                  <a:srgbClr val="2a2742"/>
                </a:solidFill>
                <a:latin typeface="Outfit Extra Bold"/>
                <a:ea typeface="Outfit Extra Bold"/>
              </a:rPr>
              <a:t>80%</a:t>
            </a:r>
            <a:endParaRPr b="0" lang="ru-RU" sz="58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Text 6"/>
          <p:cNvSpPr/>
          <p:nvPr/>
        </p:nvSpPr>
        <p:spPr>
          <a:xfrm>
            <a:off x="2767680" y="6297480"/>
            <a:ext cx="360756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a2742"/>
                </a:solidFill>
                <a:latin typeface="arial"/>
                <a:ea typeface="arial"/>
              </a:rPr>
              <a:t>Пользователи оценили интерфейс как «удобный».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 0"/>
          <p:cNvSpPr/>
          <p:nvPr/>
        </p:nvSpPr>
        <p:spPr>
          <a:xfrm>
            <a:off x="6280200" y="1796040"/>
            <a:ext cx="567000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5550"/>
              </a:lnSpc>
              <a:tabLst>
                <a:tab algn="l" pos="0"/>
              </a:tabLst>
            </a:pPr>
            <a:r>
              <a:rPr b="1" lang="en-US" sz="4450" spc="-1" strike="noStrike">
                <a:solidFill>
                  <a:srgbClr val="231971"/>
                </a:solidFill>
                <a:latin typeface="Outfit Extra Bold"/>
                <a:ea typeface="Outfit Extra Bold"/>
              </a:rPr>
              <a:t>Заключение</a:t>
            </a:r>
            <a:endParaRPr b="0" lang="ru-RU" sz="44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Shape 1"/>
          <p:cNvSpPr/>
          <p:nvPr/>
        </p:nvSpPr>
        <p:spPr>
          <a:xfrm>
            <a:off x="6280200" y="2845080"/>
            <a:ext cx="3664080" cy="2038680"/>
          </a:xfrm>
          <a:prstGeom prst="roundRect">
            <a:avLst>
              <a:gd name="adj" fmla="val 4671"/>
            </a:avLst>
          </a:prstGeom>
          <a:solidFill>
            <a:srgbClr val="e9e6fa"/>
          </a:solidFill>
          <a:ln w="7620">
            <a:solidFill>
              <a:srgbClr val="bdb8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 2"/>
          <p:cNvSpPr/>
          <p:nvPr/>
        </p:nvSpPr>
        <p:spPr>
          <a:xfrm>
            <a:off x="6514560" y="3079440"/>
            <a:ext cx="319536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2a2742"/>
                </a:solidFill>
                <a:latin typeface="Outfit Extra Bold"/>
                <a:ea typeface="Outfit Extra Bold"/>
              </a:rPr>
              <a:t>Повышение интереса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 3"/>
          <p:cNvSpPr/>
          <p:nvPr/>
        </p:nvSpPr>
        <p:spPr>
          <a:xfrm>
            <a:off x="6514560" y="3924360"/>
            <a:ext cx="319536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a2742"/>
                </a:solidFill>
                <a:latin typeface="arial"/>
                <a:ea typeface="arial"/>
              </a:rPr>
              <a:t>Учащиеся проявляют больше интереса к математике.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Shape 4"/>
          <p:cNvSpPr/>
          <p:nvPr/>
        </p:nvSpPr>
        <p:spPr>
          <a:xfrm>
            <a:off x="10171800" y="2845080"/>
            <a:ext cx="3664080" cy="2038680"/>
          </a:xfrm>
          <a:prstGeom prst="roundRect">
            <a:avLst>
              <a:gd name="adj" fmla="val 4671"/>
            </a:avLst>
          </a:prstGeom>
          <a:solidFill>
            <a:srgbClr val="e9e6fa"/>
          </a:solidFill>
          <a:ln w="7620">
            <a:solidFill>
              <a:srgbClr val="bdb8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 5"/>
          <p:cNvSpPr/>
          <p:nvPr/>
        </p:nvSpPr>
        <p:spPr>
          <a:xfrm>
            <a:off x="10406160" y="3079440"/>
            <a:ext cx="3195360" cy="70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2a2742"/>
                </a:solidFill>
                <a:latin typeface="Outfit Extra Bold"/>
                <a:ea typeface="Outfit Extra Bold"/>
              </a:rPr>
              <a:t>Улучшение результатов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 6"/>
          <p:cNvSpPr/>
          <p:nvPr/>
        </p:nvSpPr>
        <p:spPr>
          <a:xfrm>
            <a:off x="10406160" y="3924360"/>
            <a:ext cx="3195360" cy="72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a2742"/>
                </a:solidFill>
                <a:latin typeface="arial"/>
                <a:ea typeface="arial"/>
              </a:rPr>
              <a:t>Повышается успеваемость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Shape 7"/>
          <p:cNvSpPr/>
          <p:nvPr/>
        </p:nvSpPr>
        <p:spPr>
          <a:xfrm>
            <a:off x="6280200" y="5111280"/>
            <a:ext cx="7555680" cy="1321560"/>
          </a:xfrm>
          <a:prstGeom prst="roundRect">
            <a:avLst>
              <a:gd name="adj" fmla="val 7205"/>
            </a:avLst>
          </a:prstGeom>
          <a:solidFill>
            <a:srgbClr val="e9e6fa"/>
          </a:solidFill>
          <a:ln w="7620">
            <a:solidFill>
              <a:srgbClr val="bdb8d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 8"/>
          <p:cNvSpPr/>
          <p:nvPr/>
        </p:nvSpPr>
        <p:spPr>
          <a:xfrm>
            <a:off x="6514560" y="5345640"/>
            <a:ext cx="3267720" cy="35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750"/>
              </a:lnSpc>
              <a:tabLst>
                <a:tab algn="l" pos="0"/>
              </a:tabLst>
            </a:pPr>
            <a:r>
              <a:rPr b="1" lang="en-US" sz="2200" spc="-1" strike="noStrike">
                <a:solidFill>
                  <a:srgbClr val="2a2742"/>
                </a:solidFill>
                <a:latin typeface="Outfit Extra Bold"/>
                <a:ea typeface="Outfit Extra Bold"/>
              </a:rPr>
              <a:t>Открытое сообщество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Text 9"/>
          <p:cNvSpPr/>
          <p:nvPr/>
        </p:nvSpPr>
        <p:spPr>
          <a:xfrm>
            <a:off x="6514560" y="5835960"/>
            <a:ext cx="708696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>
              <a:lnSpc>
                <a:spcPts val="2849"/>
              </a:lnSpc>
              <a:tabLst>
                <a:tab algn="l" pos="0"/>
              </a:tabLst>
            </a:pPr>
            <a:r>
              <a:rPr b="0" lang="en-US" sz="1750" spc="-1" strike="noStrike">
                <a:solidFill>
                  <a:srgbClr val="2a2742"/>
                </a:solidFill>
                <a:latin typeface="arial"/>
                <a:ea typeface="arial"/>
              </a:rPr>
              <a:t>GitHub: https://github.com/anton953/mental_counting_bot.git</a:t>
            </a:r>
            <a:endParaRPr b="0" lang="ru-RU" sz="175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rcRect l="60798" t="9002" r="0" b="0"/>
          <a:stretch/>
        </p:blipFill>
        <p:spPr>
          <a:xfrm>
            <a:off x="0" y="-50400"/>
            <a:ext cx="4458240" cy="8279640"/>
          </a:xfrm>
          <a:prstGeom prst="rect">
            <a:avLst/>
          </a:prstGeom>
          <a:ln w="0">
            <a:noFill/>
          </a:ln>
        </p:spPr>
      </p:pic>
      <p:sp>
        <p:nvSpPr>
          <p:cNvPr id="131" name=""/>
          <p:cNvSpPr/>
          <p:nvPr/>
        </p:nvSpPr>
        <p:spPr>
          <a:xfrm>
            <a:off x="12312000" y="7128000"/>
            <a:ext cx="2231640" cy="1007640"/>
          </a:xfrm>
          <a:prstGeom prst="rect">
            <a:avLst/>
          </a:prstGeom>
          <a:solidFill>
            <a:srgbClr val="efeff4"/>
          </a:solidFill>
          <a:ln w="0">
            <a:solidFill>
              <a:srgbClr val="efeff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Application>LibreOffice/24.2.7.2$Linux_X86_64 LibreOffice_project/420$Build-2</Application>
  <AppVersion>15.0000</AppVersion>
  <Words>0</Words>
  <Paragraphs>0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2025-04-07T17:25:57Z</dcterms:created>
  <dc:creator>PptxGenJS</dc:creator>
  <dc:description/>
  <dc:language>ru-RU</dc:language>
  <cp:lastModifiedBy/>
  <dcterms:modified xsi:type="dcterms:W3CDTF">2025-05-11T20:15:00Z</dcterms:modified>
  <cp:revision>3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8</vt:i4>
  </property>
</Properties>
</file>