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0EE50-C236-481A-BF36-B128DE59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CDF6F7F-F22B-4C21-8749-1A1647BDE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A00224-761F-438F-8A1A-4C97EF8E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F363F6-4872-49DC-9F75-EA273D3B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890DD4-AD2F-4EFB-97F0-2154621A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3D8DE-905A-4638-BED6-671F0804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2247962-AA57-4E5C-A0D0-D5FC8DF09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1BD75E-DD14-4F00-A895-880D424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E280D4-5F0C-4A4A-A4AE-1D200581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5603EF-B3D9-4B6D-9C07-557190D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7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EB129B1-4467-40AA-893B-2217C414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9F32024-2AA1-4011-BE7D-CC87AB68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9A4A08-6715-440D-B1AB-95C2CEA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795076F-F27D-4A05-B5BD-F48760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A43064-8F76-42D8-9DA2-1BC5BFE3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B0CA5-DFC0-4A28-9BCC-CFE79AE4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9BB964-4580-4680-B4B7-581850DA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4415B7-9326-4795-8624-9CFF0DFC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ABDE6B-934F-4F49-8B0C-BE4BCB59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DF272C-5BA9-41B3-ACF1-2765BA64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EC127-18AB-4CFD-8B84-45AD31D2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919DA40-AD89-439F-99D8-382C95A6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2D372C-2D6E-451C-B867-4AF982D2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80D3D7-847B-4381-BFB0-556AA0EF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9D7AFA-337D-494D-A57C-1DED5883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84A71-3E76-4180-9356-8D82B9CA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A19FFD-991E-4971-A988-1F4CCC96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4AE8D5-E072-440A-8735-74DD3405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F1070B-0669-4FE9-BD3E-83D50184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E9E4FD6-71D1-4288-BCE9-91F2F7C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1C6FFC7-AF54-42F1-9E92-0847517C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9F4D0-08FF-4B5D-9D55-95A948C6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4D7A1B-EAEB-4F2B-BA92-F57242D19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53AD54-3E1D-4F5C-920C-16D011EFA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A2F5F1E-A618-4B4E-B5C1-E2B23D8F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96CB484-8E8C-4A3B-8394-B9A9BA3B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2E5FBC7-892E-445C-A1D1-9CF9E887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BA4D364-A919-4BB4-B220-F578A9C2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B264D5A-5148-40E8-8793-8A043AC9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E7AB8-EC91-400F-A29D-C5626F7F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3D7BB16-CD2B-4336-B633-1DF1B891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E029F11-0B71-434C-8FA3-E8BC803D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535155D-1B91-4128-A7F3-FAF44A82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8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07AA4C5-8299-40CA-944F-DBCAD570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C7FBC37-FB53-409B-B705-E3641C36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5AC13CF-C8A1-4B30-A9AE-A2D0098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9CBDE-4D99-4D9C-84C5-67A56056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84D057-5E6B-4B39-978B-00504EF3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F199DC1-4162-4E4C-AF83-F8475921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1E1E17-8FD4-4266-B983-4B906F98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855C85-FD34-4BB3-9DCD-22C1B6F7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51E62E-37FD-4425-AAA8-0597DB20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85F3C-16AA-4349-B34B-B083895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F30BDE3-8F87-4118-96BD-A5181F86E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86420D7-4434-46CB-AE54-AAD8D054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B940C99-3CAA-4BB5-AC11-01C5BE21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4F8882-9145-4F10-8254-5383E8AD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BDBBC49-DCF8-488D-8B45-E61B090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5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90CB774-DD1B-48AF-A544-51BE2000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BCB7BB-EF8D-4E01-9BC6-A502D5B9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FAFB92-EB91-47AF-818E-2C93127B1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1278-BDCA-4903-8824-B82E8B39703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88A09B-3A63-4F16-B70C-14E82DD34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1AFB22-F7B9-47AD-9463-08D5A018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B972-A8E7-4F1A-8E8A-A929F17B36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dertitel 2">
                <a:extLst>
                  <a:ext uri="{FF2B5EF4-FFF2-40B4-BE49-F238E27FC236}">
                    <a16:creationId xmlns:a16="http://schemas.microsoft.com/office/drawing/2014/main" id="{6B4A019F-4494-4B71-8B2A-640DB58FF3B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6044" y="1186009"/>
                <a:ext cx="9144000" cy="131391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1600" dirty="0"/>
                  <a:t>OLS: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a-DK" sz="16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1600" dirty="0"/>
              </a:p>
              <a:p>
                <a:pPr algn="l"/>
                <a:r>
                  <a:rPr lang="en-US" sz="1600" dirty="0"/>
                  <a:t>Closed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𝛿𝛽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=0  ⇔</m:t>
                      </m:r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𝑂𝐿𝑆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Undertitel 2">
                <a:extLst>
                  <a:ext uri="{FF2B5EF4-FFF2-40B4-BE49-F238E27FC236}">
                    <a16:creationId xmlns:a16="http://schemas.microsoft.com/office/drawing/2014/main" id="{6B4A019F-4494-4B71-8B2A-640DB58FF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6044" y="1186009"/>
                <a:ext cx="9144000" cy="1313911"/>
              </a:xfrm>
              <a:blipFill>
                <a:blip r:embed="rId2"/>
                <a:stretch>
                  <a:fillRect l="-333" t="-3256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F729A74E-4C25-49CF-8B1C-2F3D007F8CF8}"/>
                  </a:ext>
                </a:extLst>
              </p:cNvPr>
              <p:cNvSpPr txBox="1"/>
              <p:nvPr/>
            </p:nvSpPr>
            <p:spPr>
              <a:xfrm>
                <a:off x="576044" y="2934744"/>
                <a:ext cx="9144000" cy="125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𝑥𝐶𝑜𝑣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OLS is a best linear unbiased estimator (BLUE), i.e. low bias high variance. </a:t>
                </a:r>
              </a:p>
              <a:p>
                <a:endParaRPr lang="en-US" sz="1600" dirty="0"/>
              </a:p>
              <a:p>
                <a:pPr algn="ctr"/>
                <a:r>
                  <a:rPr lang="en-US" sz="1600" dirty="0"/>
                  <a:t>Expected Prediction Error = Var + Bias + Noise</a:t>
                </a:r>
              </a:p>
            </p:txBody>
          </p:sp>
        </mc:Choice>
        <mc:Fallback xmlns="">
          <p:sp>
            <p:nvSpPr>
              <p:cNvPr id="4" name="Tekstfelt 3">
                <a:extLst>
                  <a:ext uri="{FF2B5EF4-FFF2-40B4-BE49-F238E27FC236}">
                    <a16:creationId xmlns:a16="http://schemas.microsoft.com/office/drawing/2014/main" id="{F729A74E-4C25-49CF-8B1C-2F3D007F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4" y="2934744"/>
                <a:ext cx="9144000" cy="1251112"/>
              </a:xfrm>
              <a:prstGeom prst="rect">
                <a:avLst/>
              </a:prstGeom>
              <a:blipFill>
                <a:blip r:embed="rId3"/>
                <a:stretch>
                  <a:fillRect l="-333"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6C2BDE53-36C9-4A3E-A0EE-04DC7521C857}"/>
                  </a:ext>
                </a:extLst>
              </p:cNvPr>
              <p:cNvSpPr txBox="1"/>
              <p:nvPr/>
            </p:nvSpPr>
            <p:spPr>
              <a:xfrm>
                <a:off x="576044" y="4493457"/>
                <a:ext cx="9144001" cy="1520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Ridge: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Sup>
                                <m:sSub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Closed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6C2BDE53-36C9-4A3E-A0EE-04DC7521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4" y="4493457"/>
                <a:ext cx="9144001" cy="1520673"/>
              </a:xfrm>
              <a:prstGeom prst="rect">
                <a:avLst/>
              </a:prstGeom>
              <a:blipFill>
                <a:blip r:embed="rId4"/>
                <a:stretch>
                  <a:fillRect l="-33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977CEBB3-5F17-4097-BC9F-EC0C05392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83" y="1593569"/>
            <a:ext cx="4644005" cy="34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dertitel 2">
                <a:extLst>
                  <a:ext uri="{FF2B5EF4-FFF2-40B4-BE49-F238E27FC236}">
                    <a16:creationId xmlns:a16="http://schemas.microsoft.com/office/drawing/2014/main" id="{6B4A019F-4494-4B71-8B2A-640DB58FF3B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6045" y="1050632"/>
                <a:ext cx="7502553" cy="1313911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1600" dirty="0"/>
                  <a:t>LDA: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a-DK" sz="16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da-DK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da-DK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da-DK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Undertitel 2">
                <a:extLst>
                  <a:ext uri="{FF2B5EF4-FFF2-40B4-BE49-F238E27FC236}">
                    <a16:creationId xmlns:a16="http://schemas.microsoft.com/office/drawing/2014/main" id="{6B4A019F-4494-4B71-8B2A-640DB58FF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6045" y="1050632"/>
                <a:ext cx="7502553" cy="1313911"/>
              </a:xfrm>
              <a:blipFill>
                <a:blip r:embed="rId2"/>
                <a:stretch>
                  <a:fillRect l="-406" t="-3241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6C2BDE53-36C9-4A3E-A0EE-04DC7521C857}"/>
                  </a:ext>
                </a:extLst>
              </p:cNvPr>
              <p:cNvSpPr txBox="1"/>
              <p:nvPr/>
            </p:nvSpPr>
            <p:spPr>
              <a:xfrm>
                <a:off x="576045" y="3429000"/>
                <a:ext cx="9144001" cy="2461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KNN: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Hard clustering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Tune K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1600" dirty="0"/>
                  <a:t>Elbow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1600" dirty="0"/>
                  <a:t>Silhouette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d>
                          <m:d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  <m:d>
                          <m:d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da-DK" sz="16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  <m:d>
                          <m:d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𝑎𝑣</m:t>
                        </m:r>
                        <m:sSub>
                          <m:sSub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  <m:d>
                          <m:dPr>
                            <m:ctrlPr>
                              <a:rPr lang="da-DK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da-DK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, [-1,1]</a:t>
                </a:r>
              </a:p>
              <a:p>
                <a:pPr marL="742950" lvl="1" indent="-285750">
                  <a:buFontTx/>
                  <a:buChar char="-"/>
                </a:pPr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endParaRPr lang="en-US" sz="1600" dirty="0"/>
              </a:p>
              <a:p>
                <a:pPr marL="742950" lvl="1" indent="-285750">
                  <a:buFontTx/>
                  <a:buChar char="-"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6C2BDE53-36C9-4A3E-A0EE-04DC7521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5" y="3429000"/>
                <a:ext cx="9144001" cy="2461123"/>
              </a:xfrm>
              <a:prstGeom prst="rect">
                <a:avLst/>
              </a:prstGeom>
              <a:blipFill>
                <a:blip r:embed="rId3"/>
                <a:stretch>
                  <a:fillRect l="-333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>
            <a:extLst>
              <a:ext uri="{FF2B5EF4-FFF2-40B4-BE49-F238E27FC236}">
                <a16:creationId xmlns:a16="http://schemas.microsoft.com/office/drawing/2014/main" id="{607A4A44-C0A8-4270-81F6-A9B8610F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308" y="3429000"/>
            <a:ext cx="6560647" cy="311615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07B40FE-C905-4394-BD27-E6262C8E3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072" y="1050632"/>
            <a:ext cx="2453928" cy="21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429060-4A84-4C3D-89AE-3D8F7D9334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310BF9-BF4C-4D4A-966F-2F32ED1DC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8ECDEC-E7F8-4C7B-921E-B26F5442D0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1</vt:lpstr>
      <vt:lpstr>Lecture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Anton Ruby Larsen</dc:creator>
  <cp:lastModifiedBy>Anton Ruby Larsen</cp:lastModifiedBy>
  <cp:revision>10</cp:revision>
  <dcterms:created xsi:type="dcterms:W3CDTF">2020-05-15T14:26:57Z</dcterms:created>
  <dcterms:modified xsi:type="dcterms:W3CDTF">2020-05-18T13:45:12Z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