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C12B6-03EE-49F3-BFC8-54DEEABF2B03}" v="590" dt="2020-05-15T20:51:10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 Larsen" userId="e952de5e-db6b-4bb8-be30-78bd7426f9eb" providerId="ADAL" clId="{852C12B6-03EE-49F3-BFC8-54DEEABF2B03}"/>
    <pc:docChg chg="undo custSel modSld">
      <pc:chgData name="Anton Ruby Larsen" userId="e952de5e-db6b-4bb8-be30-78bd7426f9eb" providerId="ADAL" clId="{852C12B6-03EE-49F3-BFC8-54DEEABF2B03}" dt="2020-05-15T20:52:13.368" v="816" actId="20577"/>
      <pc:docMkLst>
        <pc:docMk/>
      </pc:docMkLst>
      <pc:sldChg chg="addSp delSp modSp">
        <pc:chgData name="Anton Ruby Larsen" userId="e952de5e-db6b-4bb8-be30-78bd7426f9eb" providerId="ADAL" clId="{852C12B6-03EE-49F3-BFC8-54DEEABF2B03}" dt="2020-05-15T20:52:13.368" v="816" actId="20577"/>
        <pc:sldMkLst>
          <pc:docMk/>
          <pc:sldMk cId="859222480" sldId="256"/>
        </pc:sldMkLst>
        <pc:spChg chg="mod">
          <ac:chgData name="Anton Ruby Larsen" userId="e952de5e-db6b-4bb8-be30-78bd7426f9eb" providerId="ADAL" clId="{852C12B6-03EE-49F3-BFC8-54DEEABF2B03}" dt="2020-05-15T20:52:13.368" v="816" actId="20577"/>
          <ac:spMkLst>
            <pc:docMk/>
            <pc:sldMk cId="859222480" sldId="256"/>
            <ac:spMk id="10" creationId="{FD9AEB6C-A590-47B8-8C02-C549366E8BFC}"/>
          </ac:spMkLst>
        </pc:spChg>
        <pc:spChg chg="add mod">
          <ac:chgData name="Anton Ruby Larsen" userId="e952de5e-db6b-4bb8-be30-78bd7426f9eb" providerId="ADAL" clId="{852C12B6-03EE-49F3-BFC8-54DEEABF2B03}" dt="2020-05-15T20:50:15.073" v="784" actId="20577"/>
          <ac:spMkLst>
            <pc:docMk/>
            <pc:sldMk cId="859222480" sldId="256"/>
            <ac:spMk id="11" creationId="{C3C457C9-E1D2-4192-AEC3-9613E90F8100}"/>
          </ac:spMkLst>
        </pc:spChg>
        <pc:picChg chg="add del mod">
          <ac:chgData name="Anton Ruby Larsen" userId="e952de5e-db6b-4bb8-be30-78bd7426f9eb" providerId="ADAL" clId="{852C12B6-03EE-49F3-BFC8-54DEEABF2B03}" dt="2020-05-15T20:48:33.169" v="682" actId="478"/>
          <ac:picMkLst>
            <pc:docMk/>
            <pc:sldMk cId="859222480" sldId="256"/>
            <ac:picMk id="12" creationId="{0956D405-4832-4E92-9AEB-CCE39E9A77D8}"/>
          </ac:picMkLst>
        </pc:picChg>
        <pc:cxnChg chg="add mod">
          <ac:chgData name="Anton Ruby Larsen" userId="e952de5e-db6b-4bb8-be30-78bd7426f9eb" providerId="ADAL" clId="{852C12B6-03EE-49F3-BFC8-54DEEABF2B03}" dt="2020-05-15T20:50:42.050" v="785" actId="11529"/>
          <ac:cxnSpMkLst>
            <pc:docMk/>
            <pc:sldMk cId="859222480" sldId="256"/>
            <ac:cxnSpMk id="14" creationId="{6D813A96-078D-44F3-9517-F30A73FBEE31}"/>
          </ac:cxnSpMkLst>
        </pc:cxnChg>
      </pc:sldChg>
      <pc:sldChg chg="addSp modSp">
        <pc:chgData name="Anton Ruby Larsen" userId="e952de5e-db6b-4bb8-be30-78bd7426f9eb" providerId="ADAL" clId="{852C12B6-03EE-49F3-BFC8-54DEEABF2B03}" dt="2020-05-15T20:51:10.386" v="786" actId="11529"/>
        <pc:sldMkLst>
          <pc:docMk/>
          <pc:sldMk cId="4289111957" sldId="257"/>
        </pc:sldMkLst>
        <pc:cxnChg chg="add mod">
          <ac:chgData name="Anton Ruby Larsen" userId="e952de5e-db6b-4bb8-be30-78bd7426f9eb" providerId="ADAL" clId="{852C12B6-03EE-49F3-BFC8-54DEEABF2B03}" dt="2020-05-15T20:51:10.386" v="786" actId="11529"/>
          <ac:cxnSpMkLst>
            <pc:docMk/>
            <pc:sldMk cId="4289111957" sldId="257"/>
            <ac:cxnSpMk id="16" creationId="{2A28FC66-0830-45C3-8B8A-5700B4B8D6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F6DFF-6F63-4EC9-BF2B-843380D8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0E5730C-436F-493B-AA7A-AD77D6F8B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50FC491-A09B-421D-92A5-D0154989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8C00-AAF3-4485-87B6-EA0F62290AE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0046045-0254-4F5C-9885-27C28BD8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DC40B9-C907-4799-A870-F75ABEC3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81B-A73D-41EE-9E66-6F479097CD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611F5-FE95-42B3-BE9B-D81FC053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2CEA4B4-6713-47D4-997B-F61C9CBC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C7872D-C265-49B6-A051-0655C52C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8C00-AAF3-4485-87B6-EA0F62290AE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FDB2F8-FD15-4B20-A162-F0571AF6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C9EC71-73E1-4B10-A152-D53CF399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81B-A73D-41EE-9E66-6F479097CD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F4E6871-62A7-455A-A359-3D2DE5B25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6167AE6-6DA5-4804-AD26-6EED8247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099552-7E5F-4947-8E2E-81F8FA96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8C00-AAF3-4485-87B6-EA0F62290AE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6E21668-C57E-4740-94B0-B3C423B7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BA0711F-5259-4EB9-95CA-63FD6DA7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81B-A73D-41EE-9E66-6F479097CD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9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AB6D9-4E58-46CB-8BE6-427C721C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C6CD93-FE4B-4085-8B8C-5A55BB77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5A9981-649D-47AC-A03B-DCBB0866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8C00-AAF3-4485-87B6-EA0F62290AE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46CF654-0292-4124-BA70-44228EAA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3DE271C-F280-4FC8-BBF5-0005C2E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81B-A73D-41EE-9E66-6F479097CD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9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9BBA0-3E51-4712-BA72-ED4E1DAA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8995D89-9188-4AC1-BC98-C42CF9B2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EF927B-59D3-40AD-814F-1C134D68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8C00-AAF3-4485-87B6-EA0F62290AE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2690A7-D435-4A42-BE82-30E76E76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CD88A8-FE7B-4644-82E7-EFC14E21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81B-A73D-41EE-9E66-6F479097CD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3DF57-780D-46F6-9288-EE0B8CEB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5D1824B-91D7-4093-BDCC-5D37C9709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58F0896-3608-4F06-B0B8-45563FD77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D8325FC-DB8A-441C-B55F-4BB20341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8C00-AAF3-4485-87B6-EA0F62290AE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002008-9D74-488D-A186-BEAE915E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C6BE0B6-1971-40C0-AB90-E60446C5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81B-A73D-41EE-9E66-6F479097CD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5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33A8E-59D9-4890-A1E8-9DE9AC82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A5A89FA-CFB0-403C-BEED-84B66F3B0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E636539-25BC-4BA4-A131-39A9C9AB1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9F967F0-A860-476B-ACA3-60DC8F08F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B58F867-90FB-4CDC-8FF3-698E595AC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8074159-9CD7-48FC-B647-D9657AC5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8C00-AAF3-4485-87B6-EA0F62290AE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ADA3E6-53CA-487F-B9AD-39D5943A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804384D-B9CD-4BC1-9E99-0A21F23F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81B-A73D-41EE-9E66-6F479097CD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8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F950B-8391-4C3D-B2B6-B6031283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CA4D8B9-3969-42E5-B985-6A65CA4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8C00-AAF3-4485-87B6-EA0F62290AE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4E60F7C-A381-4323-8C7E-7FF36DBE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9FE83CA-6939-43B4-9F40-F42D2F02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81B-A73D-41EE-9E66-6F479097CD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1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DCCC732-EBA4-4F5E-A2D7-D8DC79D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8C00-AAF3-4485-87B6-EA0F62290AE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F2DA9BF-C8E6-49FA-9BA3-1E59F2A8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5B98AC9-ADB7-41F4-B3E5-9D70FC37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81B-A73D-41EE-9E66-6F479097CD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0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7463B-43FC-45C9-BC01-45521081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BA5EEC-21D6-4B06-B04F-C06D89E56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2CF44A6-5E01-430C-B12D-43447FFFA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0EF66E8-41D3-44B5-BC07-16389CC3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8C00-AAF3-4485-87B6-EA0F62290AE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4AEEC9-959C-48C1-AD72-46AF7225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E9AD82D-DA82-4E27-9228-35978BF6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81B-A73D-41EE-9E66-6F479097CD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0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20270-29C1-4E56-B06D-A95455BD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81671AF-E8B6-4D8C-93CC-6DDD6B097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36E6CDF-A0B2-4881-8A3F-6DDF57E11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F57230-6FFB-42B6-B526-C607B37F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8C00-AAF3-4485-87B6-EA0F62290AE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67584CD-EB3C-4516-A4BD-5F0565DD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D8F2311-FE37-4318-B0AE-AB904784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181B-A73D-41EE-9E66-6F479097CD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2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A2C970F-C823-43A7-944E-3FE481A7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9CA3FC8-2978-4662-AB63-B2E5F8A3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360D17-C2DA-4921-855B-0BA25EE2E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8C00-AAF3-4485-87B6-EA0F62290AE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71EAD23-AE05-487B-BD0F-9397DD29F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1AE3B5-13C7-485E-AF01-9EA3A9ADF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8181B-A73D-41EE-9E66-6F479097CD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2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4C692E03-E7A9-45A3-BE71-48605ABD68DD}"/>
              </a:ext>
            </a:extLst>
          </p:cNvPr>
          <p:cNvSpPr txBox="1"/>
          <p:nvPr/>
        </p:nvSpPr>
        <p:spPr>
          <a:xfrm>
            <a:off x="606489" y="897622"/>
            <a:ext cx="5116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Model Complexity and Selection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Over/Under fit</a:t>
            </a:r>
          </a:p>
          <a:p>
            <a:endParaRPr lang="en-US" sz="1600" dirty="0"/>
          </a:p>
          <a:p>
            <a:r>
              <a:rPr lang="en-US" sz="1600" dirty="0"/>
              <a:t>Cross Validation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Randomize data before splitting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Normalize separately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If data has structure – preserve it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Be careful with time series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DE192F83-2E87-47A6-BE42-7D6BA5781750}"/>
                  </a:ext>
                </a:extLst>
              </p:cNvPr>
              <p:cNvSpPr txBox="1"/>
              <p:nvPr/>
            </p:nvSpPr>
            <p:spPr>
              <a:xfrm>
                <a:off x="6469311" y="897622"/>
                <a:ext cx="5116200" cy="2951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Model Assessment</a:t>
                </a:r>
              </a:p>
              <a:p>
                <a:pPr algn="ctr"/>
                <a:endParaRPr lang="en-US" sz="1600" b="1" dirty="0"/>
              </a:p>
              <a:p>
                <a:pPr algn="ctr"/>
                <a:endParaRPr lang="en-US" sz="1600" b="1" dirty="0"/>
              </a:p>
              <a:p>
                <a:r>
                  <a:rPr lang="en-US" sz="1600" dirty="0"/>
                  <a:t>Bootstrap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sz="1600" dirty="0"/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Work well for “in the middle”-statistics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CV on OOB, e.g. in bagging</a:t>
                </a:r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  <a:p>
                <a:r>
                  <a:rPr lang="en-US" sz="1600" dirty="0"/>
                  <a:t>Confusion matrix</a:t>
                </a:r>
              </a:p>
              <a:p>
                <a:endParaRPr lang="en-US" sz="1600" dirty="0"/>
              </a:p>
              <a:p>
                <a:r>
                  <a:rPr lang="da-DK" sz="1600" dirty="0"/>
                  <a:t>Receiver Operating </a:t>
                </a:r>
                <a:r>
                  <a:rPr lang="en-US" sz="1600" dirty="0"/>
                  <a:t>Characteristics</a:t>
                </a:r>
                <a:r>
                  <a:rPr lang="da-DK" sz="1600" dirty="0"/>
                  <a:t> [ROC]</a:t>
                </a:r>
                <a:endParaRPr lang="en-US" sz="1600" dirty="0"/>
              </a:p>
            </p:txBody>
          </p:sp>
        </mc:Choice>
        <mc:Fallback xmlns="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DE192F83-2E87-47A6-BE42-7D6BA5781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11" y="897622"/>
                <a:ext cx="5116200" cy="2951642"/>
              </a:xfrm>
              <a:prstGeom prst="rect">
                <a:avLst/>
              </a:prstGeom>
              <a:blipFill>
                <a:blip r:embed="rId2"/>
                <a:stretch>
                  <a:fillRect l="-595" t="-620" b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el 11">
            <a:extLst>
              <a:ext uri="{FF2B5EF4-FFF2-40B4-BE49-F238E27FC236}">
                <a16:creationId xmlns:a16="http://schemas.microsoft.com/office/drawing/2014/main" id="{504886F2-55EB-42DA-831C-30AC55B8F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37078"/>
              </p:ext>
            </p:extLst>
          </p:nvPr>
        </p:nvGraphicFramePr>
        <p:xfrm>
          <a:off x="802081" y="4220869"/>
          <a:ext cx="4489044" cy="146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522">
                  <a:extLst>
                    <a:ext uri="{9D8B030D-6E8A-4147-A177-3AD203B41FA5}">
                      <a16:colId xmlns:a16="http://schemas.microsoft.com/office/drawing/2014/main" val="3805317637"/>
                    </a:ext>
                  </a:extLst>
                </a:gridCol>
                <a:gridCol w="2244522">
                  <a:extLst>
                    <a:ext uri="{9D8B030D-6E8A-4147-A177-3AD203B41FA5}">
                      <a16:colId xmlns:a16="http://schemas.microsoft.com/office/drawing/2014/main" val="1842735284"/>
                    </a:ext>
                  </a:extLst>
                </a:gridCol>
              </a:tblGrid>
              <a:tr h="366199">
                <a:tc>
                  <a:txBody>
                    <a:bodyPr/>
                    <a:lstStyle/>
                    <a:p>
                      <a:r>
                        <a:rPr lang="da-DK" sz="1600" dirty="0"/>
                        <a:t>Bias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33431"/>
                  </a:ext>
                </a:extLst>
              </a:tr>
              <a:tr h="366199">
                <a:tc>
                  <a:txBody>
                    <a:bodyPr/>
                    <a:lstStyle/>
                    <a:p>
                      <a:r>
                        <a:rPr lang="en-US" sz="1600" dirty="0"/>
                        <a:t>More complex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Regularize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56734"/>
                  </a:ext>
                </a:extLst>
              </a:tr>
              <a:tr h="366199">
                <a:tc>
                  <a:txBody>
                    <a:bodyPr/>
                    <a:lstStyle/>
                    <a:p>
                      <a:r>
                        <a:rPr lang="en-US" sz="1600" dirty="0"/>
                        <a:t>Better 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More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65870"/>
                  </a:ext>
                </a:extLst>
              </a:tr>
              <a:tr h="366199">
                <a:tc>
                  <a:txBody>
                    <a:bodyPr/>
                    <a:lstStyle/>
                    <a:p>
                      <a:r>
                        <a:rPr lang="en-US" sz="1600" dirty="0"/>
                        <a:t>Hyper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Hyper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265904"/>
                  </a:ext>
                </a:extLst>
              </a:tr>
            </a:tbl>
          </a:graphicData>
        </a:graphic>
      </p:graphicFrame>
      <p:pic>
        <p:nvPicPr>
          <p:cNvPr id="13" name="Billede 12">
            <a:extLst>
              <a:ext uri="{FF2B5EF4-FFF2-40B4-BE49-F238E27FC236}">
                <a16:creationId xmlns:a16="http://schemas.microsoft.com/office/drawing/2014/main" id="{EEBB46E4-9BBE-4E2B-87DE-A7F972391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77" y="3849264"/>
            <a:ext cx="3169298" cy="28903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D5D93FC0-6C02-463A-89AD-F67E8D8D0F02}"/>
                  </a:ext>
                </a:extLst>
              </p:cNvPr>
              <p:cNvSpPr txBox="1"/>
              <p:nvPr/>
            </p:nvSpPr>
            <p:spPr>
              <a:xfrm>
                <a:off x="10291665" y="3849264"/>
                <a:ext cx="1293846" cy="2062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If FP is critical watch out using AUC</a:t>
                </a:r>
              </a:p>
              <a:p>
                <a:pPr/>
                <a:r>
                  <a:rPr lang="da-DK" dirty="0"/>
                  <a:t>Specificity: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𝑚𝑖𝑜</m:t>
                        </m:r>
                      </m:num>
                      <m:den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𝑚𝑖𝑜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4" name="Tekstfelt 13">
                <a:extLst>
                  <a:ext uri="{FF2B5EF4-FFF2-40B4-BE49-F238E27FC236}">
                    <a16:creationId xmlns:a16="http://schemas.microsoft.com/office/drawing/2014/main" id="{D5D93FC0-6C02-463A-89AD-F67E8D8D0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665" y="3849264"/>
                <a:ext cx="1293846" cy="2062168"/>
              </a:xfrm>
              <a:prstGeom prst="rect">
                <a:avLst/>
              </a:prstGeom>
              <a:blipFill>
                <a:blip r:embed="rId4"/>
                <a:stretch>
                  <a:fillRect l="-3756" t="-885" r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2A28FC66-0830-45C3-8B8A-5700B4B8D6CD}"/>
              </a:ext>
            </a:extLst>
          </p:cNvPr>
          <p:cNvCxnSpPr/>
          <p:nvPr/>
        </p:nvCxnSpPr>
        <p:spPr>
          <a:xfrm>
            <a:off x="6096000" y="1065402"/>
            <a:ext cx="0" cy="5519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FD9AEB6C-A590-47B8-8C02-C549366E8BFC}"/>
                  </a:ext>
                </a:extLst>
              </p:cNvPr>
              <p:cNvSpPr txBox="1"/>
              <p:nvPr/>
            </p:nvSpPr>
            <p:spPr>
              <a:xfrm>
                <a:off x="511728" y="897622"/>
                <a:ext cx="11207692" cy="5392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Model Selection by Information Criteria</a:t>
                </a:r>
              </a:p>
              <a:p>
                <a:endParaRPr lang="en-US" b="1" dirty="0"/>
              </a:p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p</a:t>
                </a:r>
                <a:r>
                  <a:rPr lang="en-US" sz="1600" dirty="0"/>
                  <a:t>-statistics (expected in-sample error, variance+ noise):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</m:e>
                      </m:acc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Sup>
                        <m:sSub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𝑒𝑟𝑟</m:t>
                        </m:r>
                      </m:e>
                    </m:acc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600" dirty="0"/>
                  <a:t>, and for low bias method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a-D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a-D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Akaike Information Criterion (small N):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𝑙𝑜𝑔𝐿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a-DK" sz="1600" b="0" dirty="0"/>
              </a:p>
              <a:p>
                <a:r>
                  <a:rPr lang="en-US" sz="1600" dirty="0"/>
                  <a:t>	For gaussian regression models: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</m:e>
                      </m:acc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Sup>
                        <m:sSubSupPr>
                          <m:ctrlPr>
                            <a:rPr lang="da-DK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a-DK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da-DK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da-DK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Bayes Information Criterion (large N)</a:t>
                </a:r>
                <a:r>
                  <a:rPr lang="da-DK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𝑙𝑜𝑔𝐿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a-DK" sz="1600" b="0" dirty="0"/>
              </a:p>
              <a:p>
                <a:r>
                  <a:rPr lang="en-US" sz="1600" dirty="0"/>
                  <a:t>	For gaussian regression models: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Sup>
                            <m:sSubSupPr>
                              <m:ctrlPr>
                                <a:rPr lang="da-DK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a-DK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da-DK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</m:e>
                      </m:acc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f>
                            <m:f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da-DK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a-DK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da-DK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FD9AEB6C-A590-47B8-8C02-C549366E8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8" y="897622"/>
                <a:ext cx="11207692" cy="5392823"/>
              </a:xfrm>
              <a:prstGeom prst="rect">
                <a:avLst/>
              </a:prstGeom>
              <a:blipFill>
                <a:blip r:embed="rId2"/>
                <a:stretch>
                  <a:fillRect l="-490" t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C3C457C9-E1D2-4192-AEC3-9613E90F8100}"/>
                  </a:ext>
                </a:extLst>
              </p:cNvPr>
              <p:cNvSpPr txBox="1"/>
              <p:nvPr/>
            </p:nvSpPr>
            <p:spPr>
              <a:xfrm>
                <a:off x="8112154" y="1459684"/>
                <a:ext cx="4079846" cy="3872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MLE for gaussian models: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a-DK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a-DK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a-DK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a-DK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a-DK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a-DK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a-DK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a-DK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a-DK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a-DK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da-DK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Resulting in the same optimization problem as for OLS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6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a-DK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C3C457C9-E1D2-4192-AEC3-9613E90F8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154" y="1459684"/>
                <a:ext cx="4079846" cy="3872407"/>
              </a:xfrm>
              <a:prstGeom prst="rect">
                <a:avLst/>
              </a:prstGeom>
              <a:blipFill>
                <a:blip r:embed="rId3"/>
                <a:stretch>
                  <a:fillRect l="-897"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6D813A96-078D-44F3-9517-F30A73FBEE31}"/>
              </a:ext>
            </a:extLst>
          </p:cNvPr>
          <p:cNvCxnSpPr/>
          <p:nvPr/>
        </p:nvCxnSpPr>
        <p:spPr>
          <a:xfrm>
            <a:off x="8045042" y="897622"/>
            <a:ext cx="0" cy="539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2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D084A015675D4EA3132F014D275A03" ma:contentTypeVersion="11" ma:contentTypeDescription="Opret et nyt dokument." ma:contentTypeScope="" ma:versionID="9112f9c80d76f8fa0db1eca3177e4942">
  <xsd:schema xmlns:xsd="http://www.w3.org/2001/XMLSchema" xmlns:xs="http://www.w3.org/2001/XMLSchema" xmlns:p="http://schemas.microsoft.com/office/2006/metadata/properties" xmlns:ns3="dc1dab8f-7fda-44a0-be40-27489258c980" xmlns:ns4="2ca59ea4-40e9-4ea5-ae3d-cb075f8ceae8" targetNamespace="http://schemas.microsoft.com/office/2006/metadata/properties" ma:root="true" ma:fieldsID="f7efb53e4d3e784fc76ab0196c12f4ff" ns3:_="" ns4:_="">
    <xsd:import namespace="dc1dab8f-7fda-44a0-be40-27489258c980"/>
    <xsd:import namespace="2ca59ea4-40e9-4ea5-ae3d-cb075f8cea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dab8f-7fda-44a0-be40-27489258c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59ea4-40e9-4ea5-ae3d-cb075f8cea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C86BA3-82A2-4763-9083-1B8555CE15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ca59ea4-40e9-4ea5-ae3d-cb075f8ceae8"/>
    <ds:schemaRef ds:uri="dc1dab8f-7fda-44a0-be40-27489258c980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6022B16-C5F5-4D0E-A9A1-508B5F9208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0A34B7-A32A-409F-9253-84A8773EA5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dab8f-7fda-44a0-be40-27489258c980"/>
    <ds:schemaRef ds:uri="2ca59ea4-40e9-4ea5-ae3d-cb075f8cea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134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Lecture 2</vt:lpstr>
      <vt:lpstr>Lecture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Anton Ruby Larsen</dc:creator>
  <cp:lastModifiedBy>Anton Ruby Larsen</cp:lastModifiedBy>
  <cp:revision>7</cp:revision>
  <dcterms:created xsi:type="dcterms:W3CDTF">2020-05-15T17:48:39Z</dcterms:created>
  <dcterms:modified xsi:type="dcterms:W3CDTF">2020-05-18T09:53:15Z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0x0101002DD084A015675D4EA3132F014D275A03</vt:lpwstr>
  </property>
</Properties>
</file>