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20D65-C3BE-497B-991E-5616A2369EC0}" v="1" dt="2020-05-16T08:35:31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 Larsen" userId="e952de5e-db6b-4bb8-be30-78bd7426f9eb" providerId="ADAL" clId="{95A20D65-C3BE-497B-991E-5616A2369EC0}"/>
    <pc:docChg chg="modSld">
      <pc:chgData name="Anton Ruby Larsen" userId="e952de5e-db6b-4bb8-be30-78bd7426f9eb" providerId="ADAL" clId="{95A20D65-C3BE-497B-991E-5616A2369EC0}" dt="2020-05-16T08:35:40.022" v="24" actId="20577"/>
      <pc:docMkLst>
        <pc:docMk/>
      </pc:docMkLst>
      <pc:sldChg chg="modNotesTx">
        <pc:chgData name="Anton Ruby Larsen" userId="e952de5e-db6b-4bb8-be30-78bd7426f9eb" providerId="ADAL" clId="{95A20D65-C3BE-497B-991E-5616A2369EC0}" dt="2020-05-16T08:35:40.022" v="24" actId="20577"/>
        <pc:sldMkLst>
          <pc:docMk/>
          <pc:sldMk cId="272527646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1998B-0E6D-40AC-A455-33993A1B889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C7807-D1D7-4B13-80FF-C7217FD32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Benjamini</a:t>
            </a:r>
            <a:r>
              <a:rPr lang="en-US" dirty="0"/>
              <a:t>-Hochberg: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Gain: We control false positives - added power.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Cost: Increased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false negatives.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C7807-D1D7-4B13-80FF-C7217FD32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FFB95-DDA7-4795-88E2-127A7CDBB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7A1CF4D-282C-4890-BDAA-ACD16CA9C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71589E-603F-4625-93A7-E212CA77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E199-7926-4A59-A0CD-3DCDD9B6FD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370EE7-E10E-49CB-9949-14A41D7C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8EFC12-3D98-4CA0-BB80-1BAC86D2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AF2-B390-4171-B18C-A45571524E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AF993-9D85-4ACF-8A43-FB82375A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5513487-792D-4488-839F-45065FEB5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D37A37-7FC4-4D28-89BD-3A8845B3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E199-7926-4A59-A0CD-3DCDD9B6FD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976D15-BBEC-45B1-A8BB-A1924AD6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E979C5-950F-4A01-8D39-9CBE7039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AF2-B390-4171-B18C-A45571524E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2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34AB6F0-7BE5-4DB0-8EBD-057F4E1EB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7AE0649-46AE-4F13-9C64-7C5D98E7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AD6040-3AF8-4092-87F5-F91D8976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E199-7926-4A59-A0CD-3DCDD9B6FD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69456D-CE70-4881-AB6F-0C261DA5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5F09D15-FC9A-4817-A6D6-314F9D4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AF2-B390-4171-B18C-A45571524E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1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43BAC-6D01-4A44-8763-B395EF0D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57C883-1C6F-4A78-A5F8-01F171D2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D0B60C-26BC-4CF8-A257-04871F7B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E199-7926-4A59-A0CD-3DCDD9B6FD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E62182-7ADA-47E0-A687-8820BB69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6C2CA-B7DA-4ABF-A787-4496D13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AF2-B390-4171-B18C-A45571524E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1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737A9-FA09-486A-B5CA-DE84D9E6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55AFE5-8CF1-475F-8DE6-5A86604E6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C0ACA4-BABD-4A49-8DE2-3F9E74CD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E199-7926-4A59-A0CD-3DCDD9B6FD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9B3FA2-060A-413F-A70E-EC1DF314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442642-4EF5-4545-B203-BEF9D669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AF2-B390-4171-B18C-A45571524E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4AD6E-C5D1-43FF-A9BE-2A265B09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DAD7CD-754B-4E27-8528-838F22B84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6D14BA-CDD0-44B8-B3B5-B107E2C19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6305EC2-9E25-4AED-A3F5-245CAA1C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E199-7926-4A59-A0CD-3DCDD9B6FD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F20FA79-AA62-47B1-8452-B0CA79F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A66438F-A32B-4022-A0E8-F6997A96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AF2-B390-4171-B18C-A45571524E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B3B15-D6FC-4B45-859A-52753290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E4FD91-425D-4111-B41D-CAD572CC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66F9192-5F23-4795-A299-7E5C9349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74CB4D-264A-4EE3-AA75-6AD3B77D5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DDB7A26-4E56-4089-BB2F-D605EFC1A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8DBE1AA-050B-4664-9675-9ED3E44C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E199-7926-4A59-A0CD-3DCDD9B6FD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33D036A-5FDC-43C4-885B-FD9A6F24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FB94B08-C82E-40BC-9208-40BAC80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AF2-B390-4171-B18C-A45571524E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CCD67-5EA1-46F6-BE7B-53C3C6B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03BF01D-E2D1-48D1-A8CE-F0831818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E199-7926-4A59-A0CD-3DCDD9B6FD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F46C737-9DC0-4020-905C-5E6EAF4A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46ABC4C-3C56-4398-B92A-A756FD67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AF2-B390-4171-B18C-A45571524E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6DDC66F-65CB-46C1-A578-7AE6A062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E199-7926-4A59-A0CD-3DCDD9B6FD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6945961-5427-4EC5-9B2A-D3C6F8A5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0A19DAB-EB71-4357-B10F-FCBE96B6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AF2-B390-4171-B18C-A45571524E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708D0-3B28-4A52-8118-2FC4030F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4EE33D-22B6-4038-A937-A9B5850C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4D9C87F-823C-4AD5-AC66-430D96E4E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40EB372-251C-4E9A-A6C3-9ABB1829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E199-7926-4A59-A0CD-3DCDD9B6FD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A820672-6390-4465-AAB6-499A4EA8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0CEDF13-5CDF-49EC-B42F-A22AF084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AF2-B390-4171-B18C-A45571524E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A79FF-E786-4CCF-8E87-BA98CB82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225F9AA-092F-482C-8E1F-379140661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39B19E8-EE20-4E05-8473-4898619BA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884682F-4106-4AF3-894E-A6376A42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E199-7926-4A59-A0CD-3DCDD9B6FD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E6A6B4-B995-42DD-A095-5B07E848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D4FDB6A-5986-4DAC-AD89-5F3E4DAD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AF2-B390-4171-B18C-A45571524E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A76A59F-C8C1-49C4-A3BE-CCBC984A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CDC4FF5-AF3E-4CAC-BA98-2DA97344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D1229D-DAC3-4971-8919-AB0F67DEA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5E199-7926-4A59-A0CD-3DCDD9B6FD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6921BC-9815-490B-A86E-E7E17F64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90DEA26-2082-4A03-9DB9-FA172D3BA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2AF2-B390-4171-B18C-A45571524E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3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45A1BC2F-56B7-4F22-8FEE-53229BEE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06" y="1154607"/>
            <a:ext cx="2998281" cy="1947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B430EAF1-78B2-4D85-A651-814E0868BA66}"/>
                  </a:ext>
                </a:extLst>
              </p:cNvPr>
              <p:cNvSpPr txBox="1"/>
              <p:nvPr/>
            </p:nvSpPr>
            <p:spPr>
              <a:xfrm>
                <a:off x="158620" y="897622"/>
                <a:ext cx="5019870" cy="20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Lasso: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p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da-DK" sz="1600" b="0" i="1" dirty="0">
                    <a:latin typeface="Cambria Math" panose="02040503050406030204" pitchFamily="18" charset="0"/>
                  </a:rPr>
                </a:br>
                <a:r>
                  <a:rPr lang="da-DK" sz="16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𝑠𝑢𝑏𝑗𝑒𝑐𝑡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B430EAF1-78B2-4D85-A651-814E0868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0" y="897622"/>
                <a:ext cx="5019870" cy="2077107"/>
              </a:xfrm>
              <a:prstGeom prst="rect">
                <a:avLst/>
              </a:prstGeom>
              <a:blipFill>
                <a:blip r:embed="rId3"/>
                <a:stretch>
                  <a:fillRect l="-972" t="-1466" b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713C65E6-BD8F-4BAB-9BF2-448F513A1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003" y="1149305"/>
            <a:ext cx="2734773" cy="1947208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5B6F7029-82B1-4EA5-BD74-B51E8E5F594F}"/>
              </a:ext>
            </a:extLst>
          </p:cNvPr>
          <p:cNvSpPr txBox="1"/>
          <p:nvPr/>
        </p:nvSpPr>
        <p:spPr>
          <a:xfrm>
            <a:off x="158620" y="3312367"/>
            <a:ext cx="5019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Solve the optimization: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LARS or Coordinate Descent. </a:t>
            </a:r>
          </a:p>
          <a:p>
            <a:r>
              <a:rPr lang="en-US" sz="1600" dirty="0"/>
              <a:t>	Coordinate Descent has a closed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322D928B-FF03-4F0E-B324-AB13A9174638}"/>
                  </a:ext>
                </a:extLst>
              </p:cNvPr>
              <p:cNvSpPr txBox="1"/>
              <p:nvPr/>
            </p:nvSpPr>
            <p:spPr>
              <a:xfrm>
                <a:off x="1119673" y="4143364"/>
                <a:ext cx="3573625" cy="2336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&lt;−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∈[−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da-DK" sz="1600" dirty="0"/>
              </a:p>
              <a:p>
                <a:br>
                  <a:rPr lang="da-DK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/>
                  <a:t>,</a:t>
                </a:r>
              </a:p>
              <a:p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322D928B-FF03-4F0E-B324-AB13A9174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3" y="4143364"/>
                <a:ext cx="3573625" cy="2336152"/>
              </a:xfrm>
              <a:prstGeom prst="rect">
                <a:avLst/>
              </a:prstGeom>
              <a:blipFill>
                <a:blip r:embed="rId5"/>
                <a:stretch>
                  <a:fillRect b="-23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0DA43CE7-DE72-42C5-9F00-95024DAB4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127" y="3429000"/>
            <a:ext cx="3702662" cy="3202128"/>
          </a:xfrm>
          <a:prstGeom prst="rect">
            <a:avLst/>
          </a:prstGeom>
        </p:spPr>
      </p:pic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C3EDA68D-6CB8-4FD2-8BD5-94A175B9FE6B}"/>
              </a:ext>
            </a:extLst>
          </p:cNvPr>
          <p:cNvCxnSpPr/>
          <p:nvPr/>
        </p:nvCxnSpPr>
        <p:spPr>
          <a:xfrm>
            <a:off x="189765" y="3177316"/>
            <a:ext cx="11812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>
            <a:extLst>
              <a:ext uri="{FF2B5EF4-FFF2-40B4-BE49-F238E27FC236}">
                <a16:creationId xmlns:a16="http://schemas.microsoft.com/office/drawing/2014/main" id="{E62384A9-3219-4078-B181-1CB857CAA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4615" y="3613212"/>
            <a:ext cx="3954772" cy="28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3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6249419C-8D69-4E35-9BBE-4D89AA0F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290" y="1481103"/>
            <a:ext cx="2766739" cy="2367774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93676BCE-2FE4-4DE9-902B-B1AAA5CEF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78" y="1481103"/>
            <a:ext cx="2452337" cy="2367774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B9B1FE8E-F124-4F3B-8FD6-6AED04925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31" y="4220040"/>
            <a:ext cx="5373969" cy="2367774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41CA2BDB-0E64-4CBB-BD1F-5C26918C05F1}"/>
              </a:ext>
            </a:extLst>
          </p:cNvPr>
          <p:cNvSpPr txBox="1"/>
          <p:nvPr/>
        </p:nvSpPr>
        <p:spPr>
          <a:xfrm>
            <a:off x="535478" y="897622"/>
            <a:ext cx="555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net: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550507D7-9E18-4FD0-8139-AE3B7B6F1CA0}"/>
              </a:ext>
            </a:extLst>
          </p:cNvPr>
          <p:cNvCxnSpPr>
            <a:cxnSpLocks/>
          </p:cNvCxnSpPr>
          <p:nvPr/>
        </p:nvCxnSpPr>
        <p:spPr>
          <a:xfrm>
            <a:off x="6316260" y="1149292"/>
            <a:ext cx="0" cy="552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D3080AD5-4B3B-4B7B-B6FB-29D8A056E274}"/>
                  </a:ext>
                </a:extLst>
              </p:cNvPr>
              <p:cNvSpPr txBox="1"/>
              <p:nvPr/>
            </p:nvSpPr>
            <p:spPr>
              <a:xfrm>
                <a:off x="6568579" y="1004696"/>
                <a:ext cx="5452833" cy="2082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Multiple hypothesis testing:</a:t>
                </a:r>
              </a:p>
              <a:p>
                <a:endParaRPr lang="en-US" dirty="0"/>
              </a:p>
              <a:p>
                <a:r>
                  <a:rPr lang="en-US" sz="1600" dirty="0"/>
                  <a:t>family-wise error </a:t>
                </a:r>
                <a:r>
                  <a:rPr lang="da-DK" sz="1600" dirty="0"/>
                  <a:t>rate</a:t>
                </a: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𝐹𝑊𝐸𝑅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Bonferroni correction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D3080AD5-4B3B-4B7B-B6FB-29D8A056E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579" y="1004696"/>
                <a:ext cx="5452833" cy="2082045"/>
              </a:xfrm>
              <a:prstGeom prst="rect">
                <a:avLst/>
              </a:prstGeom>
              <a:blipFill>
                <a:blip r:embed="rId6"/>
                <a:stretch>
                  <a:fillRect l="-100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Billede 19">
            <a:extLst>
              <a:ext uri="{FF2B5EF4-FFF2-40B4-BE49-F238E27FC236}">
                <a16:creationId xmlns:a16="http://schemas.microsoft.com/office/drawing/2014/main" id="{F4C2E145-46BF-4D25-891C-3381D61E4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6521" y="4924337"/>
            <a:ext cx="2740344" cy="1582831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3DCCD45E-068E-4002-BE8E-992B136F6C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4995" y="4051152"/>
            <a:ext cx="2451425" cy="1251142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C0BC955D-995D-4C3A-A409-794465A115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4994" y="5302294"/>
            <a:ext cx="2451425" cy="1210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C1C95F11-6606-4980-8FB9-6515D01C41FF}"/>
                  </a:ext>
                </a:extLst>
              </p:cNvPr>
              <p:cNvSpPr txBox="1"/>
              <p:nvPr/>
            </p:nvSpPr>
            <p:spPr>
              <a:xfrm>
                <a:off x="6577646" y="3259585"/>
                <a:ext cx="2708282" cy="1920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Benjamini-Hochberg: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Sort p-values, smallest to largest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Let index=rank</a:t>
                </a:r>
                <a:endParaRPr lang="da-DK" sz="16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da-DK" sz="1600" dirty="0"/>
                  <a:t>For i in N:1 do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𝑝𝑣𝑎</m:t>
                      </m:r>
                      <m:sSub>
                        <m:sSubPr>
                          <m:ctrlPr>
                            <a:rPr lang="da-DK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11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𝑝𝑣𝑎</m:t>
                      </m:r>
                      <m:sSub>
                        <m:sSubPr>
                          <m:ctrlPr>
                            <a:rPr lang="da-DK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a-DK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𝑝𝑣𝑎</m:t>
                      </m:r>
                      <m:sSub>
                        <m:sSubPr>
                          <m:ctrlPr>
                            <a:rPr lang="da-DK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b>
                          </m:sSub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C1C95F11-6606-4980-8FB9-6515D01C4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646" y="3259585"/>
                <a:ext cx="2708282" cy="1920910"/>
              </a:xfrm>
              <a:prstGeom prst="rect">
                <a:avLst/>
              </a:prstGeom>
              <a:blipFill>
                <a:blip r:embed="rId10"/>
                <a:stretch>
                  <a:fillRect l="-1126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7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D084A015675D4EA3132F014D275A03" ma:contentTypeVersion="11" ma:contentTypeDescription="Opret et nyt dokument." ma:contentTypeScope="" ma:versionID="9112f9c80d76f8fa0db1eca3177e4942">
  <xsd:schema xmlns:xsd="http://www.w3.org/2001/XMLSchema" xmlns:xs="http://www.w3.org/2001/XMLSchema" xmlns:p="http://schemas.microsoft.com/office/2006/metadata/properties" xmlns:ns3="dc1dab8f-7fda-44a0-be40-27489258c980" xmlns:ns4="2ca59ea4-40e9-4ea5-ae3d-cb075f8ceae8" targetNamespace="http://schemas.microsoft.com/office/2006/metadata/properties" ma:root="true" ma:fieldsID="f7efb53e4d3e784fc76ab0196c12f4ff" ns3:_="" ns4:_="">
    <xsd:import namespace="dc1dab8f-7fda-44a0-be40-27489258c980"/>
    <xsd:import namespace="2ca59ea4-40e9-4ea5-ae3d-cb075f8cea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ab8f-7fda-44a0-be40-27489258c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59ea4-40e9-4ea5-ae3d-cb075f8cea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A849D4-E8AC-40DC-A59E-8F41E3D7E8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30B5F1-5EA8-4803-9935-FB760AE22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ab8f-7fda-44a0-be40-27489258c980"/>
    <ds:schemaRef ds:uri="2ca59ea4-40e9-4ea5-ae3d-cb075f8ce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C12036-A250-4EA7-B185-2639830DB65B}">
  <ds:schemaRefs>
    <ds:schemaRef ds:uri="http://schemas.microsoft.com/office/infopath/2007/PartnerControls"/>
    <ds:schemaRef ds:uri="2ca59ea4-40e9-4ea5-ae3d-cb075f8ceae8"/>
    <ds:schemaRef ds:uri="dc1dab8f-7fda-44a0-be40-27489258c980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91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Lecture 3</vt:lpstr>
      <vt:lpstr>Lecture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Anton Ruby Larsen</dc:creator>
  <cp:lastModifiedBy>Anton Ruby Larsen</cp:lastModifiedBy>
  <cp:revision>6</cp:revision>
  <dcterms:created xsi:type="dcterms:W3CDTF">2020-05-16T07:14:47Z</dcterms:created>
  <dcterms:modified xsi:type="dcterms:W3CDTF">2020-05-18T08:54:08Z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0x0101002DD084A015675D4EA3132F014D275A03</vt:lpwstr>
  </property>
</Properties>
</file>