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8" r:id="rId5"/>
    <p:sldId id="25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77F6-7961-413A-9E3E-304AA2D43FA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A7DA8-333C-4467-9106-B84FDAA83F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Gini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konventionen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opbyggelse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miss class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prune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7DA8-333C-4467-9106-B84FDAA83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0589E-78B3-4056-A3F0-4720B205F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59FE9DA-8BD4-4F1F-899C-4BFC2D670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A58E7A-350B-48C4-9AD5-337FF842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132E1A-CB3D-4F1F-B06C-F9733CEC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245338-644A-4338-961A-A45742A2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7991A-C9F7-48E8-B719-A440DA5D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C5F4751-E542-4772-8721-CD609444F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01511A-01E4-4185-A2E0-8AB2EDFD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975B81-0AF1-44F2-AE50-520CBB45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F217CB-60F7-436E-A61A-9C5C31F6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6D67498-5752-448B-985D-5C548309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273F8FA-7367-4DFB-BAA3-30509B5D1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1D6BD1-9E5F-4B1F-8320-ABF7F68F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CA5C147-A00A-45BF-A4C0-38ED58B3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22C610-A33A-4219-8060-B0CCDF08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6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3E6F1-0C92-4108-99F7-228F7279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58EDDC-C25A-4054-9C26-D6C041CD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77CC77-14A3-4FA2-A84B-21DE616F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8C8E90-CAB5-4245-9066-5B0E73EA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2636CD-8487-4E88-BC63-D2040E39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CB191-4444-468D-9A82-CD488D95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E44B431-A28B-4462-8CB9-1032BBC4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A0F270-9B1D-4DBA-95DF-A6E5847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8E656D-E899-48D6-9B2B-16DC530B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D41548-DD65-4021-9EA9-7F60EFA1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4DFE7-90F6-4F90-8F96-7B0DF5A9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6A3EDE-B5C2-4F8A-A773-9BAE9EC37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BAFCA3A-D7E0-4CAA-88D9-F3F1AA767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FDD7981-5C95-481A-AEA6-4F2E1604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B08EFFE-DD8A-40AC-811B-C3C165E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468AB7D-5EC6-4371-8283-59BD1909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41D05-C07B-427F-929F-9EECB182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A670E7-43B9-4B8D-82F3-61EBA7EF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3EF1609-CF54-4895-AAEE-29D6F306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15738D9-E34F-4556-9D94-8A9F24397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BE01A46-7C06-4DD3-875C-6B7A4F4F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C88745B-BAF6-43FD-832E-456B0EF8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0AE29C7-5ED1-47E7-840D-2FAB83EE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8A67034-2E8C-4E90-810B-BF048783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E21A4-3E25-4D7C-B2B0-12D6988B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C5D172-7E09-47D3-B25F-F214BD13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23981F2-D5AE-4196-B80A-8853EFB0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E306415-7EFE-492D-AF52-8A2C1C83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8F12CED-9FA5-408C-A685-D0A6D72F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4929C5A-B635-423B-A6A8-321ADA7A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81C4E1A-91C0-471D-B180-ACC89E7B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E233-D7CC-4F43-BEFD-0113BB7F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CFEE39-2C34-47AC-BA71-529E5826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E0CD8B9-5F79-4513-A61C-44655E288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A335AA-8F2B-428B-8AB7-226E1FFE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9AC5E31-EF22-4294-A83F-981F719B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D7C40AD-F9FA-4C25-8416-024E78E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9243-1ED7-4FD8-B73E-F093D9C2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C8B8823-610C-478E-A02B-11EE1F2CF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BE2F02F-565F-4957-8C02-69276BA6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4C653AD-1454-4A9A-AFA8-2EEE450F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D46DFB0-9CE0-4E9F-A06F-271E79E8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AADA4E9-51CE-41F8-B0D5-F9D0D919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AD57539-0BFD-42B8-A1AF-22663CE3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3E2BE5E-0008-4ECE-93DD-4F69A8F1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617DB3-D755-4502-BBC5-5485A8E6A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1A6B-D853-4790-B3F3-97E703D23AE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282117-E3C5-4296-B8E8-A2320CE6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518F29-9CF2-4A4F-BAF2-ABF84230F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CE09-AC98-4429-B448-6AAF71D31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6DA5FDC8-6BD0-4836-8727-B9A74E36ACA0}"/>
                  </a:ext>
                </a:extLst>
              </p:cNvPr>
              <p:cNvSpPr txBox="1"/>
              <p:nvPr/>
            </p:nvSpPr>
            <p:spPr>
              <a:xfrm>
                <a:off x="362125" y="847288"/>
                <a:ext cx="11467750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Trees in general: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a-DK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=Ø∧∀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da-DK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NP hard if a greedy approach is not used.</a:t>
                </a:r>
              </a:p>
            </p:txBody>
          </p:sp>
        </mc:Choice>
        <mc:Fallback xmlns=""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6DA5FDC8-6BD0-4836-8727-B9A74E36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25" y="847288"/>
                <a:ext cx="11467750" cy="604589"/>
              </a:xfrm>
              <a:prstGeom prst="rect">
                <a:avLst/>
              </a:prstGeom>
              <a:blipFill>
                <a:blip r:embed="rId3"/>
                <a:stretch>
                  <a:fillRect l="-266" t="-202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DBB0245E-252F-4F69-939B-043C2A2F6D90}"/>
              </a:ext>
            </a:extLst>
          </p:cNvPr>
          <p:cNvCxnSpPr/>
          <p:nvPr/>
        </p:nvCxnSpPr>
        <p:spPr>
          <a:xfrm>
            <a:off x="218114" y="1451877"/>
            <a:ext cx="11786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AEE0872-2AC9-4AAA-BF13-39D7A068EF32}"/>
                  </a:ext>
                </a:extLst>
              </p:cNvPr>
              <p:cNvSpPr txBox="1"/>
              <p:nvPr/>
            </p:nvSpPr>
            <p:spPr>
              <a:xfrm>
                <a:off x="218114" y="1502211"/>
                <a:ext cx="4462943" cy="4598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Regression: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Prediction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a-DK" sz="1600" b="1" smtClean="0"/>
                            <m:t>𝟙</m:t>
                          </m:r>
                          <m:r>
                            <m:rPr>
                              <m:nor/>
                            </m:rPr>
                            <a:rPr lang="da-DK" sz="1600" b="1" smtClean="0"/>
                            <m:t>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For each split we consider all features 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600" dirty="0"/>
                  <a:t> and all n-1 splits denoted 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𝑎𝑣𝑒</m:t>
                      </m:r>
                      <m:d>
                        <m:d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a-DK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𝑎𝑣𝑒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da-DK" sz="12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da-DK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600" dirty="0"/>
                  <a:t>We now optimize for the current split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𝑚𝑖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−1}</m:t>
                              </m:r>
                            </m:sub>
                          </m:sSub>
                        </m:fName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en-US" sz="120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7AEE0872-2AC9-4AAA-BF13-39D7A068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4" y="1502211"/>
                <a:ext cx="4462943" cy="4598823"/>
              </a:xfrm>
              <a:prstGeom prst="rect">
                <a:avLst/>
              </a:prstGeom>
              <a:blipFill>
                <a:blip r:embed="rId4"/>
                <a:stretch>
                  <a:fillRect l="-1230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707B812E-D1DF-41A1-8AAB-9E8EDA8FF6BC}"/>
                  </a:ext>
                </a:extLst>
              </p:cNvPr>
              <p:cNvSpPr txBox="1"/>
              <p:nvPr/>
            </p:nvSpPr>
            <p:spPr>
              <a:xfrm>
                <a:off x="4681058" y="1502211"/>
                <a:ext cx="4051882" cy="369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Classification: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Prediction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da-DK" sz="1600" b="1" smtClean="0"/>
                            <m:t>𝟙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16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For each split we also consider all features </a:t>
                </a:r>
                <a14:m>
                  <m:oMath xmlns:m="http://schemas.openxmlformats.org/officeDocument/2006/math"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a-DK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da-DK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600" dirty="0"/>
                  <a:t> and all n-1 splits denoted s but our loss function is a bit different.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707B812E-D1DF-41A1-8AAB-9E8EDA8F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58" y="1502211"/>
                <a:ext cx="4051882" cy="3691010"/>
              </a:xfrm>
              <a:prstGeom prst="rect">
                <a:avLst/>
              </a:prstGeom>
              <a:blipFill>
                <a:blip r:embed="rId5"/>
                <a:stretch>
                  <a:fillRect l="-1353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917645A1-8A48-4D20-B635-EE5FD466C51F}"/>
              </a:ext>
            </a:extLst>
          </p:cNvPr>
          <p:cNvCxnSpPr/>
          <p:nvPr/>
        </p:nvCxnSpPr>
        <p:spPr>
          <a:xfrm>
            <a:off x="4655890" y="1451877"/>
            <a:ext cx="0" cy="5259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lede 13">
            <a:extLst>
              <a:ext uri="{FF2B5EF4-FFF2-40B4-BE49-F238E27FC236}">
                <a16:creationId xmlns:a16="http://schemas.microsoft.com/office/drawing/2014/main" id="{3FF3FC80-C3D7-473C-90FA-7FA9BE838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005" y="4195652"/>
            <a:ext cx="4156797" cy="2571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93ED6448-141F-4489-A5D4-436E2329950D}"/>
                  </a:ext>
                </a:extLst>
              </p:cNvPr>
              <p:cNvSpPr txBox="1"/>
              <p:nvPr/>
            </p:nvSpPr>
            <p:spPr>
              <a:xfrm>
                <a:off x="8741328" y="1502211"/>
                <a:ext cx="3096936" cy="2287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𝑔𝑖𝑛𝑖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𝑐𝑟𝑜𝑠𝑠𝐻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𝑚𝑖𝑠𝑠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93ED6448-141F-4489-A5D4-436E23299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328" y="1502211"/>
                <a:ext cx="3096936" cy="2287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40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F42C-E93A-4BEB-8FB3-36DE1F1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517"/>
            <a:ext cx="9144000" cy="807105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8E1DCFD8-40C5-4FFD-B5B5-A0607C971B60}"/>
                  </a:ext>
                </a:extLst>
              </p:cNvPr>
              <p:cNvSpPr txBox="1"/>
              <p:nvPr/>
            </p:nvSpPr>
            <p:spPr>
              <a:xfrm>
                <a:off x="399496" y="1223197"/>
                <a:ext cx="5557421" cy="5143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Bagging:</a:t>
                </a:r>
              </a:p>
              <a:p>
                <a:endParaRPr lang="en-US" dirty="0"/>
              </a:p>
              <a:p>
                <a:r>
                  <a:rPr lang="en-US" dirty="0"/>
                  <a:t>-  Parallel ensemble of trees.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-  Variance of a parallel ensemble with B members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𝐸𝑛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in a measure of independence between the members.</a:t>
                </a:r>
              </a:p>
              <a:p>
                <a:endParaRPr lang="en-US" dirty="0"/>
              </a:p>
              <a:p>
                <a:r>
                  <a:rPr lang="en-US" dirty="0"/>
                  <a:t>-  To improve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 bagging model is build from bootstrapped sets from the original training data.</a:t>
                </a:r>
              </a:p>
              <a:p>
                <a:endParaRPr lang="en-US" dirty="0"/>
              </a:p>
              <a:p>
                <a:r>
                  <a:rPr lang="en-US" dirty="0"/>
                  <a:t>-  Out-of-bag: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-  High variance – low bias models. (Trees, NN,..)</a:t>
                </a:r>
              </a:p>
            </p:txBody>
          </p:sp>
        </mc:Choice>
        <mc:Fallback xmlns="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8E1DCFD8-40C5-4FFD-B5B5-A0607C971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6" y="1223197"/>
                <a:ext cx="5557421" cy="5143396"/>
              </a:xfrm>
              <a:prstGeom prst="rect">
                <a:avLst/>
              </a:prstGeom>
              <a:blipFill>
                <a:blip r:embed="rId2"/>
                <a:stretch>
                  <a:fillRect l="-988" t="-712" b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F9A5CE32-6479-4845-8786-E8B85F75EBDB}"/>
              </a:ext>
            </a:extLst>
          </p:cNvPr>
          <p:cNvCxnSpPr>
            <a:cxnSpLocks/>
          </p:cNvCxnSpPr>
          <p:nvPr/>
        </p:nvCxnSpPr>
        <p:spPr>
          <a:xfrm>
            <a:off x="5868140" y="976544"/>
            <a:ext cx="0" cy="566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E1FA8C4C-E83F-4385-BAB0-1D4538F7BA6B}"/>
              </a:ext>
            </a:extLst>
          </p:cNvPr>
          <p:cNvSpPr txBox="1"/>
          <p:nvPr/>
        </p:nvSpPr>
        <p:spPr>
          <a:xfrm>
            <a:off x="6235087" y="1223197"/>
            <a:ext cx="55574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Pruning:</a:t>
            </a:r>
          </a:p>
          <a:p>
            <a:r>
              <a:rPr lang="en-US" dirty="0"/>
              <a:t>Build whole tree and remove least important nodes iteratively upwards.</a:t>
            </a:r>
          </a:p>
          <a:p>
            <a:endParaRPr lang="en-US" dirty="0"/>
          </a:p>
          <a:p>
            <a:r>
              <a:rPr lang="en-US" dirty="0"/>
              <a:t>Build by Gini, prune by miss classification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 and Cons:</a:t>
            </a:r>
          </a:p>
        </p:txBody>
      </p:sp>
      <p:graphicFrame>
        <p:nvGraphicFramePr>
          <p:cNvPr id="16" name="Tabel 16">
            <a:extLst>
              <a:ext uri="{FF2B5EF4-FFF2-40B4-BE49-F238E27FC236}">
                <a16:creationId xmlns:a16="http://schemas.microsoft.com/office/drawing/2014/main" id="{50AAC0A5-0452-49A7-A3CC-074FFEA8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46558"/>
              </p:ext>
            </p:extLst>
          </p:nvPr>
        </p:nvGraphicFramePr>
        <p:xfrm>
          <a:off x="6239027" y="4085519"/>
          <a:ext cx="51865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267">
                  <a:extLst>
                    <a:ext uri="{9D8B030D-6E8A-4147-A177-3AD203B41FA5}">
                      <a16:colId xmlns:a16="http://schemas.microsoft.com/office/drawing/2014/main" val="437135665"/>
                    </a:ext>
                  </a:extLst>
                </a:gridCol>
                <a:gridCol w="2593267">
                  <a:extLst>
                    <a:ext uri="{9D8B030D-6E8A-4147-A177-3AD203B41FA5}">
                      <a16:colId xmlns:a16="http://schemas.microsoft.com/office/drawing/2014/main" val="299686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4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 non-linear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extrapolate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5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 trees are interpretable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fit linear diagonal decision boundaries that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7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sensitive to scale and centering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4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1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D084A015675D4EA3132F014D275A03" ma:contentTypeVersion="11" ma:contentTypeDescription="Opret et nyt dokument." ma:contentTypeScope="" ma:versionID="9112f9c80d76f8fa0db1eca3177e4942">
  <xsd:schema xmlns:xsd="http://www.w3.org/2001/XMLSchema" xmlns:xs="http://www.w3.org/2001/XMLSchema" xmlns:p="http://schemas.microsoft.com/office/2006/metadata/properties" xmlns:ns3="dc1dab8f-7fda-44a0-be40-27489258c980" xmlns:ns4="2ca59ea4-40e9-4ea5-ae3d-cb075f8ceae8" targetNamespace="http://schemas.microsoft.com/office/2006/metadata/properties" ma:root="true" ma:fieldsID="f7efb53e4d3e784fc76ab0196c12f4ff" ns3:_="" ns4:_="">
    <xsd:import namespace="dc1dab8f-7fda-44a0-be40-27489258c980"/>
    <xsd:import namespace="2ca59ea4-40e9-4ea5-ae3d-cb075f8cea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ab8f-7fda-44a0-be40-27489258c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a59ea4-40e9-4ea5-ae3d-cb075f8cea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BF4C89-EFBC-40C4-AE3C-C5BC194E39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ab8f-7fda-44a0-be40-27489258c980"/>
    <ds:schemaRef ds:uri="2ca59ea4-40e9-4ea5-ae3d-cb075f8cea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D183C7-E771-46E5-A499-379B3B0CEF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742E7D-0C3E-4138-894B-0931EA472A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281</Words>
  <Application>Microsoft Office PowerPoint</Application>
  <PresentationFormat>Widescreen</PresentationFormat>
  <Paragraphs>63</Paragraphs>
  <Slides>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Lecture 5</vt:lpstr>
      <vt:lpstr>Lecture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Anton Ruby Larsen</dc:creator>
  <cp:lastModifiedBy>Anton Ruby Larsen</cp:lastModifiedBy>
  <cp:revision>9</cp:revision>
  <dcterms:created xsi:type="dcterms:W3CDTF">2020-05-16T11:32:29Z</dcterms:created>
  <dcterms:modified xsi:type="dcterms:W3CDTF">2020-05-18T09:04:53Z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0x0101002DD084A015675D4EA3132F014D275A03</vt:lpwstr>
  </property>
</Properties>
</file>