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1430000" cx="7772400"/>
  <p:notesSz cx="7772400" cy="1143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9" roundtripDataSignature="AMtx7mj1XN0DnUEbmtJTSHO8QxDQBpy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FB9186-2F16-477A-8BC2-56A8F48EF87F}">
  <a:tblStyle styleId="{0FFB9186-2F16-477A-8BC2-56A8F48EF87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5429250"/>
            <a:ext cx="6217900" cy="5143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777225" y="5429250"/>
            <a:ext cx="6217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1295650" y="857250"/>
            <a:ext cx="5181850" cy="4286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14"/>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582930" y="3543300"/>
            <a:ext cx="6606540" cy="2400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165860" y="6400800"/>
            <a:ext cx="5440680" cy="2857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6"/>
          <p:cNvSpPr txBox="1"/>
          <p:nvPr>
            <p:ph type="title"/>
          </p:nvPr>
        </p:nvSpPr>
        <p:spPr>
          <a:xfrm>
            <a:off x="388620" y="457200"/>
            <a:ext cx="6995160" cy="182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388620" y="2628900"/>
            <a:ext cx="6995160" cy="7543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6"/>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7"/>
          <p:cNvSpPr txBox="1"/>
          <p:nvPr>
            <p:ph type="title"/>
          </p:nvPr>
        </p:nvSpPr>
        <p:spPr>
          <a:xfrm>
            <a:off x="388620" y="457200"/>
            <a:ext cx="6995160" cy="182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388620" y="2628900"/>
            <a:ext cx="3380994" cy="7543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7"/>
          <p:cNvSpPr txBox="1"/>
          <p:nvPr>
            <p:ph idx="2" type="body"/>
          </p:nvPr>
        </p:nvSpPr>
        <p:spPr>
          <a:xfrm>
            <a:off x="4002786" y="2628900"/>
            <a:ext cx="3380994" cy="7543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7"/>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8"/>
          <p:cNvSpPr txBox="1"/>
          <p:nvPr>
            <p:ph type="title"/>
          </p:nvPr>
        </p:nvSpPr>
        <p:spPr>
          <a:xfrm>
            <a:off x="388620" y="457200"/>
            <a:ext cx="6995160" cy="182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88620" y="457200"/>
            <a:ext cx="6995160" cy="182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388620" y="2628900"/>
            <a:ext cx="6995160" cy="7543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3"/>
          <p:cNvSpPr txBox="1"/>
          <p:nvPr>
            <p:ph idx="11" type="ftr"/>
          </p:nvPr>
        </p:nvSpPr>
        <p:spPr>
          <a:xfrm>
            <a:off x="2642616" y="10629900"/>
            <a:ext cx="2487168" cy="5715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3"/>
          <p:cNvSpPr txBox="1"/>
          <p:nvPr>
            <p:ph idx="10" type="dt"/>
          </p:nvPr>
        </p:nvSpPr>
        <p:spPr>
          <a:xfrm>
            <a:off x="388620" y="10629900"/>
            <a:ext cx="1787652" cy="571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3"/>
          <p:cNvSpPr txBox="1"/>
          <p:nvPr>
            <p:ph idx="12" type="sldNum"/>
          </p:nvPr>
        </p:nvSpPr>
        <p:spPr>
          <a:xfrm>
            <a:off x="5596128" y="10629900"/>
            <a:ext cx="1787652" cy="5715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775512" y="818133"/>
            <a:ext cx="6692900" cy="3928745"/>
          </a:xfrm>
          <a:prstGeom prst="rect">
            <a:avLst/>
          </a:prstGeom>
          <a:noFill/>
          <a:ln>
            <a:noFill/>
          </a:ln>
        </p:spPr>
        <p:txBody>
          <a:bodyPr anchorCtr="0" anchor="t" bIns="0" lIns="0" spcFirstLastPara="1" rIns="0" wrap="square" tIns="12700">
            <a:spAutoFit/>
          </a:bodyPr>
          <a:lstStyle/>
          <a:p>
            <a:pPr indent="0" lvl="0" marL="3980179" marR="0" rtl="0" algn="l">
              <a:lnSpc>
                <a:spcPct val="100000"/>
              </a:lnSpc>
              <a:spcBef>
                <a:spcPts val="0"/>
              </a:spcBef>
              <a:spcAft>
                <a:spcPts val="0"/>
              </a:spcAft>
              <a:buNone/>
            </a:pPr>
            <a:r>
              <a:rPr b="0" i="0" lang="en-US" sz="1200" u="none" cap="none" strike="noStrike">
                <a:latin typeface="Cambria"/>
                <a:ea typeface="Cambria"/>
                <a:cs typeface="Cambria"/>
                <a:sym typeface="Cambria"/>
              </a:rPr>
              <a:t>1.	Struktur Kurikulum SMK/MAK</a:t>
            </a:r>
            <a:endParaRPr b="0" i="0" sz="1200" u="none" cap="none" strike="noStrike">
              <a:latin typeface="Cambria"/>
              <a:ea typeface="Cambria"/>
              <a:cs typeface="Cambria"/>
              <a:sym typeface="Cambria"/>
            </a:endParaRPr>
          </a:p>
          <a:p>
            <a:pPr indent="0" lvl="0" marL="12700" marR="582930" rtl="0" algn="just">
              <a:lnSpc>
                <a:spcPct val="146600"/>
              </a:lnSpc>
              <a:spcBef>
                <a:spcPts val="600"/>
              </a:spcBef>
              <a:spcAft>
                <a:spcPts val="0"/>
              </a:spcAft>
              <a:buNone/>
            </a:pPr>
            <a:r>
              <a:rPr b="0" i="0" lang="en-US" sz="1200" u="none" cap="none" strike="noStrike">
                <a:latin typeface="Cambria"/>
                <a:ea typeface="Cambria"/>
                <a:cs typeface="Cambria"/>
                <a:sym typeface="Cambria"/>
              </a:rPr>
              <a:t>Perubahan kurikulum SMK/MAK diawali dengan penataan ulang Spektrum  Keahlian SMK/MAK. Spektrum Keahlian adalah daftar bidang dan program  keahlian SMK yang disusun berdasarkankebutuhan dunia kerja yang meliputi:  dunia usaha, dunia industri, badan usaha milik negara/badan usaha  milik  daerah, instansi pemerintah atau lembaga lainnya serta perkembangan ilmu  pengetahuan, teknologi, seni dan budaya. Spektrum Keahlian SMK/MAK  merupakan acuan penyusunan struktur kurikulum serta pembukaan dan  penyelenggaraan bidang dan program keahlian pada SMK. Setiap program  keahlian terdiri atas minimum 1 (satu) konsentrasi keahlian. Konsentrasi  keahlian diselenggarakan dalam program 3 (tiga) tahun atau program 4 (empat)  tahun diatur lebih lanjut dalam keputusan pemimpin unit utama yang  membidangi kurikulum, asesmen, dan perbukuan.</a:t>
            </a:r>
            <a:endParaRPr b="0" i="0" sz="1200" u="none" cap="none" strike="noStrike">
              <a:latin typeface="Cambria"/>
              <a:ea typeface="Cambria"/>
              <a:cs typeface="Cambria"/>
              <a:sym typeface="Cambria"/>
            </a:endParaRPr>
          </a:p>
          <a:p>
            <a:pPr indent="0" lvl="0" marL="0" marR="0" rtl="0" algn="l">
              <a:lnSpc>
                <a:spcPct val="100000"/>
              </a:lnSpc>
              <a:spcBef>
                <a:spcPts val="45"/>
              </a:spcBef>
              <a:spcAft>
                <a:spcPts val="0"/>
              </a:spcAft>
              <a:buNone/>
            </a:pPr>
            <a:r>
              <a:t/>
            </a:r>
            <a:endParaRPr b="0" i="0" sz="1600" u="none" cap="none" strike="noStrike">
              <a:latin typeface="Cambria"/>
              <a:ea typeface="Cambria"/>
              <a:cs typeface="Cambria"/>
              <a:sym typeface="Cambria"/>
            </a:endParaRPr>
          </a:p>
          <a:p>
            <a:pPr indent="0" lvl="0" marL="12700" marR="0" rtl="0" algn="just">
              <a:lnSpc>
                <a:spcPct val="100000"/>
              </a:lnSpc>
              <a:spcBef>
                <a:spcPts val="0"/>
              </a:spcBef>
              <a:spcAft>
                <a:spcPts val="0"/>
              </a:spcAft>
              <a:buNone/>
            </a:pPr>
            <a:r>
              <a:rPr b="0" i="0" lang="en-US" sz="1200" u="none" cap="none" strike="noStrike">
                <a:latin typeface="Cambria"/>
                <a:ea typeface="Cambria"/>
                <a:cs typeface="Cambria"/>
                <a:sym typeface="Cambria"/>
              </a:rPr>
              <a:t>Tabel 1. Spektrum Keahlian Kurikulum SMK/MAK</a:t>
            </a:r>
            <a:endParaRPr b="0" i="0" sz="1200" u="none" cap="none" strike="noStrike">
              <a:latin typeface="Cambria"/>
              <a:ea typeface="Cambria"/>
              <a:cs typeface="Cambria"/>
              <a:sym typeface="Cambria"/>
            </a:endParaRPr>
          </a:p>
        </p:txBody>
      </p:sp>
      <p:graphicFrame>
        <p:nvGraphicFramePr>
          <p:cNvPr id="44" name="Google Shape;44;p1"/>
          <p:cNvGraphicFramePr/>
          <p:nvPr/>
        </p:nvGraphicFramePr>
        <p:xfrm>
          <a:off x="1438910" y="4929251"/>
          <a:ext cx="3000000" cy="3000000"/>
        </p:xfrm>
        <a:graphic>
          <a:graphicData uri="http://schemas.openxmlformats.org/drawingml/2006/table">
            <a:tbl>
              <a:tblPr bandRow="1" firstRow="1">
                <a:noFill/>
                <a:tableStyleId>{0FFB9186-2F16-477A-8BC2-56A8F48EF87F}</a:tableStyleId>
              </a:tblPr>
              <a:tblGrid>
                <a:gridCol w="428000"/>
                <a:gridCol w="1457325"/>
                <a:gridCol w="3693150"/>
              </a:tblGrid>
              <a:tr h="3462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No.</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Bidang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5795" marR="0" rtl="0" algn="l">
                        <a:lnSpc>
                          <a:spcPct val="100000"/>
                        </a:lnSpc>
                        <a:spcBef>
                          <a:spcPts val="0"/>
                        </a:spcBef>
                        <a:spcAft>
                          <a:spcPts val="0"/>
                        </a:spcAft>
                        <a:buNone/>
                      </a:pPr>
                      <a:r>
                        <a:rPr lang="en-US" sz="1100" u="none" cap="none" strike="noStrike">
                          <a:latin typeface="Cambria"/>
                          <a:ea typeface="Cambria"/>
                          <a:cs typeface="Cambria"/>
                          <a:sym typeface="Cambria"/>
                        </a:rPr>
                        <a:t>Program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575">
                <a:tc rowSpan="5">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2540" marR="392430" rtl="0" algn="l">
                        <a:lnSpc>
                          <a:spcPct val="112700"/>
                        </a:lnSpc>
                        <a:spcBef>
                          <a:spcPts val="0"/>
                        </a:spcBef>
                        <a:spcAft>
                          <a:spcPts val="0"/>
                        </a:spcAft>
                        <a:buNone/>
                      </a:pPr>
                      <a:r>
                        <a:rPr lang="en-US" sz="1100" u="none" cap="none" strike="noStrike">
                          <a:latin typeface="Cambria"/>
                          <a:ea typeface="Cambria"/>
                          <a:cs typeface="Cambria"/>
                          <a:sym typeface="Cambria"/>
                        </a:rPr>
                        <a:t>Teknologi  Konstruksi dan  Properti</a:t>
                      </a:r>
                      <a:endParaRPr sz="1100" u="none" cap="none" strike="noStrike">
                        <a:latin typeface="Cambria"/>
                        <a:ea typeface="Cambria"/>
                        <a:cs typeface="Cambria"/>
                        <a:sym typeface="Cambria"/>
                      </a:endParaRPr>
                    </a:p>
                  </a:txBody>
                  <a:tcPr marT="38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1.1 Teknik Perawatan Gedung</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1.2 Konstruksi dan Perawatan Bangunan Sipil</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1.3 Teknik Konstruksi dan Perumahan</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1.4 Desain Pemodelan dan Informasi Bangunan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1.5 Teknik Furnitur</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325">
                <a:tc rowSpan="3">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6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2540" marR="332740" rtl="0" algn="l">
                        <a:lnSpc>
                          <a:spcPct val="112700"/>
                        </a:lnSpc>
                        <a:spcBef>
                          <a:spcPts val="0"/>
                        </a:spcBef>
                        <a:spcAft>
                          <a:spcPts val="0"/>
                        </a:spcAft>
                        <a:buNone/>
                      </a:pPr>
                      <a:r>
                        <a:rPr lang="en-US" sz="1100" u="none" cap="none" strike="noStrike">
                          <a:latin typeface="Cambria"/>
                          <a:ea typeface="Cambria"/>
                          <a:cs typeface="Cambria"/>
                          <a:sym typeface="Cambria"/>
                        </a:rPr>
                        <a:t>Teknologi  Manufaktur dan  Rekayasa</a:t>
                      </a:r>
                      <a:endParaRPr sz="1100" u="none" cap="none" strike="noStrike">
                        <a:latin typeface="Cambria"/>
                        <a:ea typeface="Cambria"/>
                        <a:cs typeface="Cambria"/>
                        <a:sym typeface="Cambria"/>
                      </a:endParaRPr>
                    </a:p>
                  </a:txBody>
                  <a:tcPr marT="38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2.1 Teknik Mesin</a:t>
                      </a:r>
                      <a:endParaRPr sz="1100" u="none" cap="none" strike="noStrike">
                        <a:latin typeface="Cambria"/>
                        <a:ea typeface="Cambria"/>
                        <a:cs typeface="Cambria"/>
                        <a:sym typeface="Cambria"/>
                      </a:endParaRPr>
                    </a:p>
                  </a:txBody>
                  <a:tcPr marT="6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2.2 Teknik Otomotif</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747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2.3 Teknik Pengelasan dan Fabrikasi Logam</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10"/>
          <p:cNvSpPr txBox="1"/>
          <p:nvPr/>
        </p:nvSpPr>
        <p:spPr>
          <a:xfrm>
            <a:off x="775512" y="787653"/>
            <a:ext cx="6097270" cy="9059545"/>
          </a:xfrm>
          <a:prstGeom prst="rect">
            <a:avLst/>
          </a:prstGeom>
          <a:noFill/>
          <a:ln>
            <a:noFill/>
          </a:ln>
        </p:spPr>
        <p:txBody>
          <a:bodyPr anchorCtr="0" anchor="t" bIns="0" lIns="0" spcFirstLastPara="1" rIns="0" wrap="square" tIns="99050">
            <a:spAutoFit/>
          </a:bodyPr>
          <a:lstStyle/>
          <a:p>
            <a:pPr indent="0" lvl="0" marL="12700" marR="0" rtl="0" algn="l">
              <a:lnSpc>
                <a:spcPct val="100000"/>
              </a:lnSpc>
              <a:spcBef>
                <a:spcPts val="0"/>
              </a:spcBef>
              <a:spcAft>
                <a:spcPts val="0"/>
              </a:spcAft>
              <a:buNone/>
            </a:pPr>
            <a:r>
              <a:rPr b="0" i="0" lang="en-US" sz="1200" u="none" cap="none" strike="noStrike">
                <a:latin typeface="Cambria"/>
                <a:ea typeface="Cambria"/>
                <a:cs typeface="Cambria"/>
                <a:sym typeface="Cambria"/>
              </a:rPr>
              <a:t>Keterangan:</a:t>
            </a:r>
            <a:endParaRPr b="0" i="0" sz="1200" u="none" cap="none" strike="noStrike">
              <a:latin typeface="Cambria"/>
              <a:ea typeface="Cambria"/>
              <a:cs typeface="Cambria"/>
              <a:sym typeface="Cambria"/>
            </a:endParaRPr>
          </a:p>
          <a:p>
            <a:pPr indent="-352425" lvl="0" marL="844550" marR="20320" rtl="0" algn="l">
              <a:lnSpc>
                <a:spcPct val="104200"/>
              </a:lnSpc>
              <a:spcBef>
                <a:spcPts val="625"/>
              </a:spcBef>
              <a:spcAft>
                <a:spcPts val="0"/>
              </a:spcAft>
              <a:buSzPts val="1200"/>
              <a:buFont typeface="Cambria"/>
              <a:buChar char="*"/>
            </a:pPr>
            <a:r>
              <a:rPr b="0" i="0" lang="en-US" sz="1200" u="none" cap="none" strike="noStrike">
                <a:latin typeface="Cambria"/>
                <a:ea typeface="Cambria"/>
                <a:cs typeface="Cambria"/>
                <a:sym typeface="Cambria"/>
              </a:rPr>
              <a:t>Praktik Kerja Lapangan dilaksanakan sekurang-kurangnya selama 10  (sepuluh) bulan 27 (dua puluh tujuh) sampai dengan 28 (dua puluh  depalan) minggu di kelas XIII.</a:t>
            </a:r>
            <a:endParaRPr b="0" i="0" sz="1200" u="none" cap="none" strike="noStrike">
              <a:latin typeface="Cambria"/>
              <a:ea typeface="Cambria"/>
              <a:cs typeface="Cambria"/>
              <a:sym typeface="Cambria"/>
            </a:endParaRPr>
          </a:p>
          <a:p>
            <a:pPr indent="0" lvl="0" marL="0" marR="0" rtl="0" algn="l">
              <a:lnSpc>
                <a:spcPct val="100000"/>
              </a:lnSpc>
              <a:spcBef>
                <a:spcPts val="0"/>
              </a:spcBef>
              <a:spcAft>
                <a:spcPts val="0"/>
              </a:spcAft>
              <a:buSzPts val="1400"/>
              <a:buFont typeface="Cambria"/>
              <a:buNone/>
            </a:pPr>
            <a:r>
              <a:t/>
            </a:r>
            <a:endParaRPr b="0" i="0" sz="1400" u="none" cap="none" strike="noStrike">
              <a:latin typeface="Cambria"/>
              <a:ea typeface="Cambria"/>
              <a:cs typeface="Cambria"/>
              <a:sym typeface="Cambria"/>
            </a:endParaRPr>
          </a:p>
          <a:p>
            <a:pPr indent="0" lvl="0" marL="12700" marR="216534" rtl="0" algn="l">
              <a:lnSpc>
                <a:spcPct val="146700"/>
              </a:lnSpc>
              <a:spcBef>
                <a:spcPts val="890"/>
              </a:spcBef>
              <a:spcAft>
                <a:spcPts val="0"/>
              </a:spcAft>
              <a:buNone/>
            </a:pPr>
            <a:r>
              <a:rPr b="0" i="0" lang="en-US" sz="1200" u="none" cap="none" strike="noStrike">
                <a:latin typeface="Cambria"/>
                <a:ea typeface="Cambria"/>
                <a:cs typeface="Cambria"/>
                <a:sym typeface="Cambria"/>
              </a:rPr>
              <a:t>Berikut merupakan penjelasan dari struktur kurikulum merdekaSMK/MAK di  atas.</a:t>
            </a:r>
            <a:endParaRPr b="0" i="0" sz="1200" u="none" cap="none" strike="noStrike">
              <a:latin typeface="Cambria"/>
              <a:ea typeface="Cambria"/>
              <a:cs typeface="Cambria"/>
              <a:sym typeface="Cambria"/>
            </a:endParaRPr>
          </a:p>
          <a:p>
            <a:pPr indent="-360044" lvl="1" marL="1565275" marR="0" rtl="0" algn="l">
              <a:lnSpc>
                <a:spcPct val="100000"/>
              </a:lnSpc>
              <a:spcBef>
                <a:spcPts val="675"/>
              </a:spcBef>
              <a:spcAft>
                <a:spcPts val="0"/>
              </a:spcAft>
              <a:buSzPts val="1200"/>
              <a:buFont typeface="Cambria"/>
              <a:buAutoNum type="alphaLcPeriod"/>
            </a:pPr>
            <a:r>
              <a:rPr b="0" i="0" lang="en-US" sz="1200" u="none" cap="none" strike="noStrike">
                <a:latin typeface="Cambria"/>
                <a:ea typeface="Cambria"/>
                <a:cs typeface="Cambria"/>
                <a:sym typeface="Cambria"/>
              </a:rPr>
              <a:t>Struktur kurikulum dibagi menjadi 2 (dua) bagian utama</a:t>
            </a:r>
            <a:endParaRPr b="0" i="0" sz="1200" u="none" cap="none" strike="noStrike">
              <a:latin typeface="Cambria"/>
              <a:ea typeface="Cambria"/>
              <a:cs typeface="Cambria"/>
              <a:sym typeface="Cambria"/>
            </a:endParaRPr>
          </a:p>
          <a:p>
            <a:pPr indent="0" lvl="0" marL="1565275" marR="244475" rtl="0" algn="l">
              <a:lnSpc>
                <a:spcPct val="146700"/>
              </a:lnSpc>
              <a:spcBef>
                <a:spcPts val="0"/>
              </a:spcBef>
              <a:spcAft>
                <a:spcPts val="0"/>
              </a:spcAft>
              <a:buNone/>
            </a:pPr>
            <a:r>
              <a:rPr b="0" i="0" lang="en-US" sz="1200" u="none" cap="none" strike="noStrike">
                <a:latin typeface="Cambria"/>
                <a:ea typeface="Cambria"/>
                <a:cs typeface="Cambria"/>
                <a:sym typeface="Cambria"/>
              </a:rPr>
              <a:t>yaitu Kelompok Mata Pelajaran Umum (A) dan Kelompok  Mata Pelajaran Kejuruan (B).</a:t>
            </a:r>
            <a:endParaRPr b="0" i="0" sz="1200" u="none" cap="none" strike="noStrike">
              <a:latin typeface="Cambria"/>
              <a:ea typeface="Cambria"/>
              <a:cs typeface="Cambria"/>
              <a:sym typeface="Cambria"/>
            </a:endParaRPr>
          </a:p>
          <a:p>
            <a:pPr indent="-360044" lvl="1" marL="1565275" marR="100965" rtl="0" algn="l">
              <a:lnSpc>
                <a:spcPct val="146600"/>
              </a:lnSpc>
              <a:spcBef>
                <a:spcPts val="25"/>
              </a:spcBef>
              <a:spcAft>
                <a:spcPts val="0"/>
              </a:spcAft>
              <a:buSzPts val="1200"/>
              <a:buFont typeface="Cambria"/>
              <a:buAutoNum type="alphaLcPeriod"/>
            </a:pPr>
            <a:r>
              <a:rPr b="0" i="0" lang="en-US" sz="1200" u="none" cap="none" strike="noStrike">
                <a:latin typeface="Cambria"/>
                <a:ea typeface="Cambria"/>
                <a:cs typeface="Cambria"/>
                <a:sym typeface="Cambria"/>
              </a:rPr>
              <a:t>Kelompok Mata Pelajaran Umum (A) merupakan kelompok  mata pelajaran yang berfungsi membentuk peserta didik  menjadi pribadi utuh, sesuai dengan fase perkembangan,  berkaitan dengan norma-norma kehidupan baik sebagai  makhluk yang Berketuhanan Yang Maha Esa, individu,  sosial, warga negara Kesatuan Republik Indonesia maupun  sebagai warga dunia.</a:t>
            </a:r>
            <a:endParaRPr b="0" i="0" sz="1200" u="none" cap="none" strike="noStrike">
              <a:latin typeface="Cambria"/>
              <a:ea typeface="Cambria"/>
              <a:cs typeface="Cambria"/>
              <a:sym typeface="Cambria"/>
            </a:endParaRPr>
          </a:p>
          <a:p>
            <a:pPr indent="-360044" lvl="1" marL="1565275" marR="5080" rtl="0" algn="l">
              <a:lnSpc>
                <a:spcPct val="146500"/>
              </a:lnSpc>
              <a:spcBef>
                <a:spcPts val="40"/>
              </a:spcBef>
              <a:spcAft>
                <a:spcPts val="0"/>
              </a:spcAft>
              <a:buSzPts val="1200"/>
              <a:buFont typeface="Cambria"/>
              <a:buAutoNum type="alphaLcPeriod"/>
            </a:pPr>
            <a:r>
              <a:rPr b="0" i="0" lang="en-US" sz="1200" u="none" cap="none" strike="noStrike">
                <a:latin typeface="Cambria"/>
                <a:ea typeface="Cambria"/>
                <a:cs typeface="Cambria"/>
                <a:sym typeface="Cambria"/>
              </a:rPr>
              <a:t>Kelompok Mata Pelajaran Kejuruan (B) merupakan kelompok  mata pelajaran yang berfungsi membentuk peserta didik  sebagai individu agar memiliki kompetensi sesuai kebutuhan  dunia kerja serta ilmu pengetahuan, teknologi, seni dan  budaya.</a:t>
            </a:r>
            <a:endParaRPr b="0" i="0" sz="1200" u="none" cap="none" strike="noStrike">
              <a:latin typeface="Cambria"/>
              <a:ea typeface="Cambria"/>
              <a:cs typeface="Cambria"/>
              <a:sym typeface="Cambria"/>
            </a:endParaRPr>
          </a:p>
          <a:p>
            <a:pPr indent="-360044" lvl="1" marL="1565275" marR="5080" rtl="0" algn="l">
              <a:lnSpc>
                <a:spcPct val="146800"/>
              </a:lnSpc>
              <a:spcBef>
                <a:spcPts val="20"/>
              </a:spcBef>
              <a:spcAft>
                <a:spcPts val="0"/>
              </a:spcAft>
              <a:buSzPts val="1200"/>
              <a:buFont typeface="Cambria"/>
              <a:buAutoNum type="alphaLcPeriod"/>
            </a:pPr>
            <a:r>
              <a:rPr b="0" i="0" lang="en-US" sz="1200" u="none" cap="none" strike="noStrike">
                <a:latin typeface="Cambria"/>
                <a:ea typeface="Cambria"/>
                <a:cs typeface="Cambria"/>
                <a:sym typeface="Cambria"/>
              </a:rPr>
              <a:t>Mata Pelajaran Informatika berisi berbagai kompetensi  untuk menunjang keterampilan berpikir kritis dan sistematis  guna menyelesaikan beragam permasalahan umum.</a:t>
            </a:r>
            <a:endParaRPr b="0" i="0" sz="1200" u="none" cap="none" strike="noStrike">
              <a:latin typeface="Cambria"/>
              <a:ea typeface="Cambria"/>
              <a:cs typeface="Cambria"/>
              <a:sym typeface="Cambria"/>
            </a:endParaRPr>
          </a:p>
          <a:p>
            <a:pPr indent="-360044" lvl="1" marL="1565275" marR="205740" rtl="0" algn="l">
              <a:lnSpc>
                <a:spcPct val="146700"/>
              </a:lnSpc>
              <a:spcBef>
                <a:spcPts val="15"/>
              </a:spcBef>
              <a:spcAft>
                <a:spcPts val="0"/>
              </a:spcAft>
              <a:buSzPts val="1200"/>
              <a:buFont typeface="Cambria"/>
              <a:buAutoNum type="alphaLcPeriod"/>
            </a:pPr>
            <a:r>
              <a:rPr b="0" i="0" lang="en-US" sz="1200" u="none" cap="none" strike="noStrike">
                <a:latin typeface="Cambria"/>
                <a:ea typeface="Cambria"/>
                <a:cs typeface="Cambria"/>
                <a:sym typeface="Cambria"/>
              </a:rPr>
              <a:t>Mata Pelajaran Projek Ilmu Pengetahuan Alam dan Sosial  berisi muatan tentang literasi ilmu pengetahuan alam dan  sosial yang diformulasikan dalam tema-tema kehidupan  yang kontekstual dan aktual.</a:t>
            </a:r>
            <a:endParaRPr b="0" i="0" sz="1200" u="none" cap="none" strike="noStrike">
              <a:latin typeface="Cambria"/>
              <a:ea typeface="Cambria"/>
              <a:cs typeface="Cambria"/>
              <a:sym typeface="Cambria"/>
            </a:endParaRPr>
          </a:p>
          <a:p>
            <a:pPr indent="-360044" lvl="1" marL="1565275" marR="122554" rtl="0" algn="l">
              <a:lnSpc>
                <a:spcPct val="145800"/>
              </a:lnSpc>
              <a:spcBef>
                <a:spcPts val="35"/>
              </a:spcBef>
              <a:spcAft>
                <a:spcPts val="0"/>
              </a:spcAft>
              <a:buSzPts val="1200"/>
              <a:buFont typeface="Cambria"/>
              <a:buAutoNum type="alphaLcPeriod"/>
            </a:pPr>
            <a:r>
              <a:rPr b="0" i="0" lang="en-US" sz="1200" u="none" cap="none" strike="noStrike">
                <a:latin typeface="Cambria"/>
                <a:ea typeface="Cambria"/>
                <a:cs typeface="Cambria"/>
                <a:sym typeface="Cambria"/>
              </a:rPr>
              <a:t>Mata Pelajaran Kejuruan yang dipelajari di kelas X  merupakan mata pelajaran dasar-dasar Program Keahlian.</a:t>
            </a:r>
            <a:endParaRPr b="0" i="0" sz="1200" u="none" cap="none" strike="noStrike">
              <a:latin typeface="Cambria"/>
              <a:ea typeface="Cambria"/>
              <a:cs typeface="Cambria"/>
              <a:sym typeface="Cambria"/>
            </a:endParaRPr>
          </a:p>
          <a:p>
            <a:pPr indent="-360044" lvl="1" marL="1565275" marR="84455" rtl="0" algn="l">
              <a:lnSpc>
                <a:spcPct val="146700"/>
              </a:lnSpc>
              <a:spcBef>
                <a:spcPts val="15"/>
              </a:spcBef>
              <a:spcAft>
                <a:spcPts val="0"/>
              </a:spcAft>
              <a:buSzPts val="1200"/>
              <a:buFont typeface="Cambria"/>
              <a:buAutoNum type="alphaLcPeriod"/>
            </a:pPr>
            <a:r>
              <a:rPr b="0" i="0" lang="en-US" sz="1200" u="none" cap="none" strike="noStrike">
                <a:latin typeface="Cambria"/>
                <a:ea typeface="Cambria"/>
                <a:cs typeface="Cambria"/>
                <a:sym typeface="Cambria"/>
              </a:rPr>
              <a:t>Pada program 3 (tiga) tahun, Mata Pelajaran Kejuruan yang  dipelajari di kelas XI sampai dengan kelas XII merupakan  mata pelajaran dalam konsentrasi keahlian tertentu.</a:t>
            </a:r>
            <a:endParaRPr b="0" i="0" sz="1200" u="none" cap="none" strike="noStrike">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11"/>
          <p:cNvSpPr txBox="1"/>
          <p:nvPr/>
        </p:nvSpPr>
        <p:spPr>
          <a:xfrm>
            <a:off x="775512" y="789177"/>
            <a:ext cx="6114415" cy="9527540"/>
          </a:xfrm>
          <a:prstGeom prst="rect">
            <a:avLst/>
          </a:prstGeom>
          <a:noFill/>
          <a:ln>
            <a:noFill/>
          </a:ln>
        </p:spPr>
        <p:txBody>
          <a:bodyPr anchorCtr="0" anchor="t" bIns="0" lIns="0" spcFirstLastPara="1" rIns="0" wrap="square" tIns="12700">
            <a:spAutoFit/>
          </a:bodyPr>
          <a:lstStyle/>
          <a:p>
            <a:pPr indent="-360044" lvl="0" marL="1565275" marR="231775" rtl="0" algn="l">
              <a:lnSpc>
                <a:spcPct val="146400"/>
              </a:lnSpc>
              <a:spcBef>
                <a:spcPts val="0"/>
              </a:spcBef>
              <a:spcAft>
                <a:spcPts val="0"/>
              </a:spcAft>
              <a:buNone/>
            </a:pPr>
            <a:r>
              <a:rPr b="0" i="0" lang="en-US" sz="1200" u="none" cap="none" strike="noStrike">
                <a:latin typeface="Cambria"/>
                <a:ea typeface="Cambria"/>
                <a:cs typeface="Cambria"/>
                <a:sym typeface="Cambria"/>
              </a:rPr>
              <a:t>h.	Pada program 4 (empat) tahun, Mata Pelajaran Kejuruan  yang dipelajari di kelas XI sampai dengan kelas XIII  merupakan mata pelajaran dalam konsentrasi keahlian  tertentu.</a:t>
            </a:r>
            <a:endParaRPr b="0" i="0" sz="1200" u="none" cap="none" strike="noStrike">
              <a:latin typeface="Cambria"/>
              <a:ea typeface="Cambria"/>
              <a:cs typeface="Cambria"/>
              <a:sym typeface="Cambria"/>
            </a:endParaRPr>
          </a:p>
          <a:p>
            <a:pPr indent="0" lvl="0" marL="0" marR="0" rtl="0" algn="l">
              <a:lnSpc>
                <a:spcPct val="100000"/>
              </a:lnSpc>
              <a:spcBef>
                <a:spcPts val="15"/>
              </a:spcBef>
              <a:spcAft>
                <a:spcPts val="0"/>
              </a:spcAft>
              <a:buNone/>
            </a:pPr>
            <a:r>
              <a:t/>
            </a:r>
            <a:endParaRPr b="0" i="0" sz="1800" u="none" cap="none" strike="noStrike">
              <a:latin typeface="Cambria"/>
              <a:ea typeface="Cambria"/>
              <a:cs typeface="Cambria"/>
              <a:sym typeface="Cambria"/>
            </a:endParaRPr>
          </a:p>
          <a:p>
            <a:pPr indent="0" lvl="0" marL="12700" marR="7620" rtl="0" algn="just">
              <a:lnSpc>
                <a:spcPct val="147500"/>
              </a:lnSpc>
              <a:spcBef>
                <a:spcPts val="0"/>
              </a:spcBef>
              <a:spcAft>
                <a:spcPts val="0"/>
              </a:spcAft>
              <a:buNone/>
            </a:pPr>
            <a:r>
              <a:rPr b="0" i="0" lang="en-US" sz="1200" u="none" cap="none" strike="noStrike">
                <a:latin typeface="Cambria"/>
                <a:ea typeface="Cambria"/>
                <a:cs typeface="Cambria"/>
                <a:sym typeface="Cambria"/>
              </a:rPr>
              <a:t>Mata pelajaran ini berisi elemen-elemen pembelajaran minimum dan dapat  ditambah oleh satuan pendidikan bersama mitra dunia kerja sesuai kebutuhan  dunia kerja.</a:t>
            </a:r>
            <a:endParaRPr b="0" i="0" sz="1200" u="none" cap="none" strike="noStrike">
              <a:latin typeface="Cambria"/>
              <a:ea typeface="Cambria"/>
              <a:cs typeface="Cambria"/>
              <a:sym typeface="Cambria"/>
            </a:endParaRPr>
          </a:p>
          <a:p>
            <a:pPr indent="-360044" lvl="0" marL="1565275" marR="15240" rtl="0" algn="l">
              <a:lnSpc>
                <a:spcPct val="146500"/>
              </a:lnSpc>
              <a:spcBef>
                <a:spcPts val="785"/>
              </a:spcBef>
              <a:spcAft>
                <a:spcPts val="0"/>
              </a:spcAft>
              <a:buSzPts val="1200"/>
              <a:buFont typeface="Cambria"/>
              <a:buAutoNum type="alphaLcPeriod"/>
            </a:pPr>
            <a:r>
              <a:rPr b="0" i="0" lang="en-US" sz="1200" u="none" cap="none" strike="noStrike">
                <a:latin typeface="Cambria"/>
                <a:ea typeface="Cambria"/>
                <a:cs typeface="Cambria"/>
                <a:sym typeface="Cambria"/>
              </a:rPr>
              <a:t>Mata Pelajaran Projek Kreatif dan Kewirausahaan  merupakan wahana pembelajaran bagi peserta didik melalui  pendekatan pembelajaran berbasis projek untuk  mengaktualisasikan dan mengekspresikan kompetensi yang  dikuasai pada kegiatan pembuatan produk/pekerjaan  layanan jasa secara kreatif dan bernilai ekonomis.</a:t>
            </a:r>
            <a:endParaRPr b="0" i="0" sz="1200" u="none" cap="none" strike="noStrike">
              <a:latin typeface="Cambria"/>
              <a:ea typeface="Cambria"/>
              <a:cs typeface="Cambria"/>
              <a:sym typeface="Cambria"/>
            </a:endParaRPr>
          </a:p>
          <a:p>
            <a:pPr indent="-360044" lvl="0" marL="1565275" marR="24130" rtl="0" algn="l">
              <a:lnSpc>
                <a:spcPct val="146700"/>
              </a:lnSpc>
              <a:spcBef>
                <a:spcPts val="25"/>
              </a:spcBef>
              <a:spcAft>
                <a:spcPts val="0"/>
              </a:spcAft>
              <a:buSzPts val="1200"/>
              <a:buFont typeface="Cambria"/>
              <a:buAutoNum type="alphaLcPeriod"/>
            </a:pPr>
            <a:r>
              <a:rPr b="0" i="0" lang="en-US" sz="1200" u="none" cap="none" strike="noStrike">
                <a:latin typeface="Cambria"/>
                <a:ea typeface="Cambria"/>
                <a:cs typeface="Cambria"/>
                <a:sym typeface="Cambria"/>
              </a:rPr>
              <a:t>Pada program 3 (tiga) tahun, Praktik Kerja Lapangan (PKL)  merupakan mata pelajaran yang dilaksanakan secara blok  dan direncanakan pelaksanaannya di kelas XII selama 6  (enam) bulan atau 18 (delapan belas) minggu dengan asumsi  46 (empat puluh enam) JP per minggu.</a:t>
            </a:r>
            <a:endParaRPr b="0" i="0" sz="1200" u="none" cap="none" strike="noStrike">
              <a:latin typeface="Cambria"/>
              <a:ea typeface="Cambria"/>
              <a:cs typeface="Cambria"/>
              <a:sym typeface="Cambria"/>
            </a:endParaRPr>
          </a:p>
          <a:p>
            <a:pPr indent="-360044" lvl="0" marL="1565275" marR="24765" rtl="0" algn="l">
              <a:lnSpc>
                <a:spcPct val="146200"/>
              </a:lnSpc>
              <a:spcBef>
                <a:spcPts val="30"/>
              </a:spcBef>
              <a:spcAft>
                <a:spcPts val="0"/>
              </a:spcAft>
              <a:buSzPts val="1200"/>
              <a:buFont typeface="Cambria"/>
              <a:buAutoNum type="alphaLcPeriod"/>
            </a:pPr>
            <a:r>
              <a:rPr b="0" i="0" lang="en-US" sz="1200" u="none" cap="none" strike="noStrike">
                <a:latin typeface="Cambria"/>
                <a:ea typeface="Cambria"/>
                <a:cs typeface="Cambria"/>
                <a:sym typeface="Cambria"/>
              </a:rPr>
              <a:t>Pada program 4 (empat) tahun, PKL merupakan mata  pelajaran yang dilaksanakan secara blok dan direncanakan  pelaksanaannya di kelas XIII selama 10 (sepuluh) bulan atau</a:t>
            </a:r>
            <a:endParaRPr b="0" i="0" sz="1200" u="none" cap="none" strike="noStrike">
              <a:latin typeface="Cambria"/>
              <a:ea typeface="Cambria"/>
              <a:cs typeface="Cambria"/>
              <a:sym typeface="Cambria"/>
            </a:endParaRPr>
          </a:p>
          <a:p>
            <a:pPr indent="0" lvl="0" marL="12700" marR="5080" rtl="0" algn="l">
              <a:lnSpc>
                <a:spcPct val="177500"/>
              </a:lnSpc>
              <a:spcBef>
                <a:spcPts val="170"/>
              </a:spcBef>
              <a:spcAft>
                <a:spcPts val="0"/>
              </a:spcAft>
              <a:buNone/>
            </a:pPr>
            <a:r>
              <a:rPr b="0" i="0" lang="en-US" sz="1200" u="none" cap="none" strike="noStrike">
                <a:latin typeface="Cambria"/>
                <a:ea typeface="Cambria"/>
                <a:cs typeface="Cambria"/>
                <a:sym typeface="Cambria"/>
              </a:rPr>
              <a:t>27 (dua puluh tujuh) – 28 (dua puluh depalan) minggu dengan asumsi 46 (empat  puluh enam) JP per minggu.</a:t>
            </a:r>
            <a:endParaRPr b="0" i="0" sz="1200" u="none" cap="none" strike="noStrike">
              <a:latin typeface="Cambria"/>
              <a:ea typeface="Cambria"/>
              <a:cs typeface="Cambria"/>
              <a:sym typeface="Cambria"/>
            </a:endParaRPr>
          </a:p>
          <a:p>
            <a:pPr indent="-360044" lvl="0" marL="1565275" marR="29209" rtl="0" algn="l">
              <a:lnSpc>
                <a:spcPct val="175833"/>
              </a:lnSpc>
              <a:spcBef>
                <a:spcPts val="5"/>
              </a:spcBef>
              <a:spcAft>
                <a:spcPts val="0"/>
              </a:spcAft>
              <a:buSzPts val="1200"/>
              <a:buFont typeface="Cambria"/>
              <a:buAutoNum type="alphaLcPeriod" startAt="4"/>
            </a:pPr>
            <a:r>
              <a:rPr b="0" i="0" lang="en-US" sz="1200" u="none" cap="none" strike="noStrike">
                <a:latin typeface="Cambria"/>
                <a:ea typeface="Cambria"/>
                <a:cs typeface="Cambria"/>
                <a:sym typeface="Cambria"/>
              </a:rPr>
              <a:t>Mata Pelajaran ini merupakan wahana pembelajaran di  dunia kerja untuk memberikan kesempatan kepada peserta  didik meningkatkan penguasaan kompetensi teknis  (</a:t>
            </a:r>
            <a:r>
              <a:rPr b="0" i="1" lang="en-US" sz="1200" u="none" cap="none" strike="noStrike">
                <a:latin typeface="Cambria"/>
                <a:ea typeface="Cambria"/>
                <a:cs typeface="Cambria"/>
                <a:sym typeface="Cambria"/>
              </a:rPr>
              <a:t>technical skills</a:t>
            </a:r>
            <a:r>
              <a:rPr b="0" i="0" lang="en-US" sz="1200" u="none" cap="none" strike="noStrike">
                <a:latin typeface="Cambria"/>
                <a:ea typeface="Cambria"/>
                <a:cs typeface="Cambria"/>
                <a:sym typeface="Cambria"/>
              </a:rPr>
              <a:t>) sesuai dengan konsentrasi keahliannya serta  menginternalisasi karakter dan budaya kerja (</a:t>
            </a:r>
            <a:r>
              <a:rPr b="0" i="1" lang="en-US" sz="1200" u="none" cap="none" strike="noStrike">
                <a:latin typeface="Cambria"/>
                <a:ea typeface="Cambria"/>
                <a:cs typeface="Cambria"/>
                <a:sym typeface="Cambria"/>
              </a:rPr>
              <a:t>soft skills</a:t>
            </a: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a:p>
            <a:pPr indent="-360044" lvl="0" marL="1565275" marR="142875" rtl="0" algn="l">
              <a:lnSpc>
                <a:spcPct val="175000"/>
              </a:lnSpc>
              <a:spcBef>
                <a:spcPts val="45"/>
              </a:spcBef>
              <a:spcAft>
                <a:spcPts val="0"/>
              </a:spcAft>
              <a:buSzPts val="1200"/>
              <a:buFont typeface="Cambria"/>
              <a:buAutoNum type="alphaLcPeriod" startAt="4"/>
            </a:pPr>
            <a:r>
              <a:rPr b="0" i="0" lang="en-US" sz="1200" u="none" cap="none" strike="noStrike">
                <a:latin typeface="Cambria"/>
                <a:ea typeface="Cambria"/>
                <a:cs typeface="Cambria"/>
                <a:sym typeface="Cambria"/>
              </a:rPr>
              <a:t>Pelaksanaan mata pelajaran PKL mengacu pada panduan  yang ditetapkan oleh pemimpin unit utama yang membidangi</a:t>
            </a:r>
            <a:endParaRPr b="0" i="0" sz="1200" u="none" cap="none" strike="noStrike">
              <a:latin typeface="Cambria"/>
              <a:ea typeface="Cambria"/>
              <a:cs typeface="Cambria"/>
              <a:sym typeface="Cambria"/>
            </a:endParaRPr>
          </a:p>
          <a:p>
            <a:pPr indent="0" lvl="0" marL="1565275" marR="0" rtl="0" algn="l">
              <a:lnSpc>
                <a:spcPct val="100000"/>
              </a:lnSpc>
              <a:spcBef>
                <a:spcPts val="490"/>
              </a:spcBef>
              <a:spcAft>
                <a:spcPts val="0"/>
              </a:spcAft>
              <a:buNone/>
            </a:pPr>
            <a:r>
              <a:rPr b="0" i="0" lang="en-US" sz="1200" u="none" cap="none" strike="noStrike">
                <a:latin typeface="Cambria"/>
                <a:ea typeface="Cambria"/>
                <a:cs typeface="Cambria"/>
                <a:sym typeface="Cambria"/>
              </a:rPr>
              <a:t>pendidikan vokasi.</a:t>
            </a:r>
            <a:endParaRPr b="0" i="0" sz="1200" u="none" cap="none" strike="noStrike">
              <a:latin typeface="Cambria"/>
              <a:ea typeface="Cambria"/>
              <a:cs typeface="Cambria"/>
              <a:sym typeface="Cambria"/>
            </a:endParaRPr>
          </a:p>
          <a:p>
            <a:pPr indent="-360044" lvl="0" marL="1565275" marR="31115" rtl="0" algn="l">
              <a:lnSpc>
                <a:spcPct val="146200"/>
              </a:lnSpc>
              <a:spcBef>
                <a:spcPts val="30"/>
              </a:spcBef>
              <a:spcAft>
                <a:spcPts val="0"/>
              </a:spcAft>
              <a:buSzPts val="1200"/>
              <a:buFont typeface="Cambria"/>
              <a:buAutoNum type="alphaLcPeriod" startAt="6"/>
            </a:pPr>
            <a:r>
              <a:rPr b="0" i="0" lang="en-US" sz="1200" u="none" cap="none" strike="noStrike">
                <a:latin typeface="Cambria"/>
                <a:ea typeface="Cambria"/>
                <a:cs typeface="Cambria"/>
                <a:sym typeface="Cambria"/>
              </a:rPr>
              <a:t>Mata Pelajaran Pilihan merupakan mata pelajaran yang  dipilih oleh peserta didik berdasarkan renjana (</a:t>
            </a:r>
            <a:r>
              <a:rPr b="0" i="1" lang="en-US" sz="1200" u="none" cap="none" strike="noStrike">
                <a:latin typeface="Cambria"/>
                <a:ea typeface="Cambria"/>
                <a:cs typeface="Cambria"/>
                <a:sym typeface="Cambria"/>
              </a:rPr>
              <a:t>passion</a:t>
            </a:r>
            <a:r>
              <a:rPr b="0" i="0" lang="en-US" sz="1200" u="none" cap="none" strike="noStrike">
                <a:latin typeface="Cambria"/>
                <a:ea typeface="Cambria"/>
                <a:cs typeface="Cambria"/>
                <a:sym typeface="Cambria"/>
              </a:rPr>
              <a:t>)  untuk pengembangan diri, baik untuk berwirausaha, bekerja</a:t>
            </a:r>
            <a:endParaRPr b="0" i="0" sz="1200" u="none" cap="none" strike="noStrike">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12"/>
          <p:cNvSpPr txBox="1"/>
          <p:nvPr/>
        </p:nvSpPr>
        <p:spPr>
          <a:xfrm>
            <a:off x="902004" y="865377"/>
            <a:ext cx="5174615" cy="5933440"/>
          </a:xfrm>
          <a:prstGeom prst="rect">
            <a:avLst/>
          </a:prstGeom>
          <a:noFill/>
          <a:ln>
            <a:noFill/>
          </a:ln>
        </p:spPr>
        <p:txBody>
          <a:bodyPr anchorCtr="0" anchor="t" bIns="0" lIns="0" spcFirstLastPara="1" rIns="0" wrap="square" tIns="13325">
            <a:spAutoFit/>
          </a:bodyPr>
          <a:lstStyle/>
          <a:p>
            <a:pPr indent="0" lvl="0" marL="12700" marR="5080" rtl="0" algn="just">
              <a:lnSpc>
                <a:spcPct val="146200"/>
              </a:lnSpc>
              <a:spcBef>
                <a:spcPts val="0"/>
              </a:spcBef>
              <a:spcAft>
                <a:spcPts val="0"/>
              </a:spcAft>
              <a:buNone/>
            </a:pPr>
            <a:r>
              <a:rPr b="0" i="0" lang="en-US" sz="1200" u="none" cap="none" strike="noStrike">
                <a:latin typeface="Cambria"/>
                <a:ea typeface="Cambria"/>
                <a:cs typeface="Cambria"/>
                <a:sym typeface="Cambria"/>
              </a:rPr>
              <a:t>pada bidangnya, maupun melanjutkan pendidikan. Contohnya: Mata  pelajaran Bahasa Asing selain Bahasa Inggris, Matematika, IPA, IPS,  atau mata pelajaran kejuruan lain di luar konsentrasi keahliannya.</a:t>
            </a:r>
            <a:endParaRPr b="0" i="0" sz="1200" u="none" cap="none" strike="noStrike">
              <a:latin typeface="Cambria"/>
              <a:ea typeface="Cambria"/>
              <a:cs typeface="Cambria"/>
              <a:sym typeface="Cambria"/>
            </a:endParaRPr>
          </a:p>
          <a:p>
            <a:pPr indent="-360045" lvl="0" marL="1565910" marR="230504" rtl="0" algn="l">
              <a:lnSpc>
                <a:spcPct val="146400"/>
              </a:lnSpc>
              <a:spcBef>
                <a:spcPts val="30"/>
              </a:spcBef>
              <a:spcAft>
                <a:spcPts val="0"/>
              </a:spcAft>
              <a:buSzPts val="1200"/>
              <a:buFont typeface="Cambria"/>
              <a:buAutoNum type="alphaLcPeriod" startAt="7"/>
            </a:pPr>
            <a:r>
              <a:rPr b="0" i="0" lang="en-US" sz="1200" u="none" cap="none" strike="noStrike">
                <a:latin typeface="Cambria"/>
                <a:ea typeface="Cambria"/>
                <a:cs typeface="Cambria"/>
                <a:sym typeface="Cambria"/>
              </a:rPr>
              <a:t>Pelaksanaan mata pelajaran pilihan mengacu  pada panduan yang ditetapkan oleh pemimpin  unit utama yang membidangi kurikulum,  asesmen, dan perbukuan.</a:t>
            </a:r>
            <a:endParaRPr b="0" i="0" sz="1200" u="none" cap="none" strike="noStrike">
              <a:latin typeface="Cambria"/>
              <a:ea typeface="Cambria"/>
              <a:cs typeface="Cambria"/>
              <a:sym typeface="Cambria"/>
            </a:endParaRPr>
          </a:p>
          <a:p>
            <a:pPr indent="-360045" lvl="0" marL="1565910" marR="23495" rtl="0" algn="l">
              <a:lnSpc>
                <a:spcPct val="146800"/>
              </a:lnSpc>
              <a:spcBef>
                <a:spcPts val="10"/>
              </a:spcBef>
              <a:spcAft>
                <a:spcPts val="0"/>
              </a:spcAft>
              <a:buSzPts val="1200"/>
              <a:buFont typeface="Cambria"/>
              <a:buAutoNum type="alphaLcPeriod" startAt="7"/>
            </a:pPr>
            <a:r>
              <a:rPr b="0" i="0" lang="en-US" sz="1200" u="none" cap="none" strike="noStrike">
                <a:latin typeface="Cambria"/>
                <a:ea typeface="Cambria"/>
                <a:cs typeface="Cambria"/>
                <a:sym typeface="Cambria"/>
              </a:rPr>
              <a:t>Satuan pendidikan dan/atau  pemerintah  daerah dapat menambahkan muatan tambahan  sesuai kebutuhan peserta didik, dunia kerja</a:t>
            </a:r>
            <a:endParaRPr b="0" i="0" sz="1200" u="none" cap="none" strike="noStrike">
              <a:latin typeface="Cambria"/>
              <a:ea typeface="Cambria"/>
              <a:cs typeface="Cambria"/>
              <a:sym typeface="Cambria"/>
            </a:endParaRPr>
          </a:p>
          <a:p>
            <a:pPr indent="0" lvl="0" marL="1565910" marR="114935" rtl="0" algn="l">
              <a:lnSpc>
                <a:spcPct val="146700"/>
              </a:lnSpc>
              <a:spcBef>
                <a:spcPts val="0"/>
              </a:spcBef>
              <a:spcAft>
                <a:spcPts val="0"/>
              </a:spcAft>
              <a:buNone/>
            </a:pPr>
            <a:r>
              <a:rPr b="0" i="0" lang="en-US" sz="1200" u="none" cap="none" strike="noStrike">
                <a:latin typeface="Cambria"/>
                <a:ea typeface="Cambria"/>
                <a:cs typeface="Cambria"/>
                <a:sym typeface="Cambria"/>
              </a:rPr>
              <a:t>dan karakteristik satuan pendidikan dan/atau  daerah secara fleksibel</a:t>
            </a:r>
            <a:endParaRPr b="0" i="0" sz="1200" u="none" cap="none" strike="noStrike">
              <a:latin typeface="Cambria"/>
              <a:ea typeface="Cambria"/>
              <a:cs typeface="Cambria"/>
              <a:sym typeface="Cambria"/>
            </a:endParaRPr>
          </a:p>
          <a:p>
            <a:pPr indent="-360045" lvl="0" marL="1565910" marR="99695" rtl="0" algn="l">
              <a:lnSpc>
                <a:spcPct val="146500"/>
              </a:lnSpc>
              <a:spcBef>
                <a:spcPts val="25"/>
              </a:spcBef>
              <a:spcAft>
                <a:spcPts val="0"/>
              </a:spcAft>
              <a:buSzPts val="1200"/>
              <a:buFont typeface="Cambria"/>
              <a:buAutoNum type="alphaLcPeriod" startAt="9"/>
            </a:pPr>
            <a:r>
              <a:rPr b="0" i="0" lang="en-US" sz="1200" u="none" cap="none" strike="noStrike">
                <a:latin typeface="Cambria"/>
                <a:ea typeface="Cambria"/>
                <a:cs typeface="Cambria"/>
                <a:sym typeface="Cambria"/>
              </a:rPr>
              <a:t>Muatan pelajaran kepercayaan untuk penganut  Kepercayaankepada Tuhan Yang Maha Esa  dilaksanakan sesuai peraturan perundang-  undangan yang mengatur mengenailayanan  pendidikan kepercayaan kepada Tuhan Yang  Maha Esa.</a:t>
            </a:r>
            <a:endParaRPr b="0" i="0" sz="1200" u="none" cap="none" strike="noStrike">
              <a:latin typeface="Cambria"/>
              <a:ea typeface="Cambria"/>
              <a:cs typeface="Cambria"/>
              <a:sym typeface="Cambria"/>
            </a:endParaRPr>
          </a:p>
          <a:p>
            <a:pPr indent="-360045" lvl="0" marL="1565910" marR="173990" rtl="0" algn="l">
              <a:lnSpc>
                <a:spcPct val="146400"/>
              </a:lnSpc>
              <a:spcBef>
                <a:spcPts val="40"/>
              </a:spcBef>
              <a:spcAft>
                <a:spcPts val="0"/>
              </a:spcAft>
              <a:buSzPts val="1200"/>
              <a:buFont typeface="Cambria"/>
              <a:buAutoNum type="alphaLcPeriod" startAt="9"/>
            </a:pPr>
            <a:r>
              <a:rPr b="0" i="0" lang="en-US" sz="1200" u="none" cap="none" strike="noStrike">
                <a:latin typeface="Cambria"/>
                <a:ea typeface="Cambria"/>
                <a:cs typeface="Cambria"/>
                <a:sym typeface="Cambria"/>
              </a:rPr>
              <a:t>Satuan pendidikan penyelenggara pendidikan  inklusif di SMK/MAK menyediakan layanan  program kebutuhan khusus sesuai kondisi  peserta didik.</a:t>
            </a:r>
            <a:endParaRPr b="0" i="0" sz="1200" u="none" cap="none" strike="noStrike">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graphicFrame>
        <p:nvGraphicFramePr>
          <p:cNvPr id="49" name="Google Shape;49;p2"/>
          <p:cNvGraphicFramePr/>
          <p:nvPr/>
        </p:nvGraphicFramePr>
        <p:xfrm>
          <a:off x="1438910" y="894588"/>
          <a:ext cx="3000000" cy="3000000"/>
        </p:xfrm>
        <a:graphic>
          <a:graphicData uri="http://schemas.openxmlformats.org/drawingml/2006/table">
            <a:tbl>
              <a:tblPr bandRow="1" firstRow="1">
                <a:noFill/>
                <a:tableStyleId>{0FFB9186-2F16-477A-8BC2-56A8F48EF87F}</a:tableStyleId>
              </a:tblPr>
              <a:tblGrid>
                <a:gridCol w="428000"/>
                <a:gridCol w="1457325"/>
                <a:gridCol w="3693150"/>
              </a:tblGrid>
              <a:tr h="3462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No.</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Bidang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5795" marR="0" rtl="0" algn="l">
                        <a:lnSpc>
                          <a:spcPct val="100000"/>
                        </a:lnSpc>
                        <a:spcBef>
                          <a:spcPts val="0"/>
                        </a:spcBef>
                        <a:spcAft>
                          <a:spcPts val="0"/>
                        </a:spcAft>
                        <a:buNone/>
                      </a:pPr>
                      <a:r>
                        <a:rPr lang="en-US" sz="1100" u="none" cap="none" strike="noStrike">
                          <a:latin typeface="Cambria"/>
                          <a:ea typeface="Cambria"/>
                          <a:cs typeface="Cambria"/>
                          <a:sym typeface="Cambria"/>
                        </a:rPr>
                        <a:t>Program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rowSpan="7">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2.4 Teknik Logistik</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2.5 Teknik Elektronika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2.6 Teknik Pesawat Udara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2.7 Teknik Konstruksi Kapal</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2.8 Kimia Analisis</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3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2.9 Teknik Kimia Industri</a:t>
                      </a:r>
                      <a:endParaRPr sz="1100" u="none" cap="none" strike="noStrike">
                        <a:latin typeface="Cambria"/>
                        <a:ea typeface="Cambria"/>
                        <a:cs typeface="Cambria"/>
                        <a:sym typeface="Cambria"/>
                      </a:endParaRPr>
                    </a:p>
                  </a:txBody>
                  <a:tcPr marT="6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2.10 Teknik Tekstil</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7475">
                <a:tc rowSpan="5">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2540" marR="485775" rtl="0" algn="l">
                        <a:lnSpc>
                          <a:spcPct val="113599"/>
                        </a:lnSpc>
                        <a:spcBef>
                          <a:spcPts val="0"/>
                        </a:spcBef>
                        <a:spcAft>
                          <a:spcPts val="0"/>
                        </a:spcAft>
                        <a:buNone/>
                      </a:pPr>
                      <a:r>
                        <a:rPr lang="en-US" sz="1100" u="none" cap="none" strike="noStrike">
                          <a:latin typeface="Cambria"/>
                          <a:ea typeface="Cambria"/>
                          <a:cs typeface="Cambria"/>
                          <a:sym typeface="Cambria"/>
                        </a:rPr>
                        <a:t>Energi dan  Pertambangan</a:t>
                      </a:r>
                      <a:endParaRPr sz="1100" u="none" cap="none" strike="noStrike">
                        <a:latin typeface="Cambria"/>
                        <a:ea typeface="Cambria"/>
                        <a:cs typeface="Cambria"/>
                        <a:sym typeface="Cambria"/>
                      </a:endParaRPr>
                    </a:p>
                  </a:txBody>
                  <a:tcPr marT="3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3.1 Teknik Ketenagalistrikan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3.2 Teknik Energi Terbarukan</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3.3 Teknik Geospasial</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3.4 Teknik Geologi Pertambangan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20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3.5 Teknik Perminyakan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rowSpan="2">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2540" marR="795655" rtl="0" algn="l">
                        <a:lnSpc>
                          <a:spcPct val="113599"/>
                        </a:lnSpc>
                        <a:spcBef>
                          <a:spcPts val="0"/>
                        </a:spcBef>
                        <a:spcAft>
                          <a:spcPts val="0"/>
                        </a:spcAft>
                        <a:buNone/>
                      </a:pPr>
                      <a:r>
                        <a:rPr lang="en-US" sz="1100" u="none" cap="none" strike="noStrike">
                          <a:latin typeface="Cambria"/>
                          <a:ea typeface="Cambria"/>
                          <a:cs typeface="Cambria"/>
                          <a:sym typeface="Cambria"/>
                        </a:rPr>
                        <a:t>Teknologi  Informasi</a:t>
                      </a:r>
                      <a:endParaRPr sz="1100" u="none" cap="none" strike="noStrike">
                        <a:latin typeface="Cambria"/>
                        <a:ea typeface="Cambria"/>
                        <a:cs typeface="Cambria"/>
                        <a:sym typeface="Cambria"/>
                      </a:endParaRPr>
                    </a:p>
                  </a:txBody>
                  <a:tcPr marT="3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4.1 Pengembangan Perangkat Lunak dan Gim</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5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4.2 Teknik Jaringan Komputer danTelekomunikasi</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rowSpan="4">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2540" marR="325120" rtl="0" algn="l">
                        <a:lnSpc>
                          <a:spcPct val="112700"/>
                        </a:lnSpc>
                        <a:spcBef>
                          <a:spcPts val="0"/>
                        </a:spcBef>
                        <a:spcAft>
                          <a:spcPts val="0"/>
                        </a:spcAft>
                        <a:buNone/>
                      </a:pPr>
                      <a:r>
                        <a:rPr lang="en-US" sz="1100" u="none" cap="none" strike="noStrike">
                          <a:latin typeface="Cambria"/>
                          <a:ea typeface="Cambria"/>
                          <a:cs typeface="Cambria"/>
                          <a:sym typeface="Cambria"/>
                        </a:rPr>
                        <a:t>Kesehatan dan  Pekerjaan Sosial</a:t>
                      </a:r>
                      <a:endParaRPr sz="1100" u="none" cap="none" strike="noStrike">
                        <a:latin typeface="Cambria"/>
                        <a:ea typeface="Cambria"/>
                        <a:cs typeface="Cambria"/>
                        <a:sym typeface="Cambria"/>
                      </a:endParaRPr>
                    </a:p>
                  </a:txBody>
                  <a:tcPr marT="38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5.1 Layanan Kesehatan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747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5.2 Teknik Laboratorium Medik</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3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5.3 Teknologi Farmasi</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5.4 Pekerjaan Sosial</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7475">
                <a:tc rowSpan="6">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6.</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2540" marR="465455" rtl="0" algn="l">
                        <a:lnSpc>
                          <a:spcPct val="110900"/>
                        </a:lnSpc>
                        <a:spcBef>
                          <a:spcPts val="0"/>
                        </a:spcBef>
                        <a:spcAft>
                          <a:spcPts val="0"/>
                        </a:spcAft>
                        <a:buNone/>
                      </a:pPr>
                      <a:r>
                        <a:rPr lang="en-US" sz="1100" u="none" cap="none" strike="noStrike">
                          <a:latin typeface="Cambria"/>
                          <a:ea typeface="Cambria"/>
                          <a:cs typeface="Cambria"/>
                          <a:sym typeface="Cambria"/>
                        </a:rPr>
                        <a:t>Agribisnis dan  Agriteknologi</a:t>
                      </a:r>
                      <a:endParaRPr sz="1100" u="none" cap="none" strike="noStrike">
                        <a:latin typeface="Cambria"/>
                        <a:ea typeface="Cambria"/>
                        <a:cs typeface="Cambria"/>
                        <a:sym typeface="Cambria"/>
                      </a:endParaRPr>
                    </a:p>
                  </a:txBody>
                  <a:tcPr marT="4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6.1 Agribisnis Tanaman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6.2 Agribisnis Ternak</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6.3 Agribisnis Perikanan</a:t>
                      </a:r>
                      <a:endParaRPr sz="1100" u="none" cap="none" strike="noStrike">
                        <a:latin typeface="Cambria"/>
                        <a:ea typeface="Cambria"/>
                        <a:cs typeface="Cambria"/>
                        <a:sym typeface="Cambria"/>
                      </a:endParaRPr>
                    </a:p>
                  </a:txBody>
                  <a:tcPr marT="609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6.4 Usaha Pertanian Terpadu</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20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6.5 Agriteknologi Pengolahan Hasil Pertanian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6.6 Kehutanan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rowSpan="2">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7.</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Kemaritiman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7.1 Teknika Kapal Penangkapan Ikan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7.2 Nautika Kapal Penangkapan Ikan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graphicFrame>
        <p:nvGraphicFramePr>
          <p:cNvPr id="54" name="Google Shape;54;p3"/>
          <p:cNvGraphicFramePr/>
          <p:nvPr/>
        </p:nvGraphicFramePr>
        <p:xfrm>
          <a:off x="1438910" y="894588"/>
          <a:ext cx="3000000" cy="3000000"/>
        </p:xfrm>
        <a:graphic>
          <a:graphicData uri="http://schemas.openxmlformats.org/drawingml/2006/table">
            <a:tbl>
              <a:tblPr bandRow="1" firstRow="1">
                <a:noFill/>
                <a:tableStyleId>{0FFB9186-2F16-477A-8BC2-56A8F48EF87F}</a:tableStyleId>
              </a:tblPr>
              <a:tblGrid>
                <a:gridCol w="428000"/>
                <a:gridCol w="1457325"/>
                <a:gridCol w="3693150"/>
              </a:tblGrid>
              <a:tr h="3462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No.</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Bidang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5795" marR="0" rtl="0" algn="l">
                        <a:lnSpc>
                          <a:spcPct val="100000"/>
                        </a:lnSpc>
                        <a:spcBef>
                          <a:spcPts val="0"/>
                        </a:spcBef>
                        <a:spcAft>
                          <a:spcPts val="0"/>
                        </a:spcAft>
                        <a:buNone/>
                      </a:pPr>
                      <a:r>
                        <a:rPr lang="en-US" sz="1100" u="none" cap="none" strike="noStrike">
                          <a:latin typeface="Cambria"/>
                          <a:ea typeface="Cambria"/>
                          <a:cs typeface="Cambria"/>
                          <a:sym typeface="Cambria"/>
                        </a:rPr>
                        <a:t>Program Keahlian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row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7.3 Teknika Kapal Niaga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7.4 Nautika Kapal Niaga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rowSpan="3">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8.</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2540" marR="650875" rtl="0" algn="l">
                        <a:lnSpc>
                          <a:spcPct val="112700"/>
                        </a:lnSpc>
                        <a:spcBef>
                          <a:spcPts val="0"/>
                        </a:spcBef>
                        <a:spcAft>
                          <a:spcPts val="0"/>
                        </a:spcAft>
                        <a:buNone/>
                      </a:pPr>
                      <a:r>
                        <a:rPr lang="en-US" sz="1100" u="none" cap="none" strike="noStrike">
                          <a:latin typeface="Cambria"/>
                          <a:ea typeface="Cambria"/>
                          <a:cs typeface="Cambria"/>
                          <a:sym typeface="Cambria"/>
                        </a:rPr>
                        <a:t>Bisnis dan  Manajemen</a:t>
                      </a:r>
                      <a:endParaRPr sz="1100" u="none" cap="none" strike="noStrike">
                        <a:latin typeface="Cambria"/>
                        <a:ea typeface="Cambria"/>
                        <a:cs typeface="Cambria"/>
                        <a:sym typeface="Cambria"/>
                      </a:endParaRPr>
                    </a:p>
                  </a:txBody>
                  <a:tcPr marT="38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8.1 Pemasaran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0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8.2 Manajemen Perkantoran dan Layanan Bisnis</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8.3 Akuntansi dan Keuangan Lembaga</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325">
                <a:tc rowSpan="4">
                  <a:txBody>
                    <a:bodyPr/>
                    <a:lstStyle/>
                    <a:p>
                      <a:pPr indent="0" lvl="0" marL="78740" marR="0" rtl="0" algn="l">
                        <a:lnSpc>
                          <a:spcPct val="100000"/>
                        </a:lnSpc>
                        <a:spcBef>
                          <a:spcPts val="0"/>
                        </a:spcBef>
                        <a:spcAft>
                          <a:spcPts val="0"/>
                        </a:spcAft>
                        <a:buNone/>
                      </a:pPr>
                      <a:r>
                        <a:rPr lang="en-US" sz="1100" u="none" cap="none" strike="noStrike">
                          <a:latin typeface="Cambria"/>
                          <a:ea typeface="Cambria"/>
                          <a:cs typeface="Cambria"/>
                          <a:sym typeface="Cambria"/>
                        </a:rPr>
                        <a:t>9.</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Pariwisata</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9.1 Usaha Layanan Pariwisata</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9.2 Perhotelan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9.3 Kuliner</a:t>
                      </a:r>
                      <a:endParaRPr sz="1100" u="none" cap="none" strike="noStrike">
                        <a:latin typeface="Cambria"/>
                        <a:ea typeface="Cambria"/>
                        <a:cs typeface="Cambria"/>
                        <a:sym typeface="Cambria"/>
                      </a:endParaRPr>
                    </a:p>
                  </a:txBody>
                  <a:tcPr marT="609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9.4 Kecantikan dan Spa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4425">
                <a:tc rowSpan="7">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2540" marR="705485" rtl="0" algn="l">
                        <a:lnSpc>
                          <a:spcPct val="112700"/>
                        </a:lnSpc>
                        <a:spcBef>
                          <a:spcPts val="0"/>
                        </a:spcBef>
                        <a:spcAft>
                          <a:spcPts val="0"/>
                        </a:spcAft>
                        <a:buNone/>
                      </a:pPr>
                      <a:r>
                        <a:rPr lang="en-US" sz="1100" u="none" cap="none" strike="noStrike">
                          <a:latin typeface="Cambria"/>
                          <a:ea typeface="Cambria"/>
                          <a:cs typeface="Cambria"/>
                          <a:sym typeface="Cambria"/>
                        </a:rPr>
                        <a:t>Seni	dan  Ekonomi  Kreatif</a:t>
                      </a:r>
                      <a:endParaRPr sz="1100" u="none" cap="none" strike="noStrike">
                        <a:latin typeface="Cambria"/>
                        <a:ea typeface="Cambria"/>
                        <a:cs typeface="Cambria"/>
                        <a:sym typeface="Cambria"/>
                      </a:endParaRPr>
                    </a:p>
                  </a:txBody>
                  <a:tcPr marT="38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10.1 Seni Rupa</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10.2 Desain Komunikasi Visual</a:t>
                      </a:r>
                      <a:endParaRPr sz="1100" u="none" cap="none" strike="noStrike">
                        <a:latin typeface="Cambria"/>
                        <a:ea typeface="Cambria"/>
                        <a:cs typeface="Cambria"/>
                        <a:sym typeface="Cambria"/>
                      </a:endParaRPr>
                    </a:p>
                  </a:txBody>
                  <a:tcPr marT="6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20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10.3 Desain dan Produksi Kriya</a:t>
                      </a:r>
                      <a:endParaRPr sz="1100" u="none" cap="none" strike="noStrike">
                        <a:latin typeface="Cambria"/>
                        <a:ea typeface="Cambria"/>
                        <a:cs typeface="Cambria"/>
                        <a:sym typeface="Cambria"/>
                      </a:endParaRPr>
                    </a:p>
                  </a:txBody>
                  <a:tcPr marT="6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10.4 Seni Pertunjukan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10.5 Broadcasting dan Perfilman</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95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10.6 Animasi</a:t>
                      </a:r>
                      <a:endParaRPr sz="1100" u="none" cap="none" strike="noStrike">
                        <a:latin typeface="Cambria"/>
                        <a:ea typeface="Cambria"/>
                        <a:cs typeface="Cambria"/>
                        <a:sym typeface="Cambria"/>
                      </a:endParaRPr>
                    </a:p>
                  </a:txBody>
                  <a:tcPr marT="597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000">
                <a:tc vMerge="1"/>
                <a:tc vMerge="1"/>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10.7 Busana</a:t>
                      </a:r>
                      <a:endParaRPr sz="1100" u="none" cap="none" strike="noStrike">
                        <a:latin typeface="Cambria"/>
                        <a:ea typeface="Cambria"/>
                        <a:cs typeface="Cambria"/>
                        <a:sym typeface="Cambria"/>
                      </a:endParaRPr>
                    </a:p>
                  </a:txBody>
                  <a:tcPr marT="609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5" name="Google Shape;55;p3"/>
          <p:cNvSpPr txBox="1"/>
          <p:nvPr/>
        </p:nvSpPr>
        <p:spPr>
          <a:xfrm>
            <a:off x="775512" y="6948677"/>
            <a:ext cx="6116320" cy="3246120"/>
          </a:xfrm>
          <a:prstGeom prst="rect">
            <a:avLst/>
          </a:prstGeom>
          <a:noFill/>
          <a:ln>
            <a:noFill/>
          </a:ln>
        </p:spPr>
        <p:txBody>
          <a:bodyPr anchorCtr="0" anchor="t" bIns="0" lIns="0" spcFirstLastPara="1" rIns="0" wrap="square" tIns="12700">
            <a:spAutoFit/>
          </a:bodyPr>
          <a:lstStyle/>
          <a:p>
            <a:pPr indent="0" lvl="0" marL="12700" marR="5080" rtl="0" algn="just">
              <a:lnSpc>
                <a:spcPct val="146700"/>
              </a:lnSpc>
              <a:spcBef>
                <a:spcPts val="0"/>
              </a:spcBef>
              <a:spcAft>
                <a:spcPts val="0"/>
              </a:spcAft>
              <a:buNone/>
            </a:pPr>
            <a:r>
              <a:rPr b="0" i="0" lang="en-US" sz="1200" u="none" cap="none" strike="noStrike">
                <a:latin typeface="Cambria"/>
                <a:ea typeface="Cambria"/>
                <a:cs typeface="Cambria"/>
                <a:sym typeface="Cambria"/>
              </a:rPr>
              <a:t>Struktur kurikulum mengatur beban belajar untuk setiap muatan atau mata  pelajaran dalam jam pelajaran (JP) tahunan dan/atau per 3 (tiga) tahun atau per</a:t>
            </a:r>
            <a:endParaRPr b="0" i="0" sz="1200" u="none" cap="none" strike="noStrike">
              <a:latin typeface="Cambria"/>
              <a:ea typeface="Cambria"/>
              <a:cs typeface="Cambria"/>
              <a:sym typeface="Cambria"/>
            </a:endParaRPr>
          </a:p>
          <a:p>
            <a:pPr indent="0" lvl="0" marL="12700" marR="6985" rtl="0" algn="just">
              <a:lnSpc>
                <a:spcPct val="146700"/>
              </a:lnSpc>
              <a:spcBef>
                <a:spcPts val="0"/>
              </a:spcBef>
              <a:spcAft>
                <a:spcPts val="0"/>
              </a:spcAft>
              <a:buNone/>
            </a:pPr>
            <a:r>
              <a:rPr b="0" i="0" lang="en-US" sz="1200" u="none" cap="none" strike="noStrike">
                <a:latin typeface="Cambria"/>
                <a:ea typeface="Cambria"/>
                <a:cs typeface="Cambria"/>
                <a:sym typeface="Cambria"/>
              </a:rPr>
              <a:t>4 (empat) tahun atau dikenal dengan sistem blok. Oleh karena itu, satuan  pendidikan dapat mengatur pembelajaran secara fleksibel di mana alokasi waktu  setiap minggunya tidak selalu sama dalam 1 (satu) tahun.</a:t>
            </a:r>
            <a:endParaRPr b="0" i="0" sz="1200" u="none" cap="none" strike="noStrike">
              <a:latin typeface="Cambria"/>
              <a:ea typeface="Cambria"/>
              <a:cs typeface="Cambria"/>
              <a:sym typeface="Cambria"/>
            </a:endParaRPr>
          </a:p>
          <a:p>
            <a:pPr indent="0" lvl="0" marL="12700" marR="0" rtl="0" algn="just">
              <a:lnSpc>
                <a:spcPct val="100000"/>
              </a:lnSpc>
              <a:spcBef>
                <a:spcPts val="680"/>
              </a:spcBef>
              <a:spcAft>
                <a:spcPts val="0"/>
              </a:spcAft>
              <a:buNone/>
            </a:pPr>
            <a:r>
              <a:rPr b="0" i="0" lang="en-US" sz="1200" u="none" cap="none" strike="noStrike">
                <a:latin typeface="Cambria"/>
                <a:ea typeface="Cambria"/>
                <a:cs typeface="Cambria"/>
                <a:sym typeface="Cambria"/>
              </a:rPr>
              <a:t>Struktur kurikulum SMK/MAK terbagi menjadi 2 (dua), yaitu:</a:t>
            </a:r>
            <a:endParaRPr b="0" i="0" sz="1200" u="none" cap="none" strike="noStrike">
              <a:latin typeface="Cambria"/>
              <a:ea typeface="Cambria"/>
              <a:cs typeface="Cambria"/>
              <a:sym typeface="Cambria"/>
            </a:endParaRPr>
          </a:p>
          <a:p>
            <a:pPr indent="-360044" lvl="0" marL="1565275" marR="0" rtl="0" algn="just">
              <a:lnSpc>
                <a:spcPct val="100000"/>
              </a:lnSpc>
              <a:spcBef>
                <a:spcPts val="675"/>
              </a:spcBef>
              <a:spcAft>
                <a:spcPts val="0"/>
              </a:spcAft>
              <a:buSzPts val="1200"/>
              <a:buFont typeface="Cambria"/>
              <a:buAutoNum type="alphaLcPeriod"/>
            </a:pPr>
            <a:r>
              <a:rPr b="0" i="0" lang="en-US" sz="1200" u="none" cap="none" strike="noStrike">
                <a:latin typeface="Cambria"/>
                <a:ea typeface="Cambria"/>
                <a:cs typeface="Cambria"/>
                <a:sym typeface="Cambria"/>
              </a:rPr>
              <a:t>pembelajaran intrakurikuler; dan</a:t>
            </a:r>
            <a:endParaRPr b="0" i="0" sz="1200" u="none" cap="none" strike="noStrike">
              <a:latin typeface="Cambria"/>
              <a:ea typeface="Cambria"/>
              <a:cs typeface="Cambria"/>
              <a:sym typeface="Cambria"/>
            </a:endParaRPr>
          </a:p>
          <a:p>
            <a:pPr indent="-360044" lvl="0" marL="1565275" marR="90170" rtl="0" algn="just">
              <a:lnSpc>
                <a:spcPct val="175833"/>
              </a:lnSpc>
              <a:spcBef>
                <a:spcPts val="185"/>
              </a:spcBef>
              <a:spcAft>
                <a:spcPts val="0"/>
              </a:spcAft>
              <a:buSzPts val="1200"/>
              <a:buFont typeface="Cambria"/>
              <a:buAutoNum type="alphaLcPeriod"/>
            </a:pPr>
            <a:r>
              <a:rPr b="0" i="0" lang="en-US" sz="1200" u="none" cap="none" strike="noStrike">
                <a:latin typeface="Cambria"/>
                <a:ea typeface="Cambria"/>
                <a:cs typeface="Cambria"/>
                <a:sym typeface="Cambria"/>
              </a:rPr>
              <a:t>projek penguatan profil pelajar Pancasila yang dialokasikan  sekitar 30% (tiga puluh persen) total JP per tahun.</a:t>
            </a:r>
            <a:endParaRPr b="0" i="0" sz="1200" u="none" cap="none" strike="noStrike">
              <a:latin typeface="Cambria"/>
              <a:ea typeface="Cambria"/>
              <a:cs typeface="Cambria"/>
              <a:sym typeface="Cambria"/>
            </a:endParaRPr>
          </a:p>
          <a:p>
            <a:pPr indent="0" lvl="0" marL="12700" marR="6985" rtl="0" algn="just">
              <a:lnSpc>
                <a:spcPct val="175833"/>
              </a:lnSpc>
              <a:spcBef>
                <a:spcPts val="0"/>
              </a:spcBef>
              <a:spcAft>
                <a:spcPts val="0"/>
              </a:spcAft>
              <a:buNone/>
            </a:pPr>
            <a:r>
              <a:rPr b="0" i="0" lang="en-US" sz="1200" u="none" cap="none" strike="noStrike">
                <a:latin typeface="Cambria"/>
                <a:ea typeface="Cambria"/>
                <a:cs typeface="Cambria"/>
                <a:sym typeface="Cambria"/>
              </a:rPr>
              <a:t>Pelaksanaan projek penguatan profil pelajar Pancasila dilakukan secara fleksibel,  baik secara muatan maupun secara waktu pelaksanaan. Secara muatan, projek  profil harus mengacu pada</a:t>
            </a:r>
            <a:endParaRPr b="0" i="0" sz="1200" u="none" cap="none" strike="noStrike">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4"/>
          <p:cNvSpPr txBox="1"/>
          <p:nvPr/>
        </p:nvSpPr>
        <p:spPr>
          <a:xfrm>
            <a:off x="775512" y="789177"/>
            <a:ext cx="6115050" cy="2441575"/>
          </a:xfrm>
          <a:prstGeom prst="rect">
            <a:avLst/>
          </a:prstGeom>
          <a:noFill/>
          <a:ln>
            <a:noFill/>
          </a:ln>
        </p:spPr>
        <p:txBody>
          <a:bodyPr anchorCtr="0" anchor="t" bIns="0" lIns="0" spcFirstLastPara="1" rIns="0" wrap="square" tIns="12700">
            <a:spAutoFit/>
          </a:bodyPr>
          <a:lstStyle/>
          <a:p>
            <a:pPr indent="0" lvl="0" marL="12700" marR="5080" rtl="0" algn="just">
              <a:lnSpc>
                <a:spcPct val="146500"/>
              </a:lnSpc>
              <a:spcBef>
                <a:spcPts val="0"/>
              </a:spcBef>
              <a:spcAft>
                <a:spcPts val="0"/>
              </a:spcAft>
              <a:buNone/>
            </a:pPr>
            <a:r>
              <a:rPr b="0" i="0" lang="en-US" sz="1200" u="none" cap="none" strike="noStrike">
                <a:latin typeface="Cambria"/>
                <a:ea typeface="Cambria"/>
                <a:cs typeface="Cambria"/>
                <a:sym typeface="Cambria"/>
              </a:rPr>
              <a:t>capaian profil pelajar Pancasila sesuai dengan fase peserta didik, dan tidak harus  dikaitkan dengan capaian pembelajaran padamata pelajaran. Secara pengelolaan  waktu pelaksanaan, projek dapat dilaksanakan dengan menjumlah alokasi jam  pelajaran projek dari semua mata pelajaran dan jumlah total waktu pelaksanaan  masing-masing projek tidak harus sama.</a:t>
            </a:r>
            <a:endParaRPr b="0" i="0" sz="1200" u="none" cap="none" strike="noStrike">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latin typeface="Cambria"/>
              <a:ea typeface="Cambria"/>
              <a:cs typeface="Cambria"/>
              <a:sym typeface="Cambria"/>
            </a:endParaRPr>
          </a:p>
          <a:p>
            <a:pPr indent="0" lvl="0" marL="476250" marR="0" rtl="0" algn="ctr">
              <a:lnSpc>
                <a:spcPct val="100000"/>
              </a:lnSpc>
              <a:spcBef>
                <a:spcPts val="1155"/>
              </a:spcBef>
              <a:spcAft>
                <a:spcPts val="0"/>
              </a:spcAft>
              <a:buNone/>
            </a:pPr>
            <a:r>
              <a:rPr b="0" i="0" lang="en-US" sz="1200" u="none" cap="none" strike="noStrike">
                <a:latin typeface="Cambria"/>
                <a:ea typeface="Cambria"/>
                <a:cs typeface="Cambria"/>
                <a:sym typeface="Cambria"/>
              </a:rPr>
              <a:t>Struktur kurikulum SMK ditunjukkan pada tabel berikut ini.</a:t>
            </a:r>
            <a:endParaRPr b="0" i="0" sz="1200" u="none" cap="none" strike="noStrike">
              <a:latin typeface="Cambria"/>
              <a:ea typeface="Cambria"/>
              <a:cs typeface="Cambria"/>
              <a:sym typeface="Cambria"/>
            </a:endParaRPr>
          </a:p>
          <a:p>
            <a:pPr indent="0" lvl="0" marL="476250" marR="0" rtl="0" algn="ctr">
              <a:lnSpc>
                <a:spcPct val="100000"/>
              </a:lnSpc>
              <a:spcBef>
                <a:spcPts val="675"/>
              </a:spcBef>
              <a:spcAft>
                <a:spcPts val="0"/>
              </a:spcAft>
              <a:buNone/>
            </a:pPr>
            <a:r>
              <a:rPr b="0" i="0" lang="en-US" sz="1200" u="none" cap="none" strike="noStrike">
                <a:latin typeface="Cambria"/>
                <a:ea typeface="Cambria"/>
                <a:cs typeface="Cambria"/>
                <a:sym typeface="Cambria"/>
              </a:rPr>
              <a:t>Tabel 2. Struktur Kurikulum kelas X SMK/MAK</a:t>
            </a:r>
            <a:endParaRPr b="0" i="0" sz="1200" u="none" cap="none" strike="noStrike">
              <a:latin typeface="Cambria"/>
              <a:ea typeface="Cambria"/>
              <a:cs typeface="Cambria"/>
              <a:sym typeface="Cambria"/>
            </a:endParaRPr>
          </a:p>
          <a:p>
            <a:pPr indent="0" lvl="0" marL="474980" marR="0" rtl="0" algn="ctr">
              <a:lnSpc>
                <a:spcPct val="100000"/>
              </a:lnSpc>
              <a:spcBef>
                <a:spcPts val="685"/>
              </a:spcBef>
              <a:spcAft>
                <a:spcPts val="0"/>
              </a:spcAft>
              <a:buNone/>
            </a:pPr>
            <a:r>
              <a:rPr b="0" i="1" lang="en-US" sz="1200" u="none" cap="none" strike="noStrike">
                <a:latin typeface="Cambria"/>
                <a:ea typeface="Cambria"/>
                <a:cs typeface="Cambria"/>
                <a:sym typeface="Cambria"/>
              </a:rPr>
              <a:t>(Asumsi 1 tahun = 36 minggu, dan 1 JP = 45 menit)</a:t>
            </a:r>
            <a:endParaRPr b="0" i="0" sz="1200" u="none" cap="none" strike="noStrike">
              <a:latin typeface="Cambria"/>
              <a:ea typeface="Cambria"/>
              <a:cs typeface="Cambria"/>
              <a:sym typeface="Cambria"/>
            </a:endParaRPr>
          </a:p>
        </p:txBody>
      </p:sp>
      <p:graphicFrame>
        <p:nvGraphicFramePr>
          <p:cNvPr id="61" name="Google Shape;61;p4"/>
          <p:cNvGraphicFramePr/>
          <p:nvPr/>
        </p:nvGraphicFramePr>
        <p:xfrm>
          <a:off x="1438910" y="3309239"/>
          <a:ext cx="3000000" cy="3000000"/>
        </p:xfrm>
        <a:graphic>
          <a:graphicData uri="http://schemas.openxmlformats.org/drawingml/2006/table">
            <a:tbl>
              <a:tblPr bandRow="1" firstRow="1">
                <a:noFill/>
                <a:tableStyleId>{0FFB9186-2F16-477A-8BC2-56A8F48EF87F}</a:tableStyleId>
              </a:tblPr>
              <a:tblGrid>
                <a:gridCol w="351800"/>
                <a:gridCol w="2456825"/>
                <a:gridCol w="1066175"/>
                <a:gridCol w="934075"/>
                <a:gridCol w="778500"/>
              </a:tblGrid>
              <a:tr h="1039375">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55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2540" lvl="0" marL="25400" marR="53975" rtl="0" algn="ctr">
                        <a:lnSpc>
                          <a:spcPct val="97700"/>
                        </a:lnSpc>
                        <a:spcBef>
                          <a:spcPts val="0"/>
                        </a:spcBef>
                        <a:spcAft>
                          <a:spcPts val="0"/>
                        </a:spcAft>
                        <a:buNone/>
                      </a:pPr>
                      <a:r>
                        <a:rPr lang="en-US" sz="1100" u="none" cap="none" strike="noStrike">
                          <a:latin typeface="Cambria"/>
                          <a:ea typeface="Cambria"/>
                          <a:cs typeface="Cambria"/>
                          <a:sym typeface="Cambria"/>
                        </a:rPr>
                        <a:t>Alokasi  Intrakurikuler  Per Tahun</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634" lvl="0" marL="22225" marR="45720" rtl="0" algn="ctr">
                        <a:lnSpc>
                          <a:spcPct val="97600"/>
                        </a:lnSpc>
                        <a:spcBef>
                          <a:spcPts val="0"/>
                        </a:spcBef>
                        <a:spcAft>
                          <a:spcPts val="0"/>
                        </a:spcAft>
                        <a:buNone/>
                      </a:pPr>
                      <a:r>
                        <a:rPr lang="en-US" sz="1100" u="none" cap="none" strike="noStrike">
                          <a:latin typeface="Cambria"/>
                          <a:ea typeface="Cambria"/>
                          <a:cs typeface="Cambria"/>
                          <a:sym typeface="Cambria"/>
                        </a:rPr>
                        <a:t>Alokasi  Projek  Penguatan  Profil Pelajar  Pancasila  Per Tahun</a:t>
                      </a:r>
                      <a:endParaRPr sz="1100" u="none" cap="none" strike="noStrike">
                        <a:latin typeface="Cambria"/>
                        <a:ea typeface="Cambria"/>
                        <a:cs typeface="Cambria"/>
                        <a:sym typeface="Cambria"/>
                      </a:endParaRPr>
                    </a:p>
                  </a:txBody>
                  <a:tcPr marT="254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50" u="none" cap="none" strike="noStrike">
                        <a:latin typeface="Times New Roman"/>
                        <a:ea typeface="Times New Roman"/>
                        <a:cs typeface="Times New Roman"/>
                        <a:sym typeface="Times New Roman"/>
                      </a:endParaRPr>
                    </a:p>
                    <a:p>
                      <a:pPr indent="0" lvl="0" marL="74295" marR="140970" rtl="0" algn="ctr">
                        <a:lnSpc>
                          <a:spcPct val="112300"/>
                        </a:lnSpc>
                        <a:spcBef>
                          <a:spcPts val="0"/>
                        </a:spcBef>
                        <a:spcAft>
                          <a:spcPts val="0"/>
                        </a:spcAft>
                        <a:buNone/>
                      </a:pPr>
                      <a:r>
                        <a:rPr lang="en-US" sz="1100" u="none" cap="none" strike="noStrike">
                          <a:latin typeface="Cambria"/>
                          <a:ea typeface="Cambria"/>
                          <a:cs typeface="Cambria"/>
                          <a:sym typeface="Cambria"/>
                        </a:rPr>
                        <a:t>Total JP  Per  Tahun</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025">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A.	KELOMPOK MATA PELAJARAN UMUM:</a:t>
                      </a:r>
                      <a:endParaRPr sz="1100" u="none" cap="none" strike="noStrike">
                        <a:latin typeface="Cambria"/>
                        <a:ea typeface="Cambria"/>
                        <a:cs typeface="Cambria"/>
                        <a:sym typeface="Cambria"/>
                      </a:endParaRPr>
                    </a:p>
                  </a:txBody>
                  <a:tcPr marT="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34450">
                <a:tc rowSpan="6">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453390" rtl="0" algn="l">
                        <a:lnSpc>
                          <a:spcPct val="112700"/>
                        </a:lnSpc>
                        <a:spcBef>
                          <a:spcPts val="0"/>
                        </a:spcBef>
                        <a:spcAft>
                          <a:spcPts val="0"/>
                        </a:spcAft>
                        <a:buNone/>
                      </a:pPr>
                      <a:r>
                        <a:rPr lang="en-US" sz="1100" u="none" cap="none" strike="noStrike">
                          <a:latin typeface="Cambria"/>
                          <a:ea typeface="Cambria"/>
                          <a:cs typeface="Cambria"/>
                          <a:sym typeface="Cambria"/>
                        </a:rPr>
                        <a:t>Pendidikan Agama Islam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500">
                <a:tc vMerge="1"/>
                <a:tc>
                  <a:txBody>
                    <a:bodyPr/>
                    <a:lstStyle/>
                    <a:p>
                      <a:pPr indent="0" lvl="0" marL="2540" marR="333375" rtl="0" algn="l">
                        <a:lnSpc>
                          <a:spcPct val="112700"/>
                        </a:lnSpc>
                        <a:spcBef>
                          <a:spcPts val="0"/>
                        </a:spcBef>
                        <a:spcAft>
                          <a:spcPts val="0"/>
                        </a:spcAft>
                        <a:buNone/>
                      </a:pPr>
                      <a:r>
                        <a:rPr lang="en-US" sz="1100" u="none" cap="none" strike="noStrike">
                          <a:latin typeface="Cambria"/>
                          <a:ea typeface="Cambria"/>
                          <a:cs typeface="Cambria"/>
                          <a:sym typeface="Cambria"/>
                        </a:rPr>
                        <a:t>Pendidikan Agama Kristen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344170" rtl="0" algn="l">
                        <a:lnSpc>
                          <a:spcPct val="112700"/>
                        </a:lnSpc>
                        <a:spcBef>
                          <a:spcPts val="0"/>
                        </a:spcBef>
                        <a:spcAft>
                          <a:spcPts val="0"/>
                        </a:spcAft>
                        <a:buNone/>
                      </a:pPr>
                      <a:r>
                        <a:rPr lang="en-US" sz="1100" u="none" cap="none" strike="noStrike">
                          <a:latin typeface="Cambria"/>
                          <a:ea typeface="Cambria"/>
                          <a:cs typeface="Cambria"/>
                          <a:sym typeface="Cambria"/>
                        </a:rPr>
                        <a:t>Pendidikan Agama Katolik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vMerge="1"/>
                <a:tc>
                  <a:txBody>
                    <a:bodyPr/>
                    <a:lstStyle/>
                    <a:p>
                      <a:pPr indent="0" lvl="0" marL="2540" marR="285750" rtl="0" algn="l">
                        <a:lnSpc>
                          <a:spcPct val="112700"/>
                        </a:lnSpc>
                        <a:spcBef>
                          <a:spcPts val="0"/>
                        </a:spcBef>
                        <a:spcAft>
                          <a:spcPts val="0"/>
                        </a:spcAft>
                        <a:buNone/>
                      </a:pPr>
                      <a:r>
                        <a:rPr lang="en-US" sz="1100" u="none" cap="none" strike="noStrike">
                          <a:latin typeface="Cambria"/>
                          <a:ea typeface="Cambria"/>
                          <a:cs typeface="Cambria"/>
                          <a:sym typeface="Cambria"/>
                        </a:rPr>
                        <a:t>Pendidikan Agama Buddha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400050" rtl="0" algn="l">
                        <a:lnSpc>
                          <a:spcPct val="136363"/>
                        </a:lnSpc>
                        <a:spcBef>
                          <a:spcPts val="0"/>
                        </a:spcBef>
                        <a:spcAft>
                          <a:spcPts val="0"/>
                        </a:spcAft>
                        <a:buNone/>
                      </a:pPr>
                      <a:r>
                        <a:rPr lang="en-US" sz="1100" u="none" cap="none" strike="noStrike">
                          <a:latin typeface="Cambria"/>
                          <a:ea typeface="Cambria"/>
                          <a:cs typeface="Cambria"/>
                          <a:sym typeface="Cambria"/>
                        </a:rPr>
                        <a:t>Pendidikan Agama Hindu dan  Budi Pekerti*</a:t>
                      </a:r>
                      <a:endParaRPr sz="1100" u="none" cap="none" strike="noStrike">
                        <a:latin typeface="Cambria"/>
                        <a:ea typeface="Cambria"/>
                        <a:cs typeface="Cambria"/>
                        <a:sym typeface="Cambria"/>
                      </a:endParaRPr>
                    </a:p>
                  </a:txBody>
                  <a:tcPr marT="8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725">
                <a:tc vMerge="1"/>
                <a:tc>
                  <a:txBody>
                    <a:bodyPr/>
                    <a:lstStyle/>
                    <a:p>
                      <a:pPr indent="0" lvl="0" marL="2540" marR="340360" rtl="0" algn="l">
                        <a:lnSpc>
                          <a:spcPct val="112999"/>
                        </a:lnSpc>
                        <a:spcBef>
                          <a:spcPts val="0"/>
                        </a:spcBef>
                        <a:spcAft>
                          <a:spcPts val="0"/>
                        </a:spcAft>
                        <a:buNone/>
                      </a:pPr>
                      <a:r>
                        <a:rPr lang="en-US" sz="1100" u="none" cap="none" strike="noStrike">
                          <a:latin typeface="Cambria"/>
                          <a:ea typeface="Cambria"/>
                          <a:cs typeface="Cambria"/>
                          <a:sym typeface="Cambria"/>
                        </a:rPr>
                        <a:t>Pendidikan Agama Khonghucu  dan Budi Pekerti*</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Pendidikan Pancasila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61620" rtl="0" algn="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Indonesia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295910" rtl="0" algn="l">
                        <a:lnSpc>
                          <a:spcPct val="136363"/>
                        </a:lnSpc>
                        <a:spcBef>
                          <a:spcPts val="0"/>
                        </a:spcBef>
                        <a:spcAft>
                          <a:spcPts val="0"/>
                        </a:spcAft>
                        <a:buNone/>
                      </a:pPr>
                      <a:r>
                        <a:rPr lang="en-US" sz="1100" u="none" cap="none" strike="noStrike">
                          <a:latin typeface="Cambria"/>
                          <a:ea typeface="Cambria"/>
                          <a:cs typeface="Cambria"/>
                          <a:sym typeface="Cambria"/>
                        </a:rPr>
                        <a:t>Pendidikan Jasmani, Olahraga,  dan Kesehatan</a:t>
                      </a:r>
                      <a:endParaRPr sz="1100" u="none" cap="none" strike="noStrike">
                        <a:latin typeface="Cambria"/>
                        <a:ea typeface="Cambria"/>
                        <a:cs typeface="Cambria"/>
                        <a:sym typeface="Cambria"/>
                      </a:endParaRPr>
                    </a:p>
                  </a:txBody>
                  <a:tcPr marT="8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844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875">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Sejarah</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90830"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61620" rtl="0" algn="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8535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6.</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Seni Budaya**:</a:t>
                      </a:r>
                      <a:endParaRPr sz="1100" u="none" cap="none" strike="noStrike">
                        <a:latin typeface="Cambria"/>
                        <a:ea typeface="Cambria"/>
                        <a:cs typeface="Cambria"/>
                        <a:sym typeface="Cambria"/>
                      </a:endParaRPr>
                    </a:p>
                    <a:p>
                      <a:pPr indent="-269875" lvl="0" marL="368300" marR="0" rtl="0" algn="l">
                        <a:lnSpc>
                          <a:spcPct val="100000"/>
                        </a:lnSpc>
                        <a:spcBef>
                          <a:spcPts val="165"/>
                        </a:spcBef>
                        <a:spcAft>
                          <a:spcPts val="0"/>
                        </a:spcAft>
                        <a:buSzPts val="1100"/>
                        <a:buFont typeface="Cambria"/>
                        <a:buAutoNum type="arabicPeriod"/>
                      </a:pPr>
                      <a:r>
                        <a:rPr lang="en-US" sz="1100" u="none" cap="none" strike="noStrike">
                          <a:latin typeface="Cambria"/>
                          <a:ea typeface="Cambria"/>
                          <a:cs typeface="Cambria"/>
                          <a:sym typeface="Cambria"/>
                        </a:rPr>
                        <a:t>Seni Musik</a:t>
                      </a:r>
                      <a:endParaRPr sz="1100" u="none" cap="none" strike="noStrike">
                        <a:latin typeface="Cambria"/>
                        <a:ea typeface="Cambria"/>
                        <a:cs typeface="Cambria"/>
                        <a:sym typeface="Cambria"/>
                      </a:endParaRPr>
                    </a:p>
                    <a:p>
                      <a:pPr indent="-269875" lvl="0" marL="368300" marR="0" rtl="0" algn="l">
                        <a:lnSpc>
                          <a:spcPct val="100000"/>
                        </a:lnSpc>
                        <a:spcBef>
                          <a:spcPts val="170"/>
                        </a:spcBef>
                        <a:spcAft>
                          <a:spcPts val="0"/>
                        </a:spcAft>
                        <a:buSzPts val="1100"/>
                        <a:buFont typeface="Cambria"/>
                        <a:buAutoNum type="arabicPeriod"/>
                      </a:pPr>
                      <a:r>
                        <a:rPr lang="en-US" sz="1100" u="none" cap="none" strike="noStrike">
                          <a:latin typeface="Cambria"/>
                          <a:ea typeface="Cambria"/>
                          <a:cs typeface="Cambria"/>
                          <a:sym typeface="Cambria"/>
                        </a:rPr>
                        <a:t>Seni Rupa</a:t>
                      </a:r>
                      <a:endParaRPr sz="1100" u="none" cap="none" strike="noStrike">
                        <a:latin typeface="Cambria"/>
                        <a:ea typeface="Cambria"/>
                        <a:cs typeface="Cambria"/>
                        <a:sym typeface="Cambria"/>
                      </a:endParaRPr>
                    </a:p>
                    <a:p>
                      <a:pPr indent="-269875" lvl="0" marL="368300" marR="0" rtl="0" algn="l">
                        <a:lnSpc>
                          <a:spcPct val="100000"/>
                        </a:lnSpc>
                        <a:spcBef>
                          <a:spcPts val="170"/>
                        </a:spcBef>
                        <a:spcAft>
                          <a:spcPts val="0"/>
                        </a:spcAft>
                        <a:buSzPts val="1100"/>
                        <a:buFont typeface="Cambria"/>
                        <a:buAutoNum type="arabicPeriod"/>
                      </a:pPr>
                      <a:r>
                        <a:rPr lang="en-US" sz="1100" u="none" cap="none" strike="noStrike">
                          <a:latin typeface="Cambria"/>
                          <a:ea typeface="Cambria"/>
                          <a:cs typeface="Cambria"/>
                          <a:sym typeface="Cambria"/>
                        </a:rPr>
                        <a:t>Seni Teater</a:t>
                      </a:r>
                      <a:endParaRPr sz="1100" u="none" cap="none" strike="noStrike">
                        <a:latin typeface="Cambria"/>
                        <a:ea typeface="Cambria"/>
                        <a:cs typeface="Cambria"/>
                        <a:sym typeface="Cambria"/>
                      </a:endParaRPr>
                    </a:p>
                    <a:p>
                      <a:pPr indent="-269875" lvl="0" marL="368300" marR="0" rtl="0" algn="l">
                        <a:lnSpc>
                          <a:spcPct val="100000"/>
                        </a:lnSpc>
                        <a:spcBef>
                          <a:spcPts val="155"/>
                        </a:spcBef>
                        <a:spcAft>
                          <a:spcPts val="0"/>
                        </a:spcAft>
                        <a:buSzPts val="1100"/>
                        <a:buFont typeface="Cambria"/>
                        <a:buAutoNum type="arabicPeriod"/>
                      </a:pPr>
                      <a:r>
                        <a:rPr lang="en-US" sz="1100" u="none" cap="none" strike="noStrike">
                          <a:latin typeface="Cambria"/>
                          <a:ea typeface="Cambria"/>
                          <a:cs typeface="Cambria"/>
                          <a:sym typeface="Cambria"/>
                        </a:rPr>
                        <a:t>Seni Tari</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700" u="none" cap="none" strike="noStrike">
                        <a:latin typeface="Times New Roman"/>
                        <a:ea typeface="Times New Roman"/>
                        <a:cs typeface="Times New Roman"/>
                        <a:sym typeface="Times New Roman"/>
                      </a:endParaRPr>
                    </a:p>
                    <a:p>
                      <a:pPr indent="0" lvl="0" marL="290830" marR="0" rtl="0" algn="l">
                        <a:lnSpc>
                          <a:spcPct val="100000"/>
                        </a:lnSpc>
                        <a:spcBef>
                          <a:spcPts val="5"/>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700" u="none" cap="none" strike="noStrike">
                        <a:latin typeface="Times New Roman"/>
                        <a:ea typeface="Times New Roman"/>
                        <a:cs typeface="Times New Roman"/>
                        <a:sym typeface="Times New Roman"/>
                      </a:endParaRPr>
                    </a:p>
                    <a:p>
                      <a:pPr indent="0" lvl="0" marL="234315" marR="0" rtl="0" algn="l">
                        <a:lnSpc>
                          <a:spcPct val="100000"/>
                        </a:lnSpc>
                        <a:spcBef>
                          <a:spcPts val="5"/>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700" u="none" cap="none" strike="noStrike">
                        <a:latin typeface="Times New Roman"/>
                        <a:ea typeface="Times New Roman"/>
                        <a:cs typeface="Times New Roman"/>
                        <a:sym typeface="Times New Roman"/>
                      </a:endParaRPr>
                    </a:p>
                    <a:p>
                      <a:pPr indent="0" lvl="0" marL="0" marR="261620" rtl="0" algn="r">
                        <a:lnSpc>
                          <a:spcPct val="100000"/>
                        </a:lnSpc>
                        <a:spcBef>
                          <a:spcPts val="5"/>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7.</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i="1" lang="en-US" sz="1100" u="none" cap="none" strike="noStrike">
                          <a:latin typeface="Cambria"/>
                          <a:ea typeface="Cambria"/>
                          <a:cs typeface="Cambria"/>
                          <a:sym typeface="Cambria"/>
                        </a:rPr>
                        <a:t>Muatan Lokal***</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7655" marR="0" rtl="0" algn="l">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1"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61620" rtl="0" algn="r">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graphicFrame>
        <p:nvGraphicFramePr>
          <p:cNvPr id="66" name="Google Shape;66;p5"/>
          <p:cNvGraphicFramePr/>
          <p:nvPr/>
        </p:nvGraphicFramePr>
        <p:xfrm>
          <a:off x="1438910" y="894588"/>
          <a:ext cx="3000000" cy="3000000"/>
        </p:xfrm>
        <a:graphic>
          <a:graphicData uri="http://schemas.openxmlformats.org/drawingml/2006/table">
            <a:tbl>
              <a:tblPr bandRow="1" firstRow="1">
                <a:noFill/>
                <a:tableStyleId>{0FFB9186-2F16-477A-8BC2-56A8F48EF87F}</a:tableStyleId>
              </a:tblPr>
              <a:tblGrid>
                <a:gridCol w="351800"/>
                <a:gridCol w="2456825"/>
                <a:gridCol w="1066175"/>
                <a:gridCol w="934075"/>
                <a:gridCol w="778500"/>
              </a:tblGrid>
              <a:tr h="542800">
                <a:tc gridSpan="2">
                  <a:txBody>
                    <a:bodyPr/>
                    <a:lstStyle/>
                    <a:p>
                      <a:pPr indent="0" lvl="0" marL="2540" marR="491490" rtl="0" algn="l">
                        <a:lnSpc>
                          <a:spcPct val="110900"/>
                        </a:lnSpc>
                        <a:spcBef>
                          <a:spcPts val="0"/>
                        </a:spcBef>
                        <a:spcAft>
                          <a:spcPts val="0"/>
                        </a:spcAft>
                        <a:buNone/>
                      </a:pPr>
                      <a:r>
                        <a:rPr lang="en-US" sz="1100" u="none" cap="none" strike="noStrike">
                          <a:latin typeface="Cambria"/>
                          <a:ea typeface="Cambria"/>
                          <a:cs typeface="Cambria"/>
                          <a:sym typeface="Cambria"/>
                        </a:rPr>
                        <a:t>Jumlah Kelompok Mata Pelajaran  Umum (A):</a:t>
                      </a:r>
                      <a:endParaRPr sz="1100" u="none" cap="none" strike="noStrike">
                        <a:latin typeface="Cambria"/>
                        <a:ea typeface="Cambria"/>
                        <a:cs typeface="Cambria"/>
                        <a:sym typeface="Cambri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450</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191770" marR="0" rtl="0" algn="l">
                        <a:lnSpc>
                          <a:spcPct val="100000"/>
                        </a:lnSpc>
                        <a:spcBef>
                          <a:spcPts val="0"/>
                        </a:spcBef>
                        <a:spcAft>
                          <a:spcPts val="0"/>
                        </a:spcAft>
                        <a:buNone/>
                      </a:pPr>
                      <a:r>
                        <a:rPr lang="en-US" sz="1100" u="none" cap="none" strike="noStrike">
                          <a:latin typeface="Cambria"/>
                          <a:ea typeface="Cambria"/>
                          <a:cs typeface="Cambria"/>
                          <a:sym typeface="Cambria"/>
                        </a:rPr>
                        <a:t>126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576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55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 KELOMPOK MATA PELAJARAN KEJURUAN:</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245375">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Matematika</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Inggris</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070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Informatika</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725">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35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334645" rtl="0" algn="l">
                        <a:lnSpc>
                          <a:spcPct val="112700"/>
                        </a:lnSpc>
                        <a:spcBef>
                          <a:spcPts val="0"/>
                        </a:spcBef>
                        <a:spcAft>
                          <a:spcPts val="0"/>
                        </a:spcAft>
                        <a:buNone/>
                      </a:pPr>
                      <a:r>
                        <a:rPr lang="en-US" sz="1100" u="none" cap="none" strike="noStrike">
                          <a:latin typeface="Cambria"/>
                          <a:ea typeface="Cambria"/>
                          <a:cs typeface="Cambria"/>
                          <a:sym typeface="Cambria"/>
                        </a:rPr>
                        <a:t>Projek Ilmu Pengetahuan Alam  dan Sosial****</a:t>
                      </a:r>
                      <a:endParaRPr sz="1100" u="none" cap="none" strike="noStrike">
                        <a:latin typeface="Cambria"/>
                        <a:ea typeface="Cambria"/>
                        <a:cs typeface="Cambria"/>
                        <a:sym typeface="Cambria"/>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162</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216</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0" marR="81915" rtl="0" algn="r">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Dasar-dasar Program Keahlian</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432</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42265" rtl="0" algn="r">
                        <a:lnSpc>
                          <a:spcPct val="100000"/>
                        </a:lnSpc>
                        <a:spcBef>
                          <a:spcPts val="0"/>
                        </a:spcBef>
                        <a:spcAft>
                          <a:spcPts val="0"/>
                        </a:spcAft>
                        <a:buNone/>
                      </a:pPr>
                      <a:r>
                        <a:rPr lang="en-US" sz="1100" u="none" cap="none" strike="noStrike">
                          <a:latin typeface="Cambria"/>
                          <a:ea typeface="Cambria"/>
                          <a:cs typeface="Cambria"/>
                          <a:sym typeface="Cambria"/>
                        </a:rPr>
                        <a:t>432</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2550">
                <a:tc gridSpan="2">
                  <a:txBody>
                    <a:bodyPr/>
                    <a:lstStyle/>
                    <a:p>
                      <a:pPr indent="0" lvl="0" marL="2540" marR="491490" rtl="0" algn="l">
                        <a:lnSpc>
                          <a:spcPct val="136363"/>
                        </a:lnSpc>
                        <a:spcBef>
                          <a:spcPts val="0"/>
                        </a:spcBef>
                        <a:spcAft>
                          <a:spcPts val="0"/>
                        </a:spcAft>
                        <a:buNone/>
                      </a:pPr>
                      <a:r>
                        <a:rPr lang="en-US" sz="1100" u="none" cap="none" strike="noStrike">
                          <a:latin typeface="Cambria"/>
                          <a:ea typeface="Cambria"/>
                          <a:cs typeface="Cambria"/>
                          <a:sym typeface="Cambria"/>
                        </a:rPr>
                        <a:t>Jumlah Kelompok Mata Pelajaran  Kejuruan (B):</a:t>
                      </a:r>
                      <a:endParaRPr sz="1100" u="none" cap="none" strike="noStrike">
                        <a:latin typeface="Cambria"/>
                        <a:ea typeface="Cambria"/>
                        <a:cs typeface="Cambria"/>
                        <a:sym typeface="Cambria"/>
                      </a:endParaRPr>
                    </a:p>
                  </a:txBody>
                  <a:tcPr marT="8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8284" marR="0" rtl="0" algn="l">
                        <a:lnSpc>
                          <a:spcPct val="100000"/>
                        </a:lnSpc>
                        <a:spcBef>
                          <a:spcPts val="0"/>
                        </a:spcBef>
                        <a:spcAft>
                          <a:spcPts val="0"/>
                        </a:spcAft>
                        <a:buNone/>
                      </a:pPr>
                      <a:r>
                        <a:rPr lang="en-US" sz="1100" u="none" cap="none" strike="noStrike">
                          <a:latin typeface="Cambria"/>
                          <a:ea typeface="Cambria"/>
                          <a:cs typeface="Cambria"/>
                          <a:sym typeface="Cambria"/>
                        </a:rPr>
                        <a:t>918</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191770" marR="0" rtl="0" algn="l">
                        <a:lnSpc>
                          <a:spcPct val="100000"/>
                        </a:lnSpc>
                        <a:spcBef>
                          <a:spcPts val="0"/>
                        </a:spcBef>
                        <a:spcAft>
                          <a:spcPts val="0"/>
                        </a:spcAft>
                        <a:buNone/>
                      </a:pPr>
                      <a:r>
                        <a:rPr lang="en-US" sz="1100" u="none" cap="none" strike="noStrike">
                          <a:latin typeface="Cambria"/>
                          <a:ea typeface="Cambria"/>
                          <a:cs typeface="Cambria"/>
                          <a:sym typeface="Cambria"/>
                        </a:rPr>
                        <a:t>162</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299720" rtl="0" algn="r">
                        <a:lnSpc>
                          <a:spcPct val="100000"/>
                        </a:lnSpc>
                        <a:spcBef>
                          <a:spcPts val="0"/>
                        </a:spcBef>
                        <a:spcAft>
                          <a:spcPts val="0"/>
                        </a:spcAft>
                        <a:buNone/>
                      </a:pPr>
                      <a:r>
                        <a:rPr lang="en-US" sz="1100" u="none" cap="none" strike="noStrike">
                          <a:latin typeface="Cambria"/>
                          <a:ea typeface="Cambria"/>
                          <a:cs typeface="Cambria"/>
                          <a:sym typeface="Cambria"/>
                        </a:rPr>
                        <a:t>1080</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grid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Jumlah A+B</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205104" marR="0" rtl="0" algn="l">
                        <a:lnSpc>
                          <a:spcPct val="100000"/>
                        </a:lnSpc>
                        <a:spcBef>
                          <a:spcPts val="0"/>
                        </a:spcBef>
                        <a:spcAft>
                          <a:spcPts val="0"/>
                        </a:spcAft>
                        <a:buNone/>
                      </a:pPr>
                      <a:r>
                        <a:rPr lang="en-US" sz="1100" u="none" cap="none" strike="noStrike">
                          <a:latin typeface="Cambria"/>
                          <a:ea typeface="Cambria"/>
                          <a:cs typeface="Cambria"/>
                          <a:sym typeface="Cambria"/>
                        </a:rPr>
                        <a:t>1368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1770" marR="0" rtl="0" algn="l">
                        <a:lnSpc>
                          <a:spcPct val="100000"/>
                        </a:lnSpc>
                        <a:spcBef>
                          <a:spcPts val="0"/>
                        </a:spcBef>
                        <a:spcAft>
                          <a:spcPts val="0"/>
                        </a:spcAft>
                        <a:buNone/>
                      </a:pPr>
                      <a:r>
                        <a:rPr lang="en-US" sz="1100" u="none" cap="none" strike="noStrike">
                          <a:latin typeface="Cambria"/>
                          <a:ea typeface="Cambria"/>
                          <a:cs typeface="Cambria"/>
                          <a:sym typeface="Cambria"/>
                        </a:rPr>
                        <a:t>288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99720" rtl="0" algn="r">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7" name="Google Shape;67;p5"/>
          <p:cNvSpPr txBox="1"/>
          <p:nvPr/>
        </p:nvSpPr>
        <p:spPr>
          <a:xfrm>
            <a:off x="775512" y="4332859"/>
            <a:ext cx="6113780" cy="2958465"/>
          </a:xfrm>
          <a:prstGeom prst="rect">
            <a:avLst/>
          </a:prstGeom>
          <a:noFill/>
          <a:ln>
            <a:noFill/>
          </a:ln>
        </p:spPr>
        <p:txBody>
          <a:bodyPr anchorCtr="0" anchor="t" bIns="0" lIns="0" spcFirstLastPara="1" rIns="0" wrap="square" tIns="97775">
            <a:spAutoFit/>
          </a:bodyPr>
          <a:lstStyle/>
          <a:p>
            <a:pPr indent="0" lvl="0" marL="12700" marR="0" rtl="0" algn="l">
              <a:lnSpc>
                <a:spcPct val="100000"/>
              </a:lnSpc>
              <a:spcBef>
                <a:spcPts val="0"/>
              </a:spcBef>
              <a:spcAft>
                <a:spcPts val="0"/>
              </a:spcAft>
              <a:buNone/>
            </a:pPr>
            <a:r>
              <a:rPr b="0" i="0" lang="en-US" sz="1200" u="none" cap="none" strike="noStrike">
                <a:latin typeface="Cambria"/>
                <a:ea typeface="Cambria"/>
                <a:cs typeface="Cambria"/>
                <a:sym typeface="Cambria"/>
              </a:rPr>
              <a:t>Keterangan:</a:t>
            </a:r>
            <a:endParaRPr b="0" i="0" sz="1200" u="none" cap="none" strike="noStrike">
              <a:latin typeface="Cambria"/>
              <a:ea typeface="Cambria"/>
              <a:cs typeface="Cambria"/>
              <a:sym typeface="Cambria"/>
            </a:endParaRPr>
          </a:p>
          <a:p>
            <a:pPr indent="0" lvl="0" marL="12700" marR="0" rtl="0" algn="l">
              <a:lnSpc>
                <a:spcPct val="100000"/>
              </a:lnSpc>
              <a:spcBef>
                <a:spcPts val="670"/>
              </a:spcBef>
              <a:spcAft>
                <a:spcPts val="0"/>
              </a:spcAft>
              <a:buNone/>
            </a:pPr>
            <a:r>
              <a:rPr b="0" i="0" lang="en-US" sz="1100" u="none" cap="none" strike="noStrike">
                <a:latin typeface="Cambria"/>
                <a:ea typeface="Cambria"/>
                <a:cs typeface="Cambria"/>
                <a:sym typeface="Cambria"/>
              </a:rPr>
              <a:t>*	</a:t>
            </a:r>
            <a:r>
              <a:rPr b="0" i="0" lang="en-US" sz="1200" u="none" cap="none" strike="noStrike">
                <a:latin typeface="Cambria"/>
                <a:ea typeface="Cambria"/>
                <a:cs typeface="Cambria"/>
                <a:sym typeface="Cambria"/>
              </a:rPr>
              <a:t>Diikuti oleh peserta didik sesuai dengan agama masing- masing.</a:t>
            </a:r>
            <a:endParaRPr b="0" i="0" sz="1200" u="none" cap="none" strike="noStrike">
              <a:latin typeface="Cambria"/>
              <a:ea typeface="Cambria"/>
              <a:cs typeface="Cambria"/>
              <a:sym typeface="Cambria"/>
            </a:endParaRPr>
          </a:p>
          <a:p>
            <a:pPr indent="0" lvl="0" marL="12700" marR="5080" rtl="0" algn="just">
              <a:lnSpc>
                <a:spcPct val="146700"/>
              </a:lnSpc>
              <a:spcBef>
                <a:spcPts val="5"/>
              </a:spcBef>
              <a:spcAft>
                <a:spcPts val="0"/>
              </a:spcAft>
              <a:buNone/>
            </a:pPr>
            <a:r>
              <a:rPr b="0" i="0" lang="en-US" sz="1200" u="none" cap="none" strike="noStrike">
                <a:latin typeface="Cambria"/>
                <a:ea typeface="Cambria"/>
                <a:cs typeface="Cambria"/>
                <a:sym typeface="Cambria"/>
              </a:rPr>
              <a:t>** Satuan pendidikan menyediakan minimal 1 (satu) jenis seni (Seni Musik, Seni  Rupa, Seni Teater, dan/atau Seni Tari). Peserta didik memilih 1 (satu) jenis seni  (Seni Musik, Seni Rupa, Seni Teater, atauSeni Tari).</a:t>
            </a:r>
            <a:endParaRPr b="0" i="0" sz="1200" u="none" cap="none" strike="noStrike">
              <a:latin typeface="Cambria"/>
              <a:ea typeface="Cambria"/>
              <a:cs typeface="Cambria"/>
              <a:sym typeface="Cambria"/>
            </a:endParaRPr>
          </a:p>
          <a:p>
            <a:pPr indent="0" lvl="0" marL="12700" marR="0" rtl="0" algn="just">
              <a:lnSpc>
                <a:spcPct val="100000"/>
              </a:lnSpc>
              <a:spcBef>
                <a:spcPts val="695"/>
              </a:spcBef>
              <a:spcAft>
                <a:spcPts val="0"/>
              </a:spcAft>
              <a:buNone/>
            </a:pPr>
            <a:r>
              <a:rPr b="0" i="0" lang="en-US" sz="1200" u="none" cap="none" strike="noStrike">
                <a:latin typeface="Cambria"/>
                <a:ea typeface="Cambria"/>
                <a:cs typeface="Cambria"/>
                <a:sym typeface="Cambria"/>
              </a:rPr>
              <a:t>*** Paling banyak 2 (dua) JP per minggu atau 72 (tujuh puluh dua) JP per tahun.</a:t>
            </a:r>
            <a:endParaRPr b="0" i="0" sz="1200" u="none" cap="none" strike="noStrike">
              <a:latin typeface="Cambria"/>
              <a:ea typeface="Cambria"/>
              <a:cs typeface="Cambria"/>
              <a:sym typeface="Cambria"/>
            </a:endParaRPr>
          </a:p>
          <a:p>
            <a:pPr indent="0" lvl="0" marL="12700" marR="10795" rtl="0" algn="just">
              <a:lnSpc>
                <a:spcPct val="145800"/>
              </a:lnSpc>
              <a:spcBef>
                <a:spcPts val="10"/>
              </a:spcBef>
              <a:spcAft>
                <a:spcPts val="0"/>
              </a:spcAft>
              <a:buNone/>
            </a:pPr>
            <a:r>
              <a:rPr b="0" i="0" lang="en-US" sz="1200" u="none" cap="none" strike="noStrike">
                <a:latin typeface="Cambria"/>
                <a:ea typeface="Cambria"/>
                <a:cs typeface="Cambria"/>
                <a:sym typeface="Cambria"/>
              </a:rPr>
              <a:t>**** Proporsi JP antara aspek Ilmu Pengetahuan Alam dan aspek Ilmu  Pengetahuan Sosial disesuaikan dengan kebutuhan Program Keahlian.</a:t>
            </a:r>
            <a:endParaRPr b="0" i="0" sz="1200" u="none" cap="none" strike="noStrike">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latin typeface="Cambria"/>
              <a:ea typeface="Cambria"/>
              <a:cs typeface="Cambria"/>
              <a:sym typeface="Cambria"/>
            </a:endParaRPr>
          </a:p>
          <a:p>
            <a:pPr indent="0" lvl="0" marL="0" marR="578485" rtl="0" algn="r">
              <a:lnSpc>
                <a:spcPct val="100000"/>
              </a:lnSpc>
              <a:spcBef>
                <a:spcPts val="990"/>
              </a:spcBef>
              <a:spcAft>
                <a:spcPts val="0"/>
              </a:spcAft>
              <a:buNone/>
            </a:pPr>
            <a:r>
              <a:rPr b="0" i="0" lang="en-US" sz="1200" u="none" cap="none" strike="noStrike">
                <a:latin typeface="Cambria"/>
                <a:ea typeface="Cambria"/>
                <a:cs typeface="Cambria"/>
                <a:sym typeface="Cambria"/>
              </a:rPr>
              <a:t>Tabel 3. Struktur Kurikulum kelas XI SMK/MAK</a:t>
            </a:r>
            <a:endParaRPr b="0" i="0" sz="1200" u="none" cap="none" strike="noStrike">
              <a:latin typeface="Cambria"/>
              <a:ea typeface="Cambria"/>
              <a:cs typeface="Cambria"/>
              <a:sym typeface="Cambria"/>
            </a:endParaRPr>
          </a:p>
          <a:p>
            <a:pPr indent="0" lvl="0" marL="0" marR="571500" rtl="0" algn="r">
              <a:lnSpc>
                <a:spcPct val="100000"/>
              </a:lnSpc>
              <a:spcBef>
                <a:spcPts val="675"/>
              </a:spcBef>
              <a:spcAft>
                <a:spcPts val="0"/>
              </a:spcAft>
              <a:buNone/>
            </a:pPr>
            <a:r>
              <a:rPr b="0" i="1" lang="en-US" sz="1200" u="none" cap="none" strike="noStrike">
                <a:latin typeface="Cambria"/>
                <a:ea typeface="Cambria"/>
                <a:cs typeface="Cambria"/>
                <a:sym typeface="Cambria"/>
              </a:rPr>
              <a:t>(Asumsi 1 tahun = 36 minggu, dan 1 JP = 45 menit)</a:t>
            </a:r>
            <a:endParaRPr b="0" i="0" sz="1200" u="none" cap="none" strike="noStrike">
              <a:latin typeface="Cambria"/>
              <a:ea typeface="Cambria"/>
              <a:cs typeface="Cambria"/>
              <a:sym typeface="Cambria"/>
            </a:endParaRPr>
          </a:p>
        </p:txBody>
      </p:sp>
      <p:graphicFrame>
        <p:nvGraphicFramePr>
          <p:cNvPr id="68" name="Google Shape;68;p5"/>
          <p:cNvGraphicFramePr/>
          <p:nvPr/>
        </p:nvGraphicFramePr>
        <p:xfrm>
          <a:off x="1528825" y="7369810"/>
          <a:ext cx="3000000" cy="3000000"/>
        </p:xfrm>
        <a:graphic>
          <a:graphicData uri="http://schemas.openxmlformats.org/drawingml/2006/table">
            <a:tbl>
              <a:tblPr bandRow="1" firstRow="1">
                <a:noFill/>
                <a:tableStyleId>{0FFB9186-2F16-477A-8BC2-56A8F48EF87F}</a:tableStyleId>
              </a:tblPr>
              <a:tblGrid>
                <a:gridCol w="361325"/>
                <a:gridCol w="2469525"/>
                <a:gridCol w="1048375"/>
                <a:gridCol w="963300"/>
                <a:gridCol w="754375"/>
              </a:tblGrid>
              <a:tr h="1039375">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55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2539" lvl="0" marL="19685" marR="41910" rtl="0" algn="ctr">
                        <a:lnSpc>
                          <a:spcPct val="97700"/>
                        </a:lnSpc>
                        <a:spcBef>
                          <a:spcPts val="5"/>
                        </a:spcBef>
                        <a:spcAft>
                          <a:spcPts val="0"/>
                        </a:spcAft>
                        <a:buNone/>
                      </a:pPr>
                      <a:r>
                        <a:rPr lang="en-US" sz="1100" u="none" cap="none" strike="noStrike">
                          <a:latin typeface="Cambria"/>
                          <a:ea typeface="Cambria"/>
                          <a:cs typeface="Cambria"/>
                          <a:sym typeface="Cambria"/>
                        </a:rPr>
                        <a:t>Alokasi  Intrakurikuler  Per Tahun</a:t>
                      </a:r>
                      <a:endParaRPr sz="1100" u="none" cap="none" strike="noStrike">
                        <a:latin typeface="Cambria"/>
                        <a:ea typeface="Cambria"/>
                        <a:cs typeface="Cambria"/>
                        <a:sym typeface="Cambria"/>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634" lvl="0" marL="28575" marR="68580" rtl="0" algn="ctr">
                        <a:lnSpc>
                          <a:spcPct val="97600"/>
                        </a:lnSpc>
                        <a:spcBef>
                          <a:spcPts val="0"/>
                        </a:spcBef>
                        <a:spcAft>
                          <a:spcPts val="0"/>
                        </a:spcAft>
                        <a:buNone/>
                      </a:pPr>
                      <a:r>
                        <a:rPr lang="en-US" sz="1100" u="none" cap="none" strike="noStrike">
                          <a:latin typeface="Cambria"/>
                          <a:ea typeface="Cambria"/>
                          <a:cs typeface="Cambria"/>
                          <a:sym typeface="Cambria"/>
                        </a:rPr>
                        <a:t>Alokasi  Projek  Penguatan  Profil Pelajar  Pancasila  Per Tahun</a:t>
                      </a:r>
                      <a:endParaRPr sz="1100" u="none" cap="none" strike="noStrike">
                        <a:latin typeface="Cambria"/>
                        <a:ea typeface="Cambria"/>
                        <a:cs typeface="Cambria"/>
                        <a:sym typeface="Cambria"/>
                      </a:endParaRPr>
                    </a:p>
                  </a:txBody>
                  <a:tcPr marT="254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50" u="none" cap="none" strike="noStrike">
                        <a:latin typeface="Times New Roman"/>
                        <a:ea typeface="Times New Roman"/>
                        <a:cs typeface="Times New Roman"/>
                        <a:sym typeface="Times New Roman"/>
                      </a:endParaRPr>
                    </a:p>
                    <a:p>
                      <a:pPr indent="0" lvl="0" marL="66675" marR="124460" rtl="0" algn="ctr">
                        <a:lnSpc>
                          <a:spcPct val="112300"/>
                        </a:lnSpc>
                        <a:spcBef>
                          <a:spcPts val="0"/>
                        </a:spcBef>
                        <a:spcAft>
                          <a:spcPts val="0"/>
                        </a:spcAft>
                        <a:buNone/>
                      </a:pPr>
                      <a:r>
                        <a:rPr lang="en-US" sz="1100" u="none" cap="none" strike="noStrike">
                          <a:latin typeface="Cambria"/>
                          <a:ea typeface="Cambria"/>
                          <a:cs typeface="Cambria"/>
                          <a:sym typeface="Cambria"/>
                        </a:rPr>
                        <a:t>Total JP  Per  Tahun</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025">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A.	KELOMPOK MATA PELAJARAN UMUM:</a:t>
                      </a:r>
                      <a:endParaRPr sz="1100" u="none" cap="none" strike="noStrike">
                        <a:latin typeface="Cambria"/>
                        <a:ea typeface="Cambria"/>
                        <a:cs typeface="Cambria"/>
                        <a:sym typeface="Cambr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34350">
                <a:tc row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465455" rtl="0" algn="l">
                        <a:lnSpc>
                          <a:spcPct val="112700"/>
                        </a:lnSpc>
                        <a:spcBef>
                          <a:spcPts val="0"/>
                        </a:spcBef>
                        <a:spcAft>
                          <a:spcPts val="0"/>
                        </a:spcAft>
                        <a:buNone/>
                      </a:pPr>
                      <a:r>
                        <a:rPr lang="en-US" sz="1100" u="none" cap="none" strike="noStrike">
                          <a:latin typeface="Cambria"/>
                          <a:ea typeface="Cambria"/>
                          <a:cs typeface="Cambria"/>
                          <a:sym typeface="Cambria"/>
                        </a:rPr>
                        <a:t>Pendidikan Agama Islam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97510"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54965" rtl="0" algn="r">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082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600">
                <a:tc vMerge="1"/>
                <a:tc>
                  <a:txBody>
                    <a:bodyPr/>
                    <a:lstStyle/>
                    <a:p>
                      <a:pPr indent="0" lvl="0" marL="2540" marR="345440" rtl="0" algn="l">
                        <a:lnSpc>
                          <a:spcPct val="112700"/>
                        </a:lnSpc>
                        <a:spcBef>
                          <a:spcPts val="0"/>
                        </a:spcBef>
                        <a:spcAft>
                          <a:spcPts val="0"/>
                        </a:spcAft>
                        <a:buNone/>
                      </a:pPr>
                      <a:r>
                        <a:rPr lang="en-US" sz="1100" u="none" cap="none" strike="noStrike">
                          <a:latin typeface="Cambria"/>
                          <a:ea typeface="Cambria"/>
                          <a:cs typeface="Cambria"/>
                          <a:sym typeface="Cambria"/>
                        </a:rPr>
                        <a:t>Pendidikan Agama Kristen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97510"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354965" rtl="0" algn="r">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10820" rtl="0" algn="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graphicFrame>
        <p:nvGraphicFramePr>
          <p:cNvPr id="73" name="Google Shape;73;p6"/>
          <p:cNvGraphicFramePr/>
          <p:nvPr/>
        </p:nvGraphicFramePr>
        <p:xfrm>
          <a:off x="1528825" y="894588"/>
          <a:ext cx="3000000" cy="3000000"/>
        </p:xfrm>
        <a:graphic>
          <a:graphicData uri="http://schemas.openxmlformats.org/drawingml/2006/table">
            <a:tbl>
              <a:tblPr bandRow="1" firstRow="1">
                <a:noFill/>
                <a:tableStyleId>{0FFB9186-2F16-477A-8BC2-56A8F48EF87F}</a:tableStyleId>
              </a:tblPr>
              <a:tblGrid>
                <a:gridCol w="361325"/>
                <a:gridCol w="2469525"/>
                <a:gridCol w="1048375"/>
                <a:gridCol w="963300"/>
                <a:gridCol w="754375"/>
              </a:tblGrid>
              <a:tr h="434600">
                <a:tc rowSpan="4">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356235" rtl="0" algn="l">
                        <a:lnSpc>
                          <a:spcPct val="110900"/>
                        </a:lnSpc>
                        <a:spcBef>
                          <a:spcPts val="0"/>
                        </a:spcBef>
                        <a:spcAft>
                          <a:spcPts val="0"/>
                        </a:spcAft>
                        <a:buNone/>
                      </a:pPr>
                      <a:r>
                        <a:rPr lang="en-US" sz="1100" u="none" cap="none" strike="noStrike">
                          <a:latin typeface="Cambria"/>
                          <a:ea typeface="Cambria"/>
                          <a:cs typeface="Cambria"/>
                          <a:sym typeface="Cambria"/>
                        </a:rPr>
                        <a:t>Pendidikan Agama Katolik dan  Budi Pekerti*</a:t>
                      </a:r>
                      <a:endParaRPr sz="1100" u="none" cap="none" strike="noStrike">
                        <a:latin typeface="Cambria"/>
                        <a:ea typeface="Cambria"/>
                        <a:cs typeface="Cambria"/>
                        <a:sym typeface="Cambria"/>
                      </a:endParaRPr>
                    </a:p>
                  </a:txBody>
                  <a:tcPr marT="38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297815" rtl="0" algn="l">
                        <a:lnSpc>
                          <a:spcPct val="110900"/>
                        </a:lnSpc>
                        <a:spcBef>
                          <a:spcPts val="0"/>
                        </a:spcBef>
                        <a:spcAft>
                          <a:spcPts val="0"/>
                        </a:spcAft>
                        <a:buNone/>
                      </a:pPr>
                      <a:r>
                        <a:rPr lang="en-US" sz="1100" u="none" cap="none" strike="noStrike">
                          <a:latin typeface="Cambria"/>
                          <a:ea typeface="Cambria"/>
                          <a:cs typeface="Cambria"/>
                          <a:sym typeface="Cambria"/>
                        </a:rPr>
                        <a:t>Pendidikan Agama Buddha dan  Budi Pekerti*</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412115" rtl="0" algn="l">
                        <a:lnSpc>
                          <a:spcPct val="110900"/>
                        </a:lnSpc>
                        <a:spcBef>
                          <a:spcPts val="0"/>
                        </a:spcBef>
                        <a:spcAft>
                          <a:spcPts val="0"/>
                        </a:spcAft>
                        <a:buNone/>
                      </a:pPr>
                      <a:r>
                        <a:rPr lang="en-US" sz="1100" u="none" cap="none" strike="noStrike">
                          <a:latin typeface="Cambria"/>
                          <a:ea typeface="Cambria"/>
                          <a:cs typeface="Cambria"/>
                          <a:sym typeface="Cambria"/>
                        </a:rPr>
                        <a:t>Pendidikan Agama Hindu dan  Budi Pekerti*</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352425" rtl="0" algn="l">
                        <a:lnSpc>
                          <a:spcPct val="110900"/>
                        </a:lnSpc>
                        <a:spcBef>
                          <a:spcPts val="0"/>
                        </a:spcBef>
                        <a:spcAft>
                          <a:spcPts val="0"/>
                        </a:spcAft>
                        <a:buNone/>
                      </a:pPr>
                      <a:r>
                        <a:rPr lang="en-US" sz="1100" u="none" cap="none" strike="noStrike">
                          <a:latin typeface="Cambria"/>
                          <a:ea typeface="Cambria"/>
                          <a:cs typeface="Cambria"/>
                          <a:sym typeface="Cambria"/>
                        </a:rPr>
                        <a:t>Pendidikan Agama Khonghucu  dan Budi Pekerti*</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72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Pendidikan Pancasila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4940" rtl="0" algn="ct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Indonesia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307975" rtl="0" algn="l">
                        <a:lnSpc>
                          <a:spcPct val="112700"/>
                        </a:lnSpc>
                        <a:spcBef>
                          <a:spcPts val="0"/>
                        </a:spcBef>
                        <a:spcAft>
                          <a:spcPts val="0"/>
                        </a:spcAft>
                        <a:buNone/>
                      </a:pPr>
                      <a:r>
                        <a:rPr lang="en-US" sz="1100" u="none" cap="none" strike="noStrike">
                          <a:latin typeface="Cambria"/>
                          <a:ea typeface="Cambria"/>
                          <a:cs typeface="Cambria"/>
                          <a:sym typeface="Cambria"/>
                        </a:rPr>
                        <a:t>Pendidikan Jasmani, Olahraga,  dan Kesehatan</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4940" rtl="0" algn="ct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Sejarah</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4940" rtl="0" algn="ct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6.</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i="1" lang="en-US" sz="1100" u="none" cap="none" strike="noStrike">
                          <a:latin typeface="Cambria"/>
                          <a:ea typeface="Cambria"/>
                          <a:cs typeface="Cambria"/>
                          <a:sym typeface="Cambria"/>
                        </a:rPr>
                        <a:t>Muatan Lokal**</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1305" marR="0" rtl="0" algn="l">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52755" rtl="0" algn="r">
                        <a:lnSpc>
                          <a:spcPct val="100000"/>
                        </a:lnSpc>
                        <a:spcBef>
                          <a:spcPts val="0"/>
                        </a:spcBef>
                        <a:spcAft>
                          <a:spcPts val="0"/>
                        </a:spcAft>
                        <a:buNone/>
                      </a:pPr>
                      <a:r>
                        <a:rPr i="1"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4940" rtl="0" algn="ctr">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075">
                <a:tc gridSpan="2">
                  <a:txBody>
                    <a:bodyPr/>
                    <a:lstStyle/>
                    <a:p>
                      <a:pPr indent="0" lvl="0" marL="2540" marR="513080" rtl="0" algn="l">
                        <a:lnSpc>
                          <a:spcPct val="136363"/>
                        </a:lnSpc>
                        <a:spcBef>
                          <a:spcPts val="0"/>
                        </a:spcBef>
                        <a:spcAft>
                          <a:spcPts val="0"/>
                        </a:spcAft>
                        <a:buNone/>
                      </a:pPr>
                      <a:r>
                        <a:rPr lang="en-US" sz="1100" u="none" cap="none" strike="noStrike">
                          <a:latin typeface="Cambria"/>
                          <a:ea typeface="Cambria"/>
                          <a:cs typeface="Cambria"/>
                          <a:sym typeface="Cambria"/>
                        </a:rPr>
                        <a:t>Jumlah Kelompok Mata Pelajaran  Umum (A):</a:t>
                      </a:r>
                      <a:endParaRPr sz="1100" u="none" cap="none" strike="noStrike">
                        <a:latin typeface="Cambria"/>
                        <a:ea typeface="Cambria"/>
                        <a:cs typeface="Cambria"/>
                        <a:sym typeface="Cambria"/>
                      </a:endParaRPr>
                    </a:p>
                  </a:txBody>
                  <a:tcPr marT="8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342</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432</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30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 KELOMPOK MATA PELAJARAN KEJURUAN:</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333750">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Matematika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4480"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Inggris</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529590" rtl="0" algn="l">
                        <a:lnSpc>
                          <a:spcPct val="110900"/>
                        </a:lnSpc>
                        <a:spcBef>
                          <a:spcPts val="0"/>
                        </a:spcBef>
                        <a:spcAft>
                          <a:spcPts val="0"/>
                        </a:spcAft>
                        <a:buNone/>
                      </a:pPr>
                      <a:r>
                        <a:rPr lang="en-US" sz="1100" u="none" cap="none" strike="noStrike">
                          <a:latin typeface="Cambria"/>
                          <a:ea typeface="Cambria"/>
                          <a:cs typeface="Cambria"/>
                          <a:sym typeface="Cambria"/>
                        </a:rPr>
                        <a:t>Mata Pelajaran [Konsentrasi  Keahlian]***</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648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7040"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648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Projek Kreatif dan Kewirausahaan</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180</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7040"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180</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0" marR="90805" rtl="0" algn="r">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 Pilihan****</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7040"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50">
                <a:tc gridSpan="2">
                  <a:txBody>
                    <a:bodyPr/>
                    <a:lstStyle/>
                    <a:p>
                      <a:pPr indent="0" lvl="0" marL="2540" marR="513080" rtl="0" algn="l">
                        <a:lnSpc>
                          <a:spcPct val="112700"/>
                        </a:lnSpc>
                        <a:spcBef>
                          <a:spcPts val="0"/>
                        </a:spcBef>
                        <a:spcAft>
                          <a:spcPts val="0"/>
                        </a:spcAft>
                        <a:buNone/>
                      </a:pPr>
                      <a:r>
                        <a:rPr lang="en-US" sz="1100" u="none" cap="none" strike="noStrike">
                          <a:latin typeface="Cambria"/>
                          <a:ea typeface="Cambria"/>
                          <a:cs typeface="Cambria"/>
                          <a:sym typeface="Cambria"/>
                        </a:rPr>
                        <a:t>Jumlah Kelompok Mata Pelajaran  Kejuruan (B):</a:t>
                      </a:r>
                      <a:endParaRPr sz="1100" u="none" cap="none" strike="noStrike">
                        <a:latin typeface="Cambria"/>
                        <a:ea typeface="Cambria"/>
                        <a:cs typeface="Cambria"/>
                        <a:sym typeface="Cambri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199390" marR="0" rtl="0" algn="l">
                        <a:lnSpc>
                          <a:spcPct val="100000"/>
                        </a:lnSpc>
                        <a:spcBef>
                          <a:spcPts val="0"/>
                        </a:spcBef>
                        <a:spcAft>
                          <a:spcPts val="0"/>
                        </a:spcAft>
                        <a:buNone/>
                      </a:pPr>
                      <a:r>
                        <a:rPr lang="en-US" sz="1100" u="none" cap="none" strike="noStrike">
                          <a:latin typeface="Cambria"/>
                          <a:ea typeface="Cambria"/>
                          <a:cs typeface="Cambria"/>
                          <a:sym typeface="Cambria"/>
                        </a:rPr>
                        <a:t>1170</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1934"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1224</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grid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Jumlah A+B</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199390" marR="0" rtl="0" algn="l">
                        <a:lnSpc>
                          <a:spcPct val="100000"/>
                        </a:lnSpc>
                        <a:spcBef>
                          <a:spcPts val="0"/>
                        </a:spcBef>
                        <a:spcAft>
                          <a:spcPts val="0"/>
                        </a:spcAft>
                        <a:buNone/>
                      </a:pPr>
                      <a:r>
                        <a:rPr lang="en-US" sz="1100" u="none" cap="none" strike="noStrike">
                          <a:latin typeface="Cambria"/>
                          <a:ea typeface="Cambria"/>
                          <a:cs typeface="Cambria"/>
                          <a:sym typeface="Cambria"/>
                        </a:rPr>
                        <a:t>1512</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9390"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57480" rtl="0" algn="ctr">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4" name="Google Shape;74;p6"/>
          <p:cNvSpPr txBox="1"/>
          <p:nvPr/>
        </p:nvSpPr>
        <p:spPr>
          <a:xfrm>
            <a:off x="788212" y="8023097"/>
            <a:ext cx="911225" cy="208279"/>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Keterangan:</a:t>
            </a:r>
            <a:endParaRPr b="0" i="0" sz="1200" u="none" cap="none" strike="noStrike">
              <a:latin typeface="Cambria"/>
              <a:ea typeface="Cambria"/>
              <a:cs typeface="Cambria"/>
              <a:sym typeface="Cambria"/>
            </a:endParaRPr>
          </a:p>
        </p:txBody>
      </p:sp>
      <p:sp>
        <p:nvSpPr>
          <p:cNvPr id="75" name="Google Shape;75;p6"/>
          <p:cNvSpPr txBox="1"/>
          <p:nvPr/>
        </p:nvSpPr>
        <p:spPr>
          <a:xfrm>
            <a:off x="788212" y="8292845"/>
            <a:ext cx="74930" cy="208279"/>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p:txBody>
      </p:sp>
      <p:sp>
        <p:nvSpPr>
          <p:cNvPr id="76" name="Google Shape;76;p6"/>
          <p:cNvSpPr txBox="1"/>
          <p:nvPr/>
        </p:nvSpPr>
        <p:spPr>
          <a:xfrm>
            <a:off x="1878838" y="8205978"/>
            <a:ext cx="4848860" cy="565150"/>
          </a:xfrm>
          <a:prstGeom prst="rect">
            <a:avLst/>
          </a:prstGeom>
          <a:noFill/>
          <a:ln>
            <a:noFill/>
          </a:ln>
        </p:spPr>
        <p:txBody>
          <a:bodyPr anchorCtr="0" anchor="t" bIns="0" lIns="0" spcFirstLastPara="1" rIns="0" wrap="square" tIns="12700">
            <a:spAutoFit/>
          </a:bodyPr>
          <a:lstStyle/>
          <a:p>
            <a:pPr indent="0" lvl="0" marL="12700" marR="5080" rtl="0" algn="l">
              <a:lnSpc>
                <a:spcPct val="147500"/>
              </a:lnSpc>
              <a:spcBef>
                <a:spcPts val="0"/>
              </a:spcBef>
              <a:spcAft>
                <a:spcPts val="0"/>
              </a:spcAft>
              <a:buNone/>
            </a:pPr>
            <a:r>
              <a:rPr b="0" i="0" lang="en-US" sz="1200" u="none" cap="none" strike="noStrike">
                <a:latin typeface="Cambria"/>
                <a:ea typeface="Cambria"/>
                <a:cs typeface="Cambria"/>
                <a:sym typeface="Cambria"/>
              </a:rPr>
              <a:t>Diikuti oleh peserta didik sesuai dengan agama masing- masing.  Paling banyak 2 (dua) JP per minggu atau 72 (tujuh puluh dua)</a:t>
            </a:r>
            <a:endParaRPr b="0" i="0" sz="1200" u="none" cap="none" strike="noStrike">
              <a:latin typeface="Cambria"/>
              <a:ea typeface="Cambria"/>
              <a:cs typeface="Cambria"/>
              <a:sym typeface="Cambria"/>
            </a:endParaRPr>
          </a:p>
        </p:txBody>
      </p:sp>
      <p:sp>
        <p:nvSpPr>
          <p:cNvPr id="77" name="Google Shape;77;p6"/>
          <p:cNvSpPr txBox="1"/>
          <p:nvPr/>
        </p:nvSpPr>
        <p:spPr>
          <a:xfrm>
            <a:off x="788212" y="8478773"/>
            <a:ext cx="975994" cy="829310"/>
          </a:xfrm>
          <a:prstGeom prst="rect">
            <a:avLst/>
          </a:prstGeom>
          <a:noFill/>
          <a:ln>
            <a:noFill/>
          </a:ln>
        </p:spPr>
        <p:txBody>
          <a:bodyPr anchorCtr="0" anchor="t" bIns="0" lIns="0" spcFirstLastPara="1" rIns="0" wrap="square" tIns="965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a:p>
            <a:pPr indent="0" lvl="0" marL="0" marR="0" rtl="0" algn="l">
              <a:lnSpc>
                <a:spcPct val="100000"/>
              </a:lnSpc>
              <a:spcBef>
                <a:spcPts val="660"/>
              </a:spcBef>
              <a:spcAft>
                <a:spcPts val="0"/>
              </a:spcAft>
              <a:buNone/>
            </a:pPr>
            <a:r>
              <a:rPr b="0" i="0" lang="en-US" sz="1200" u="none" cap="none" strike="noStrike">
                <a:latin typeface="Cambria"/>
                <a:ea typeface="Cambria"/>
                <a:cs typeface="Cambria"/>
                <a:sym typeface="Cambria"/>
              </a:rPr>
              <a:t>JP per tahun.</a:t>
            </a:r>
            <a:endParaRPr b="0" i="0" sz="1200" u="none" cap="none" strike="noStrike">
              <a:latin typeface="Cambria"/>
              <a:ea typeface="Cambria"/>
              <a:cs typeface="Cambria"/>
              <a:sym typeface="Cambria"/>
            </a:endParaRPr>
          </a:p>
          <a:p>
            <a:pPr indent="0" lvl="0" marL="0" marR="0" rtl="0" algn="l">
              <a:lnSpc>
                <a:spcPct val="100000"/>
              </a:lnSpc>
              <a:spcBef>
                <a:spcPts val="685"/>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p:txBody>
      </p:sp>
      <p:sp>
        <p:nvSpPr>
          <p:cNvPr id="78" name="Google Shape;78;p6"/>
          <p:cNvSpPr txBox="1"/>
          <p:nvPr/>
        </p:nvSpPr>
        <p:spPr>
          <a:xfrm>
            <a:off x="1878838" y="9099295"/>
            <a:ext cx="46888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200" u="none" cap="none" strike="noStrike">
                <a:latin typeface="Cambria"/>
                <a:ea typeface="Cambria"/>
                <a:cs typeface="Cambria"/>
                <a:sym typeface="Cambria"/>
              </a:rPr>
              <a:t>Nama mata pelajaran merupakan nama Konsentrasi Keahlian.</a:t>
            </a:r>
            <a:endParaRPr b="0" i="0" sz="1200" u="none" cap="none" strike="noStrike">
              <a:latin typeface="Cambria"/>
              <a:ea typeface="Cambria"/>
              <a:cs typeface="Cambria"/>
              <a:sym typeface="Cambria"/>
            </a:endParaRPr>
          </a:p>
        </p:txBody>
      </p:sp>
      <p:sp>
        <p:nvSpPr>
          <p:cNvPr id="79" name="Google Shape;79;p6"/>
          <p:cNvSpPr txBox="1"/>
          <p:nvPr/>
        </p:nvSpPr>
        <p:spPr>
          <a:xfrm>
            <a:off x="775512" y="9283700"/>
            <a:ext cx="5880735" cy="558800"/>
          </a:xfrm>
          <a:prstGeom prst="rect">
            <a:avLst/>
          </a:prstGeom>
          <a:noFill/>
          <a:ln>
            <a:noFill/>
          </a:ln>
        </p:spPr>
        <p:txBody>
          <a:bodyPr anchorCtr="0" anchor="t" bIns="0" lIns="0" spcFirstLastPara="1" rIns="0" wrap="square" tIns="12700">
            <a:spAutoFit/>
          </a:bodyPr>
          <a:lstStyle/>
          <a:p>
            <a:pPr indent="0" lvl="0" marL="12700" marR="5080" rtl="0" algn="l">
              <a:lnSpc>
                <a:spcPct val="145800"/>
              </a:lnSpc>
              <a:spcBef>
                <a:spcPts val="0"/>
              </a:spcBef>
              <a:spcAft>
                <a:spcPts val="0"/>
              </a:spcAft>
              <a:buNone/>
            </a:pPr>
            <a:r>
              <a:rPr b="0" i="0" lang="en-US" sz="1200" u="none" cap="none" strike="noStrike">
                <a:latin typeface="Cambria"/>
                <a:ea typeface="Cambria"/>
                <a:cs typeface="Cambria"/>
                <a:sym typeface="Cambria"/>
              </a:rPr>
              <a:t>**** Nama mata pelajaran merupakan mata pelajaran yang dipiliholeh peserta  didik.</a:t>
            </a:r>
            <a:endParaRPr b="0" i="0" sz="1200" u="none" cap="none" strike="noStrike">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7"/>
          <p:cNvSpPr txBox="1"/>
          <p:nvPr/>
        </p:nvSpPr>
        <p:spPr>
          <a:xfrm>
            <a:off x="834948" y="789177"/>
            <a:ext cx="5945505" cy="828675"/>
          </a:xfrm>
          <a:prstGeom prst="rect">
            <a:avLst/>
          </a:prstGeom>
          <a:noFill/>
          <a:ln>
            <a:noFill/>
          </a:ln>
        </p:spPr>
        <p:txBody>
          <a:bodyPr anchorCtr="0" anchor="t" bIns="0" lIns="0" spcFirstLastPara="1" rIns="0" wrap="square" tIns="13325">
            <a:spAutoFit/>
          </a:bodyPr>
          <a:lstStyle/>
          <a:p>
            <a:pPr indent="0" lvl="0" marL="12700" marR="5080" rtl="0" algn="ctr">
              <a:lnSpc>
                <a:spcPct val="146200"/>
              </a:lnSpc>
              <a:spcBef>
                <a:spcPts val="0"/>
              </a:spcBef>
              <a:spcAft>
                <a:spcPts val="0"/>
              </a:spcAft>
              <a:buNone/>
            </a:pPr>
            <a:r>
              <a:rPr b="0" i="0" lang="en-US" sz="1200" u="none" cap="none" strike="noStrike">
                <a:latin typeface="Cambria"/>
                <a:ea typeface="Cambria"/>
                <a:cs typeface="Cambria"/>
                <a:sym typeface="Cambria"/>
              </a:rPr>
              <a:t>Tabel 4. Struktur Kurikulum Kelas XII SMK/MAK (Program 3 Tahun) </a:t>
            </a:r>
            <a:r>
              <a:rPr b="0" i="1" lang="en-US" sz="1200" u="none" cap="none" strike="noStrike">
                <a:latin typeface="Cambria"/>
                <a:ea typeface="Cambria"/>
                <a:cs typeface="Cambria"/>
                <a:sym typeface="Cambria"/>
              </a:rPr>
              <a:t>(Asumsi 1  tahun = 36 minggu: PKL = 18 minggu, mata pelajaran lainnya =18 minggudan 1  JP = 45 menit)</a:t>
            </a:r>
            <a:endParaRPr b="0" i="0" sz="1200" u="none" cap="none" strike="noStrike">
              <a:latin typeface="Cambria"/>
              <a:ea typeface="Cambria"/>
              <a:cs typeface="Cambria"/>
              <a:sym typeface="Cambria"/>
            </a:endParaRPr>
          </a:p>
        </p:txBody>
      </p:sp>
      <p:graphicFrame>
        <p:nvGraphicFramePr>
          <p:cNvPr id="85" name="Google Shape;85;p7"/>
          <p:cNvGraphicFramePr/>
          <p:nvPr/>
        </p:nvGraphicFramePr>
        <p:xfrm>
          <a:off x="1257604" y="1696466"/>
          <a:ext cx="3000000" cy="3000000"/>
        </p:xfrm>
        <a:graphic>
          <a:graphicData uri="http://schemas.openxmlformats.org/drawingml/2006/table">
            <a:tbl>
              <a:tblPr bandRow="1" firstRow="1">
                <a:noFill/>
                <a:tableStyleId>{0FFB9186-2F16-477A-8BC2-56A8F48EF87F}</a:tableStyleId>
              </a:tblPr>
              <a:tblGrid>
                <a:gridCol w="359400"/>
                <a:gridCol w="2479675"/>
                <a:gridCol w="1057275"/>
                <a:gridCol w="952500"/>
                <a:gridCol w="723275"/>
              </a:tblGrid>
              <a:tr h="1039375">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55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2539" lvl="0" marL="20955" marR="49530" rtl="0" algn="ctr">
                        <a:lnSpc>
                          <a:spcPct val="97700"/>
                        </a:lnSpc>
                        <a:spcBef>
                          <a:spcPts val="5"/>
                        </a:spcBef>
                        <a:spcAft>
                          <a:spcPts val="0"/>
                        </a:spcAft>
                        <a:buNone/>
                      </a:pPr>
                      <a:r>
                        <a:rPr lang="en-US" sz="1100" u="none" cap="none" strike="noStrike">
                          <a:latin typeface="Cambria"/>
                          <a:ea typeface="Cambria"/>
                          <a:cs typeface="Cambria"/>
                          <a:sym typeface="Cambria"/>
                        </a:rPr>
                        <a:t>Alokasi  Intrakurikuler  Per Tahun</a:t>
                      </a:r>
                      <a:endParaRPr sz="1100" u="none" cap="none" strike="noStrike">
                        <a:latin typeface="Cambria"/>
                        <a:ea typeface="Cambria"/>
                        <a:cs typeface="Cambria"/>
                        <a:sym typeface="Cambria"/>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7305" marR="59689" rtl="0" algn="ctr">
                        <a:lnSpc>
                          <a:spcPct val="97600"/>
                        </a:lnSpc>
                        <a:spcBef>
                          <a:spcPts val="0"/>
                        </a:spcBef>
                        <a:spcAft>
                          <a:spcPts val="0"/>
                        </a:spcAft>
                        <a:buNone/>
                      </a:pPr>
                      <a:r>
                        <a:rPr lang="en-US" sz="1100" u="none" cap="none" strike="noStrike">
                          <a:latin typeface="Cambria"/>
                          <a:ea typeface="Cambria"/>
                          <a:cs typeface="Cambria"/>
                          <a:sym typeface="Cambria"/>
                        </a:rPr>
                        <a:t>Alokasi  Projek  Penguatan  Profil Pelajar  Pancasila  Per Tahun</a:t>
                      </a:r>
                      <a:endParaRPr sz="1100" u="none" cap="none" strike="noStrike">
                        <a:latin typeface="Cambria"/>
                        <a:ea typeface="Cambria"/>
                        <a:cs typeface="Cambria"/>
                        <a:sym typeface="Cambria"/>
                      </a:endParaRPr>
                    </a:p>
                  </a:txBody>
                  <a:tcPr marT="254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50" u="none" cap="none" strike="noStrike">
                        <a:latin typeface="Times New Roman"/>
                        <a:ea typeface="Times New Roman"/>
                        <a:cs typeface="Times New Roman"/>
                        <a:sym typeface="Times New Roman"/>
                      </a:endParaRPr>
                    </a:p>
                    <a:p>
                      <a:pPr indent="0" lvl="0" marL="62230" marR="98425" rtl="0" algn="ctr">
                        <a:lnSpc>
                          <a:spcPct val="112300"/>
                        </a:lnSpc>
                        <a:spcBef>
                          <a:spcPts val="0"/>
                        </a:spcBef>
                        <a:spcAft>
                          <a:spcPts val="0"/>
                        </a:spcAft>
                        <a:buNone/>
                      </a:pPr>
                      <a:r>
                        <a:rPr lang="en-US" sz="1100" u="none" cap="none" strike="noStrike">
                          <a:latin typeface="Cambria"/>
                          <a:ea typeface="Cambria"/>
                          <a:cs typeface="Cambria"/>
                          <a:sym typeface="Cambria"/>
                        </a:rPr>
                        <a:t>Total JP  Per  Tahun</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95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A.	KELOMPOK MATA PELAJARAN UMUM:</a:t>
                      </a:r>
                      <a:endParaRPr sz="1100" u="none" cap="none" strike="noStrike">
                        <a:latin typeface="Cambria"/>
                        <a:ea typeface="Cambria"/>
                        <a:cs typeface="Cambria"/>
                        <a:sym typeface="Cambria"/>
                      </a:endParaRPr>
                    </a:p>
                  </a:txBody>
                  <a:tcPr marT="9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34350">
                <a:tc rowSpan="6">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106045" rtl="0" algn="l">
                        <a:lnSpc>
                          <a:spcPct val="136363"/>
                        </a:lnSpc>
                        <a:spcBef>
                          <a:spcPts val="0"/>
                        </a:spcBef>
                        <a:spcAft>
                          <a:spcPts val="0"/>
                        </a:spcAft>
                        <a:buNone/>
                      </a:pPr>
                      <a:r>
                        <a:rPr lang="en-US" sz="1100" u="none" cap="none" strike="noStrike">
                          <a:latin typeface="Cambria"/>
                          <a:ea typeface="Cambria"/>
                          <a:cs typeface="Cambria"/>
                          <a:sym typeface="Cambria"/>
                        </a:rPr>
                        <a:t>Pendidikan Agama Islam dan Budi  Pekerti*</a:t>
                      </a:r>
                      <a:endParaRPr sz="1100" u="none" cap="none" strike="noStrike">
                        <a:latin typeface="Cambria"/>
                        <a:ea typeface="Cambria"/>
                        <a:cs typeface="Cambria"/>
                        <a:sym typeface="Cambria"/>
                      </a:endParaRPr>
                    </a:p>
                  </a:txBody>
                  <a:tcPr marT="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356235" rtl="0" algn="l">
                        <a:lnSpc>
                          <a:spcPct val="135454"/>
                        </a:lnSpc>
                        <a:spcBef>
                          <a:spcPts val="0"/>
                        </a:spcBef>
                        <a:spcAft>
                          <a:spcPts val="0"/>
                        </a:spcAft>
                        <a:buNone/>
                      </a:pPr>
                      <a:r>
                        <a:rPr lang="en-US" sz="1100" u="none" cap="none" strike="noStrike">
                          <a:latin typeface="Cambria"/>
                          <a:ea typeface="Cambria"/>
                          <a:cs typeface="Cambria"/>
                          <a:sym typeface="Cambria"/>
                        </a:rPr>
                        <a:t>Pendidikan Agama Kristen dan  Budi Pekerti*</a:t>
                      </a:r>
                      <a:endParaRPr sz="1100" u="none" cap="none" strike="noStrike">
                        <a:latin typeface="Cambria"/>
                        <a:ea typeface="Cambria"/>
                        <a:cs typeface="Cambria"/>
                        <a:sym typeface="Cambr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vMerge="1"/>
                <a:tc>
                  <a:txBody>
                    <a:bodyPr/>
                    <a:lstStyle/>
                    <a:p>
                      <a:pPr indent="0" lvl="0" marL="2540" marR="367030" rtl="0" algn="l">
                        <a:lnSpc>
                          <a:spcPct val="135454"/>
                        </a:lnSpc>
                        <a:spcBef>
                          <a:spcPts val="0"/>
                        </a:spcBef>
                        <a:spcAft>
                          <a:spcPts val="0"/>
                        </a:spcAft>
                        <a:buNone/>
                      </a:pPr>
                      <a:r>
                        <a:rPr lang="en-US" sz="1100" u="none" cap="none" strike="noStrike">
                          <a:latin typeface="Cambria"/>
                          <a:ea typeface="Cambria"/>
                          <a:cs typeface="Cambria"/>
                          <a:sym typeface="Cambria"/>
                        </a:rPr>
                        <a:t>Pendidikan Agama Katolik dan  Budi Pekerti*</a:t>
                      </a:r>
                      <a:endParaRPr sz="1100" u="none" cap="none" strike="noStrike">
                        <a:latin typeface="Cambria"/>
                        <a:ea typeface="Cambria"/>
                        <a:cs typeface="Cambria"/>
                        <a:sym typeface="Cambria"/>
                      </a:endParaRPr>
                    </a:p>
                  </a:txBody>
                  <a:tcPr marT="8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308610" rtl="0" algn="l">
                        <a:lnSpc>
                          <a:spcPct val="112700"/>
                        </a:lnSpc>
                        <a:spcBef>
                          <a:spcPts val="0"/>
                        </a:spcBef>
                        <a:spcAft>
                          <a:spcPts val="0"/>
                        </a:spcAft>
                        <a:buNone/>
                      </a:pPr>
                      <a:r>
                        <a:rPr lang="en-US" sz="1100" u="none" cap="none" strike="noStrike">
                          <a:latin typeface="Cambria"/>
                          <a:ea typeface="Cambria"/>
                          <a:cs typeface="Cambria"/>
                          <a:sym typeface="Cambria"/>
                        </a:rPr>
                        <a:t>Pendidikan Agama Buddha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600">
                <a:tc vMerge="1"/>
                <a:tc>
                  <a:txBody>
                    <a:bodyPr/>
                    <a:lstStyle/>
                    <a:p>
                      <a:pPr indent="0" lvl="0" marL="2540" marR="424180" rtl="0" algn="l">
                        <a:lnSpc>
                          <a:spcPct val="112900"/>
                        </a:lnSpc>
                        <a:spcBef>
                          <a:spcPts val="0"/>
                        </a:spcBef>
                        <a:spcAft>
                          <a:spcPts val="0"/>
                        </a:spcAft>
                        <a:buNone/>
                      </a:pPr>
                      <a:r>
                        <a:rPr lang="en-US" sz="1100" u="none" cap="none" strike="noStrike">
                          <a:latin typeface="Cambria"/>
                          <a:ea typeface="Cambria"/>
                          <a:cs typeface="Cambria"/>
                          <a:sym typeface="Cambria"/>
                        </a:rPr>
                        <a:t>Pendidikan Agama Hindu dan  Budi Pekerti*</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2540" marR="363220" rtl="0" algn="l">
                        <a:lnSpc>
                          <a:spcPct val="112700"/>
                        </a:lnSpc>
                        <a:spcBef>
                          <a:spcPts val="0"/>
                        </a:spcBef>
                        <a:spcAft>
                          <a:spcPts val="0"/>
                        </a:spcAft>
                        <a:buNone/>
                      </a:pPr>
                      <a:r>
                        <a:rPr lang="en-US" sz="1100" u="none" cap="none" strike="noStrike">
                          <a:latin typeface="Cambria"/>
                          <a:ea typeface="Cambria"/>
                          <a:cs typeface="Cambria"/>
                          <a:sym typeface="Cambria"/>
                        </a:rPr>
                        <a:t>Pendidikan Agama Khonghucu  dan Budi Pekerti*</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08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Pendidikan Pancasila</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Indonesia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i="1" lang="en-US" sz="1100" u="none" cap="none" strike="noStrike">
                          <a:latin typeface="Cambria"/>
                          <a:ea typeface="Cambria"/>
                          <a:cs typeface="Cambria"/>
                          <a:sym typeface="Cambria"/>
                        </a:rPr>
                        <a:t>Muatan Lokal**</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3210" marR="0" rtl="0" algn="l">
                        <a:lnSpc>
                          <a:spcPct val="100000"/>
                        </a:lnSpc>
                        <a:spcBef>
                          <a:spcPts val="0"/>
                        </a:spcBef>
                        <a:spcAft>
                          <a:spcPts val="0"/>
                        </a:spcAft>
                        <a:buNone/>
                      </a:pPr>
                      <a:r>
                        <a:rPr i="1"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7040" rtl="0" algn="r">
                        <a:lnSpc>
                          <a:spcPct val="100000"/>
                        </a:lnSpc>
                        <a:spcBef>
                          <a:spcPts val="0"/>
                        </a:spcBef>
                        <a:spcAft>
                          <a:spcPts val="0"/>
                        </a:spcAft>
                        <a:buNone/>
                      </a:pPr>
                      <a:r>
                        <a:rPr i="1"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795" rtl="0" algn="ctr">
                        <a:lnSpc>
                          <a:spcPct val="100000"/>
                        </a:lnSpc>
                        <a:spcBef>
                          <a:spcPts val="0"/>
                        </a:spcBef>
                        <a:spcAft>
                          <a:spcPts val="0"/>
                        </a:spcAft>
                        <a:buNone/>
                      </a:pPr>
                      <a:r>
                        <a:rPr i="1"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50">
                <a:tc gridSpan="2">
                  <a:txBody>
                    <a:bodyPr/>
                    <a:lstStyle/>
                    <a:p>
                      <a:pPr indent="0" lvl="0" marL="2540" marR="521969" rtl="0" algn="l">
                        <a:lnSpc>
                          <a:spcPct val="112999"/>
                        </a:lnSpc>
                        <a:spcBef>
                          <a:spcPts val="0"/>
                        </a:spcBef>
                        <a:spcAft>
                          <a:spcPts val="0"/>
                        </a:spcAft>
                        <a:buNone/>
                      </a:pPr>
                      <a:r>
                        <a:rPr lang="en-US" sz="1100" u="none" cap="none" strike="noStrike">
                          <a:latin typeface="Cambria"/>
                          <a:ea typeface="Cambria"/>
                          <a:cs typeface="Cambria"/>
                          <a:sym typeface="Cambria"/>
                        </a:rPr>
                        <a:t>Jumlah Kelompok Mata Pelajaran  Umum (A):</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3304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136525" rtl="0" algn="ctr">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55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 KELOMPOK MATA PELAJARAN KEJURUAN:</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3322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Matematika</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7.</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Inggris</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8.</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538480" rtl="0" algn="l">
                        <a:lnSpc>
                          <a:spcPct val="112700"/>
                        </a:lnSpc>
                        <a:spcBef>
                          <a:spcPts val="0"/>
                        </a:spcBef>
                        <a:spcAft>
                          <a:spcPts val="0"/>
                        </a:spcAft>
                        <a:buNone/>
                      </a:pPr>
                      <a:r>
                        <a:rPr lang="en-US" sz="1100" u="none" cap="none" strike="noStrike">
                          <a:latin typeface="Cambria"/>
                          <a:ea typeface="Cambria"/>
                          <a:cs typeface="Cambria"/>
                          <a:sym typeface="Cambria"/>
                        </a:rPr>
                        <a:t>Mata Pelajaran [Konsentrasi  Keahlian]***</a:t>
                      </a:r>
                      <a:endParaRPr sz="1100" u="none" cap="none" strike="noStrike">
                        <a:latin typeface="Cambria"/>
                        <a:ea typeface="Cambria"/>
                        <a:cs typeface="Cambria"/>
                        <a:sym typeface="Cambria"/>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396</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6525" rtl="0" algn="ctr">
                        <a:lnSpc>
                          <a:spcPct val="100000"/>
                        </a:lnSpc>
                        <a:spcBef>
                          <a:spcPts val="0"/>
                        </a:spcBef>
                        <a:spcAft>
                          <a:spcPts val="0"/>
                        </a:spcAft>
                        <a:buNone/>
                      </a:pPr>
                      <a:r>
                        <a:rPr lang="en-US" sz="1100" u="none" cap="none" strike="noStrike">
                          <a:latin typeface="Cambria"/>
                          <a:ea typeface="Cambria"/>
                          <a:cs typeface="Cambria"/>
                          <a:sym typeface="Cambria"/>
                        </a:rPr>
                        <a:t>396</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9.</a:t>
                      </a:r>
                      <a:endParaRPr sz="1100" u="none" cap="none" strike="noStrike">
                        <a:latin typeface="Cambria"/>
                        <a:ea typeface="Cambria"/>
                        <a:cs typeface="Cambria"/>
                        <a:sym typeface="Cambria"/>
                      </a:endParaRPr>
                    </a:p>
                  </a:txBody>
                  <a:tcPr marT="235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Projek Kreatif dan Kewirausahaan</a:t>
                      </a:r>
                      <a:endParaRPr sz="1100" u="none" cap="none" strike="noStrike">
                        <a:latin typeface="Cambria"/>
                        <a:ea typeface="Cambria"/>
                        <a:cs typeface="Cambria"/>
                        <a:sym typeface="Cambria"/>
                      </a:endParaRPr>
                    </a:p>
                  </a:txBody>
                  <a:tcPr marT="235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7160" rtl="0" algn="ct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6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0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10.</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Praktik Kerja Lapangan****</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792</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6525" rtl="0" algn="ctr">
                        <a:lnSpc>
                          <a:spcPct val="100000"/>
                        </a:lnSpc>
                        <a:spcBef>
                          <a:spcPts val="0"/>
                        </a:spcBef>
                        <a:spcAft>
                          <a:spcPts val="0"/>
                        </a:spcAft>
                        <a:buNone/>
                      </a:pPr>
                      <a:r>
                        <a:rPr lang="en-US" sz="1100" u="none" cap="none" strike="noStrike">
                          <a:latin typeface="Cambria"/>
                          <a:ea typeface="Cambria"/>
                          <a:cs typeface="Cambria"/>
                          <a:sym typeface="Cambria"/>
                        </a:rPr>
                        <a:t>792</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11.</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 Pilihan*****</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6525" rtl="0" algn="ctr">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075">
                <a:tc gridSpan="2">
                  <a:txBody>
                    <a:bodyPr/>
                    <a:lstStyle/>
                    <a:p>
                      <a:pPr indent="0" lvl="0" marL="2540" marR="521969" rtl="0" algn="l">
                        <a:lnSpc>
                          <a:spcPct val="136363"/>
                        </a:lnSpc>
                        <a:spcBef>
                          <a:spcPts val="0"/>
                        </a:spcBef>
                        <a:spcAft>
                          <a:spcPts val="0"/>
                        </a:spcAft>
                        <a:buNone/>
                      </a:pPr>
                      <a:r>
                        <a:rPr lang="en-US" sz="1100" u="none" cap="none" strike="noStrike">
                          <a:latin typeface="Cambria"/>
                          <a:ea typeface="Cambria"/>
                          <a:cs typeface="Cambria"/>
                          <a:sym typeface="Cambria"/>
                        </a:rPr>
                        <a:t>Jumlah Kelompok Mata Pelajaran  Kejuruan (B):</a:t>
                      </a:r>
                      <a:endParaRPr sz="1100" u="none" cap="none" strike="noStrike">
                        <a:latin typeface="Cambria"/>
                        <a:ea typeface="Cambria"/>
                        <a:cs typeface="Cambria"/>
                        <a:sym typeface="Cambria"/>
                      </a:endParaRPr>
                    </a:p>
                  </a:txBody>
                  <a:tcPr marT="8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02565" marR="0" rtl="0" algn="l">
                        <a:lnSpc>
                          <a:spcPct val="100000"/>
                        </a:lnSpc>
                        <a:spcBef>
                          <a:spcPts val="0"/>
                        </a:spcBef>
                        <a:spcAft>
                          <a:spcPts val="0"/>
                        </a:spcAft>
                        <a:buNone/>
                      </a:pPr>
                      <a:r>
                        <a:rPr lang="en-US" sz="1100" u="none" cap="none" strike="noStrike">
                          <a:latin typeface="Cambria"/>
                          <a:ea typeface="Cambria"/>
                          <a:cs typeface="Cambria"/>
                          <a:sym typeface="Cambria"/>
                        </a:rPr>
                        <a:t>1512</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4413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136525" rtl="0" algn="ctr">
                        <a:lnSpc>
                          <a:spcPct val="100000"/>
                        </a:lnSpc>
                        <a:spcBef>
                          <a:spcPts val="0"/>
                        </a:spcBef>
                        <a:spcAft>
                          <a:spcPts val="0"/>
                        </a:spcAft>
                        <a:buNone/>
                      </a:pPr>
                      <a:r>
                        <a:rPr lang="en-US" sz="1100" u="none" cap="none" strike="noStrike">
                          <a:latin typeface="Cambria"/>
                          <a:ea typeface="Cambria"/>
                          <a:cs typeface="Cambria"/>
                          <a:sym typeface="Cambria"/>
                        </a:rPr>
                        <a:t>1512</a:t>
                      </a:r>
                      <a:endParaRPr sz="1100" u="none" cap="none" strike="noStrike">
                        <a:latin typeface="Cambria"/>
                        <a:ea typeface="Cambria"/>
                        <a:cs typeface="Cambria"/>
                        <a:sym typeface="Cambria"/>
                      </a:endParaRPr>
                    </a:p>
                  </a:txBody>
                  <a:tcPr marT="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graphicFrame>
        <p:nvGraphicFramePr>
          <p:cNvPr id="90" name="Google Shape;90;p8"/>
          <p:cNvGraphicFramePr/>
          <p:nvPr/>
        </p:nvGraphicFramePr>
        <p:xfrm>
          <a:off x="1257604" y="894588"/>
          <a:ext cx="3000000" cy="3000000"/>
        </p:xfrm>
        <a:graphic>
          <a:graphicData uri="http://schemas.openxmlformats.org/drawingml/2006/table">
            <a:tbl>
              <a:tblPr bandRow="1" firstRow="1">
                <a:noFill/>
                <a:tableStyleId>{0FFB9186-2F16-477A-8BC2-56A8F48EF87F}</a:tableStyleId>
              </a:tblPr>
              <a:tblGrid>
                <a:gridCol w="2841625"/>
                <a:gridCol w="1057900"/>
                <a:gridCol w="953125"/>
                <a:gridCol w="722625"/>
              </a:tblGrid>
              <a:tr h="3340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Jumlah A+B</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1620</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7804"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64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1" name="Google Shape;91;p8"/>
          <p:cNvSpPr txBox="1"/>
          <p:nvPr/>
        </p:nvSpPr>
        <p:spPr>
          <a:xfrm>
            <a:off x="788212" y="1212850"/>
            <a:ext cx="911225" cy="208279"/>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Keterangan:</a:t>
            </a:r>
            <a:endParaRPr b="0" i="0" sz="1200" u="none" cap="none" strike="noStrike">
              <a:latin typeface="Cambria"/>
              <a:ea typeface="Cambria"/>
              <a:cs typeface="Cambria"/>
              <a:sym typeface="Cambria"/>
            </a:endParaRPr>
          </a:p>
        </p:txBody>
      </p:sp>
      <p:sp>
        <p:nvSpPr>
          <p:cNvPr id="92" name="Google Shape;92;p8"/>
          <p:cNvSpPr txBox="1"/>
          <p:nvPr/>
        </p:nvSpPr>
        <p:spPr>
          <a:xfrm>
            <a:off x="1268272" y="1397253"/>
            <a:ext cx="5603875" cy="561975"/>
          </a:xfrm>
          <a:prstGeom prst="rect">
            <a:avLst/>
          </a:prstGeom>
          <a:noFill/>
          <a:ln>
            <a:noFill/>
          </a:ln>
        </p:spPr>
        <p:txBody>
          <a:bodyPr anchorCtr="0" anchor="t" bIns="0" lIns="0" spcFirstLastPara="1" rIns="0" wrap="square" tIns="97775">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	Diikuti oleh peserta didik sesuai dengan agama masing- masing.</a:t>
            </a:r>
            <a:endParaRPr b="0" i="0" sz="1200" u="none" cap="none" strike="noStrike">
              <a:latin typeface="Cambria"/>
              <a:ea typeface="Cambria"/>
              <a:cs typeface="Cambria"/>
              <a:sym typeface="Cambria"/>
            </a:endParaRPr>
          </a:p>
          <a:p>
            <a:pPr indent="0" lvl="0" marL="443230" marR="0" rtl="0" algn="l">
              <a:lnSpc>
                <a:spcPct val="100000"/>
              </a:lnSpc>
              <a:spcBef>
                <a:spcPts val="670"/>
              </a:spcBef>
              <a:spcAft>
                <a:spcPts val="0"/>
              </a:spcAft>
              <a:buNone/>
            </a:pPr>
            <a:r>
              <a:rPr b="0" i="0" lang="en-US" sz="1200" u="none" cap="none" strike="noStrike">
                <a:latin typeface="Cambria"/>
                <a:ea typeface="Cambria"/>
                <a:cs typeface="Cambria"/>
                <a:sym typeface="Cambria"/>
              </a:rPr>
              <a:t>Paling banyak 2 (dua) JP per minggu atau 72 (tujuh puluh dua) JP</a:t>
            </a:r>
            <a:endParaRPr b="0" i="0" sz="1200" u="none" cap="none" strike="noStrike">
              <a:latin typeface="Cambria"/>
              <a:ea typeface="Cambria"/>
              <a:cs typeface="Cambria"/>
              <a:sym typeface="Cambria"/>
            </a:endParaRPr>
          </a:p>
        </p:txBody>
      </p:sp>
      <p:sp>
        <p:nvSpPr>
          <p:cNvPr id="93" name="Google Shape;93;p8"/>
          <p:cNvSpPr txBox="1"/>
          <p:nvPr/>
        </p:nvSpPr>
        <p:spPr>
          <a:xfrm>
            <a:off x="788212" y="1665477"/>
            <a:ext cx="805180" cy="1101725"/>
          </a:xfrm>
          <a:prstGeom prst="rect">
            <a:avLst/>
          </a:prstGeom>
          <a:noFill/>
          <a:ln>
            <a:noFill/>
          </a:ln>
        </p:spPr>
        <p:txBody>
          <a:bodyPr anchorCtr="0" anchor="t" bIns="0" lIns="0" spcFirstLastPara="1" rIns="0" wrap="square" tIns="97775">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a:p>
            <a:pPr indent="0" lvl="0" marL="0" marR="0" rtl="0" algn="l">
              <a:lnSpc>
                <a:spcPct val="100000"/>
              </a:lnSpc>
              <a:spcBef>
                <a:spcPts val="670"/>
              </a:spcBef>
              <a:spcAft>
                <a:spcPts val="0"/>
              </a:spcAft>
              <a:buNone/>
            </a:pPr>
            <a:r>
              <a:rPr b="0" i="0" lang="en-US" sz="1200" u="none" cap="none" strike="noStrike">
                <a:latin typeface="Cambria"/>
                <a:ea typeface="Cambria"/>
                <a:cs typeface="Cambria"/>
                <a:sym typeface="Cambria"/>
              </a:rPr>
              <a:t>per tahun.</a:t>
            </a:r>
            <a:endParaRPr b="0" i="0" sz="1200" u="none" cap="none" strike="noStrike">
              <a:latin typeface="Cambria"/>
              <a:ea typeface="Cambria"/>
              <a:cs typeface="Cambria"/>
              <a:sym typeface="Cambria"/>
            </a:endParaRPr>
          </a:p>
          <a:p>
            <a:pPr indent="0" lvl="0" marL="0" marR="0" rtl="0" algn="l">
              <a:lnSpc>
                <a:spcPct val="100000"/>
              </a:lnSpc>
              <a:spcBef>
                <a:spcPts val="675"/>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a:p>
            <a:pPr indent="0" lvl="0" marL="0" marR="0" rtl="0" algn="l">
              <a:lnSpc>
                <a:spcPct val="100000"/>
              </a:lnSpc>
              <a:spcBef>
                <a:spcPts val="695"/>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p:txBody>
      </p:sp>
      <p:sp>
        <p:nvSpPr>
          <p:cNvPr id="94" name="Google Shape;94;p8"/>
          <p:cNvSpPr txBox="1"/>
          <p:nvPr/>
        </p:nvSpPr>
        <p:spPr>
          <a:xfrm>
            <a:off x="1699005" y="2198877"/>
            <a:ext cx="5172075" cy="568325"/>
          </a:xfrm>
          <a:prstGeom prst="rect">
            <a:avLst/>
          </a:prstGeom>
          <a:noFill/>
          <a:ln>
            <a:noFill/>
          </a:ln>
        </p:spPr>
        <p:txBody>
          <a:bodyPr anchorCtr="0" anchor="t" bIns="0" lIns="0" spcFirstLastPara="1" rIns="0" wrap="square" tIns="12700">
            <a:spAutoFit/>
          </a:bodyPr>
          <a:lstStyle/>
          <a:p>
            <a:pPr indent="0" lvl="0" marL="12700" marR="5080" rtl="0" algn="l">
              <a:lnSpc>
                <a:spcPct val="148300"/>
              </a:lnSpc>
              <a:spcBef>
                <a:spcPts val="0"/>
              </a:spcBef>
              <a:spcAft>
                <a:spcPts val="0"/>
              </a:spcAft>
              <a:buNone/>
            </a:pPr>
            <a:r>
              <a:rPr b="0" i="0" lang="en-US" sz="1200" u="none" cap="none" strike="noStrike">
                <a:latin typeface="Cambria"/>
                <a:ea typeface="Cambria"/>
                <a:cs typeface="Cambria"/>
                <a:sym typeface="Cambria"/>
              </a:rPr>
              <a:t>Nama mata pelajaran merupakan nama Konsentrasi Keahlian.  Praktik kerja lapangan dilaksanakan sekurang-kurangnyanya selama</a:t>
            </a:r>
            <a:endParaRPr b="0" i="0" sz="1200" u="none" cap="none" strike="noStrike">
              <a:latin typeface="Cambria"/>
              <a:ea typeface="Cambria"/>
              <a:cs typeface="Cambria"/>
              <a:sym typeface="Cambria"/>
            </a:endParaRPr>
          </a:p>
        </p:txBody>
      </p:sp>
      <p:sp>
        <p:nvSpPr>
          <p:cNvPr id="95" name="Google Shape;95;p8"/>
          <p:cNvSpPr txBox="1"/>
          <p:nvPr/>
        </p:nvSpPr>
        <p:spPr>
          <a:xfrm>
            <a:off x="775512" y="2741041"/>
            <a:ext cx="5588635" cy="1460500"/>
          </a:xfrm>
          <a:prstGeom prst="rect">
            <a:avLst/>
          </a:prstGeom>
          <a:noFill/>
          <a:ln>
            <a:noFill/>
          </a:ln>
        </p:spPr>
        <p:txBody>
          <a:bodyPr anchorCtr="0" anchor="t" bIns="0" lIns="0" spcFirstLastPara="1" rIns="0" wrap="square" tIns="22225">
            <a:spAutoFit/>
          </a:bodyPr>
          <a:lstStyle/>
          <a:p>
            <a:pPr indent="0" lvl="0" marL="12700" marR="0" rtl="0" algn="l">
              <a:lnSpc>
                <a:spcPct val="100000"/>
              </a:lnSpc>
              <a:spcBef>
                <a:spcPts val="0"/>
              </a:spcBef>
              <a:spcAft>
                <a:spcPts val="0"/>
              </a:spcAft>
              <a:buNone/>
            </a:pPr>
            <a:r>
              <a:rPr b="0" i="0" lang="en-US" sz="1200" u="none" cap="none" strike="noStrike">
                <a:latin typeface="Cambria"/>
                <a:ea typeface="Cambria"/>
                <a:cs typeface="Cambria"/>
                <a:sym typeface="Cambria"/>
              </a:rPr>
              <a:t>6 (enam) bulan di kelas XII.</a:t>
            </a:r>
            <a:endParaRPr b="0" i="0" sz="1200" u="none" cap="none" strike="noStrike">
              <a:latin typeface="Cambria"/>
              <a:ea typeface="Cambria"/>
              <a:cs typeface="Cambria"/>
              <a:sym typeface="Cambria"/>
            </a:endParaRPr>
          </a:p>
          <a:p>
            <a:pPr indent="0" lvl="0" marL="12700" marR="0" rtl="0" algn="l">
              <a:lnSpc>
                <a:spcPct val="100000"/>
              </a:lnSpc>
              <a:spcBef>
                <a:spcPts val="75"/>
              </a:spcBef>
              <a:spcAft>
                <a:spcPts val="0"/>
              </a:spcAft>
              <a:buNone/>
            </a:pPr>
            <a:r>
              <a:rPr b="0" i="0" lang="en-US" sz="1200" u="none" cap="none" strike="noStrike">
                <a:latin typeface="Cambria"/>
                <a:ea typeface="Cambria"/>
                <a:cs typeface="Cambria"/>
                <a:sym typeface="Cambria"/>
              </a:rPr>
              <a:t>***** Nama mata pelajaran merupakan mata pelajaran yang dipilih oleh</a:t>
            </a:r>
            <a:endParaRPr b="0" i="0" sz="1200" u="none" cap="none" strike="noStrike">
              <a:latin typeface="Cambria"/>
              <a:ea typeface="Cambria"/>
              <a:cs typeface="Cambria"/>
              <a:sym typeface="Cambria"/>
            </a:endParaRPr>
          </a:p>
          <a:p>
            <a:pPr indent="0" lvl="0" marL="12700" marR="0" rtl="0" algn="l">
              <a:lnSpc>
                <a:spcPct val="100000"/>
              </a:lnSpc>
              <a:spcBef>
                <a:spcPts val="680"/>
              </a:spcBef>
              <a:spcAft>
                <a:spcPts val="0"/>
              </a:spcAft>
              <a:buNone/>
            </a:pPr>
            <a:r>
              <a:rPr b="0" i="0" lang="en-US" sz="1200" u="none" cap="none" strike="noStrike">
                <a:latin typeface="Cambria"/>
                <a:ea typeface="Cambria"/>
                <a:cs typeface="Cambria"/>
                <a:sym typeface="Cambria"/>
              </a:rPr>
              <a:t>peserta didik.</a:t>
            </a:r>
            <a:endParaRPr b="0" i="0" sz="1200" u="none" cap="none" strike="noStrike">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latin typeface="Cambria"/>
              <a:ea typeface="Cambria"/>
              <a:cs typeface="Cambria"/>
              <a:sym typeface="Cambria"/>
            </a:endParaRPr>
          </a:p>
          <a:p>
            <a:pPr indent="0" lvl="0" marL="417194" marR="0" rtl="0" algn="ctr">
              <a:lnSpc>
                <a:spcPct val="100000"/>
              </a:lnSpc>
              <a:spcBef>
                <a:spcPts val="940"/>
              </a:spcBef>
              <a:spcAft>
                <a:spcPts val="0"/>
              </a:spcAft>
              <a:buNone/>
            </a:pPr>
            <a:r>
              <a:rPr b="0" i="0" lang="en-US" sz="1200" u="none" cap="none" strike="noStrike">
                <a:latin typeface="Cambria"/>
                <a:ea typeface="Cambria"/>
                <a:cs typeface="Cambria"/>
                <a:sym typeface="Cambria"/>
              </a:rPr>
              <a:t>Tabel 5. Struktur Kurikulum Kelas XII SMK/MAK (Program 4 Tahun)</a:t>
            </a:r>
            <a:endParaRPr b="0" i="0" sz="1200" u="none" cap="none" strike="noStrike">
              <a:latin typeface="Cambria"/>
              <a:ea typeface="Cambria"/>
              <a:cs typeface="Cambria"/>
              <a:sym typeface="Cambria"/>
            </a:endParaRPr>
          </a:p>
          <a:p>
            <a:pPr indent="0" lvl="0" marL="370840" marR="0" rtl="0" algn="ctr">
              <a:lnSpc>
                <a:spcPct val="100000"/>
              </a:lnSpc>
              <a:spcBef>
                <a:spcPts val="685"/>
              </a:spcBef>
              <a:spcAft>
                <a:spcPts val="0"/>
              </a:spcAft>
              <a:buNone/>
            </a:pPr>
            <a:r>
              <a:rPr b="0" i="1" lang="en-US" sz="1200" u="none" cap="none" strike="noStrike">
                <a:latin typeface="Cambria"/>
                <a:ea typeface="Cambria"/>
                <a:cs typeface="Cambria"/>
                <a:sym typeface="Cambria"/>
              </a:rPr>
              <a:t>(Asumsi 1 tahun = 36 minggu, dan 1 JP = 45 menit)</a:t>
            </a:r>
            <a:endParaRPr b="0" i="0" sz="1200" u="none" cap="none" strike="noStrike">
              <a:latin typeface="Cambria"/>
              <a:ea typeface="Cambria"/>
              <a:cs typeface="Cambria"/>
              <a:sym typeface="Cambria"/>
            </a:endParaRPr>
          </a:p>
        </p:txBody>
      </p:sp>
      <p:graphicFrame>
        <p:nvGraphicFramePr>
          <p:cNvPr id="96" name="Google Shape;96;p8"/>
          <p:cNvGraphicFramePr/>
          <p:nvPr/>
        </p:nvGraphicFramePr>
        <p:xfrm>
          <a:off x="1257604" y="4280027"/>
          <a:ext cx="3000000" cy="3000000"/>
        </p:xfrm>
        <a:graphic>
          <a:graphicData uri="http://schemas.openxmlformats.org/drawingml/2006/table">
            <a:tbl>
              <a:tblPr bandRow="1" firstRow="1">
                <a:noFill/>
                <a:tableStyleId>{0FFB9186-2F16-477A-8BC2-56A8F48EF87F}</a:tableStyleId>
              </a:tblPr>
              <a:tblGrid>
                <a:gridCol w="373375"/>
                <a:gridCol w="2447925"/>
                <a:gridCol w="1057275"/>
                <a:gridCol w="936000"/>
                <a:gridCol w="780425"/>
              </a:tblGrid>
              <a:tr h="1038100">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55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2539" lvl="0" marL="20955" marR="49530" rtl="0" algn="ctr">
                        <a:lnSpc>
                          <a:spcPct val="116363"/>
                        </a:lnSpc>
                        <a:spcBef>
                          <a:spcPts val="0"/>
                        </a:spcBef>
                        <a:spcAft>
                          <a:spcPts val="0"/>
                        </a:spcAft>
                        <a:buNone/>
                      </a:pPr>
                      <a:r>
                        <a:rPr lang="en-US" sz="1100" u="none" cap="none" strike="noStrike">
                          <a:latin typeface="Cambria"/>
                          <a:ea typeface="Cambria"/>
                          <a:cs typeface="Cambria"/>
                          <a:sym typeface="Cambria"/>
                        </a:rPr>
                        <a:t>Alokasi  Intrakurikuler  Per Tahun</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2860" marR="47625" rtl="0" algn="ctr">
                        <a:lnSpc>
                          <a:spcPct val="97700"/>
                        </a:lnSpc>
                        <a:spcBef>
                          <a:spcPts val="0"/>
                        </a:spcBef>
                        <a:spcAft>
                          <a:spcPts val="0"/>
                        </a:spcAft>
                        <a:buNone/>
                      </a:pPr>
                      <a:r>
                        <a:rPr lang="en-US" sz="1100" u="none" cap="none" strike="noStrike">
                          <a:latin typeface="Cambria"/>
                          <a:ea typeface="Cambria"/>
                          <a:cs typeface="Cambria"/>
                          <a:sym typeface="Cambria"/>
                        </a:rPr>
                        <a:t>Alokasi  Projek  Penguatan  Profil Pelajar  Pancasila  Per Tahun</a:t>
                      </a:r>
                      <a:endParaRPr sz="1100" u="none" cap="none" strike="noStrike">
                        <a:latin typeface="Cambria"/>
                        <a:ea typeface="Cambria"/>
                        <a:cs typeface="Cambria"/>
                        <a:sym typeface="Cambria"/>
                      </a:endParaRPr>
                    </a:p>
                  </a:txBody>
                  <a:tcPr marT="27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73025" marR="144145" rtl="0" algn="ctr">
                        <a:lnSpc>
                          <a:spcPct val="112700"/>
                        </a:lnSpc>
                        <a:spcBef>
                          <a:spcPts val="0"/>
                        </a:spcBef>
                        <a:spcAft>
                          <a:spcPts val="0"/>
                        </a:spcAft>
                        <a:buNone/>
                      </a:pPr>
                      <a:r>
                        <a:rPr lang="en-US" sz="1100" u="none" cap="none" strike="noStrike">
                          <a:latin typeface="Cambria"/>
                          <a:ea typeface="Cambria"/>
                          <a:cs typeface="Cambria"/>
                          <a:sym typeface="Cambria"/>
                        </a:rPr>
                        <a:t>Total JP  Per  Tahun</a:t>
                      </a:r>
                      <a:endParaRPr sz="1100" u="none" cap="none" strike="noStrike">
                        <a:latin typeface="Cambria"/>
                        <a:ea typeface="Cambria"/>
                        <a:cs typeface="Cambria"/>
                        <a:sym typeface="Cambria"/>
                      </a:endParaRPr>
                    </a:p>
                  </a:txBody>
                  <a:tcPr marT="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55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A.	KELOMPOK MATA PELAJARAN UMUM:</a:t>
                      </a:r>
                      <a:endParaRPr sz="1100" u="none" cap="none" strike="noStrike">
                        <a:latin typeface="Cambria"/>
                        <a:ea typeface="Cambria"/>
                        <a:cs typeface="Cambria"/>
                        <a:sym typeface="Cambria"/>
                      </a:endParaRPr>
                    </a:p>
                  </a:txBody>
                  <a:tcPr marT="444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34350">
                <a:tc rowSpan="6">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70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445769" rtl="0" algn="l">
                        <a:lnSpc>
                          <a:spcPct val="110900"/>
                        </a:lnSpc>
                        <a:spcBef>
                          <a:spcPts val="0"/>
                        </a:spcBef>
                        <a:spcAft>
                          <a:spcPts val="0"/>
                        </a:spcAft>
                        <a:buNone/>
                      </a:pPr>
                      <a:r>
                        <a:rPr lang="en-US" sz="1100" u="none" cap="none" strike="noStrike">
                          <a:latin typeface="Cambria"/>
                          <a:ea typeface="Cambria"/>
                          <a:cs typeface="Cambria"/>
                          <a:sym typeface="Cambria"/>
                        </a:rPr>
                        <a:t>Pendidikan Agama Islam dan  Budi Pekerti*</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49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vMerge="1"/>
                <a:tc>
                  <a:txBody>
                    <a:bodyPr/>
                    <a:lstStyle/>
                    <a:p>
                      <a:pPr indent="0" lvl="0" marL="1270" marR="324485" rtl="0" algn="l">
                        <a:lnSpc>
                          <a:spcPct val="110900"/>
                        </a:lnSpc>
                        <a:spcBef>
                          <a:spcPts val="0"/>
                        </a:spcBef>
                        <a:spcAft>
                          <a:spcPts val="0"/>
                        </a:spcAft>
                        <a:buNone/>
                      </a:pPr>
                      <a:r>
                        <a:rPr lang="en-US" sz="1100" u="none" cap="none" strike="noStrike">
                          <a:latin typeface="Cambria"/>
                          <a:ea typeface="Cambria"/>
                          <a:cs typeface="Cambria"/>
                          <a:sym typeface="Cambria"/>
                        </a:rPr>
                        <a:t>Pendidikan Agama Kristen dan  Budi Pekerti*</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1270" marR="336550" rtl="0" algn="l">
                        <a:lnSpc>
                          <a:spcPct val="110000"/>
                        </a:lnSpc>
                        <a:spcBef>
                          <a:spcPts val="0"/>
                        </a:spcBef>
                        <a:spcAft>
                          <a:spcPts val="0"/>
                        </a:spcAft>
                        <a:buNone/>
                      </a:pPr>
                      <a:r>
                        <a:rPr lang="en-US" sz="1100" u="none" cap="none" strike="noStrike">
                          <a:latin typeface="Cambria"/>
                          <a:ea typeface="Cambria"/>
                          <a:cs typeface="Cambria"/>
                          <a:sym typeface="Cambria"/>
                        </a:rPr>
                        <a:t>Pendidikan Agama Katolik dan  Budi Pekerti*</a:t>
                      </a:r>
                      <a:endParaRPr sz="1100" u="none" cap="none" strike="noStrike">
                        <a:latin typeface="Cambria"/>
                        <a:ea typeface="Cambria"/>
                        <a:cs typeface="Cambria"/>
                        <a:sym typeface="Cambria"/>
                      </a:endParaRPr>
                    </a:p>
                  </a:txBody>
                  <a:tcPr marT="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725">
                <a:tc vMerge="1"/>
                <a:tc>
                  <a:txBody>
                    <a:bodyPr/>
                    <a:lstStyle/>
                    <a:p>
                      <a:pPr indent="0" lvl="0" marL="1270" marR="278130" rtl="0" algn="l">
                        <a:lnSpc>
                          <a:spcPct val="112999"/>
                        </a:lnSpc>
                        <a:spcBef>
                          <a:spcPts val="0"/>
                        </a:spcBef>
                        <a:spcAft>
                          <a:spcPts val="0"/>
                        </a:spcAft>
                        <a:buNone/>
                      </a:pPr>
                      <a:r>
                        <a:rPr lang="en-US" sz="1100" u="none" cap="none" strike="noStrike">
                          <a:latin typeface="Cambria"/>
                          <a:ea typeface="Cambria"/>
                          <a:cs typeface="Cambria"/>
                          <a:sym typeface="Cambria"/>
                        </a:rPr>
                        <a:t>Pendidikan Agama Buddha dan  Budi Pekerti*</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1270" marR="393700" rtl="0" algn="l">
                        <a:lnSpc>
                          <a:spcPct val="110000"/>
                        </a:lnSpc>
                        <a:spcBef>
                          <a:spcPts val="0"/>
                        </a:spcBef>
                        <a:spcAft>
                          <a:spcPts val="0"/>
                        </a:spcAft>
                        <a:buNone/>
                      </a:pPr>
                      <a:r>
                        <a:rPr lang="en-US" sz="1100" u="none" cap="none" strike="noStrike">
                          <a:latin typeface="Cambria"/>
                          <a:ea typeface="Cambria"/>
                          <a:cs typeface="Cambria"/>
                          <a:sym typeface="Cambria"/>
                        </a:rPr>
                        <a:t>Pendidikan Agama Hindu dan  Budi Pekerti*</a:t>
                      </a:r>
                      <a:endParaRPr sz="1100" u="none" cap="none" strike="noStrike">
                        <a:latin typeface="Cambria"/>
                        <a:ea typeface="Cambria"/>
                        <a:cs typeface="Cambria"/>
                        <a:sym typeface="Cambria"/>
                      </a:endParaRPr>
                    </a:p>
                  </a:txBody>
                  <a:tcPr marT="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vMerge="1"/>
                <a:tc>
                  <a:txBody>
                    <a:bodyPr/>
                    <a:lstStyle/>
                    <a:p>
                      <a:pPr indent="0" lvl="0" marL="1270" marR="332740" rtl="0" algn="l">
                        <a:lnSpc>
                          <a:spcPct val="110000"/>
                        </a:lnSpc>
                        <a:spcBef>
                          <a:spcPts val="0"/>
                        </a:spcBef>
                        <a:spcAft>
                          <a:spcPts val="0"/>
                        </a:spcAft>
                        <a:buNone/>
                      </a:pPr>
                      <a:r>
                        <a:rPr lang="en-US" sz="1100" u="none" cap="none" strike="noStrike">
                          <a:latin typeface="Cambria"/>
                          <a:ea typeface="Cambria"/>
                          <a:cs typeface="Cambria"/>
                          <a:sym typeface="Cambria"/>
                        </a:rPr>
                        <a:t>Pendidikan Agama Khonghucu  dan Budi Pekerti*</a:t>
                      </a:r>
                      <a:endParaRPr sz="1100" u="none" cap="none" strike="noStrike">
                        <a:latin typeface="Cambria"/>
                        <a:ea typeface="Cambria"/>
                        <a:cs typeface="Cambria"/>
                        <a:sym typeface="Cambria"/>
                      </a:endParaRPr>
                    </a:p>
                  </a:txBody>
                  <a:tcPr marT="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678815" rtl="0" algn="l">
                        <a:lnSpc>
                          <a:spcPct val="136363"/>
                        </a:lnSpc>
                        <a:spcBef>
                          <a:spcPts val="0"/>
                        </a:spcBef>
                        <a:spcAft>
                          <a:spcPts val="0"/>
                        </a:spcAft>
                        <a:buNone/>
                      </a:pPr>
                      <a:r>
                        <a:rPr lang="en-US" sz="1100" u="none" cap="none" strike="noStrike">
                          <a:latin typeface="Cambria"/>
                          <a:ea typeface="Cambria"/>
                          <a:cs typeface="Cambria"/>
                          <a:sym typeface="Cambria"/>
                        </a:rPr>
                        <a:t>Pendidikan Pancasila dan  Kewarganegaraan</a:t>
                      </a:r>
                      <a:endParaRPr sz="1100" u="none" cap="none" strike="noStrike">
                        <a:latin typeface="Cambria"/>
                        <a:ea typeface="Cambria"/>
                        <a:cs typeface="Cambria"/>
                        <a:sym typeface="Cambria"/>
                      </a:endParaRPr>
                    </a:p>
                  </a:txBody>
                  <a:tcPr marT="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7804"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1143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8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Bahasa Indonesia</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60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288290" rtl="0" algn="l">
                        <a:lnSpc>
                          <a:spcPct val="112900"/>
                        </a:lnSpc>
                        <a:spcBef>
                          <a:spcPts val="0"/>
                        </a:spcBef>
                        <a:spcAft>
                          <a:spcPts val="0"/>
                        </a:spcAft>
                        <a:buNone/>
                      </a:pPr>
                      <a:r>
                        <a:rPr lang="en-US" sz="1100" u="none" cap="none" strike="noStrike">
                          <a:latin typeface="Cambria"/>
                          <a:ea typeface="Cambria"/>
                          <a:cs typeface="Cambria"/>
                          <a:sym typeface="Cambria"/>
                        </a:rPr>
                        <a:t>Pendidikan Jasmani, Olahraga,  dan Kesehatan</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7804"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1174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Sejarah</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7804"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6.</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i="1" lang="en-US" sz="1100" u="none" cap="none" strike="noStrike">
                          <a:latin typeface="Cambria"/>
                          <a:ea typeface="Cambria"/>
                          <a:cs typeface="Cambria"/>
                          <a:sym typeface="Cambria"/>
                        </a:rPr>
                        <a:t>Muatan Lokal**</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1955" rtl="0" algn="r">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1"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4629" marR="0" rtl="0" algn="l">
                        <a:lnSpc>
                          <a:spcPct val="100000"/>
                        </a:lnSpc>
                        <a:spcBef>
                          <a:spcPts val="0"/>
                        </a:spcBef>
                        <a:spcAft>
                          <a:spcPts val="0"/>
                        </a:spcAft>
                        <a:buNone/>
                      </a:pPr>
                      <a:r>
                        <a:rPr i="1"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350">
                <a:tc gridSpan="2">
                  <a:txBody>
                    <a:bodyPr/>
                    <a:lstStyle/>
                    <a:p>
                      <a:pPr indent="0" lvl="0" marL="2540" marR="504190" rtl="0" algn="l">
                        <a:lnSpc>
                          <a:spcPct val="112700"/>
                        </a:lnSpc>
                        <a:spcBef>
                          <a:spcPts val="0"/>
                        </a:spcBef>
                        <a:spcAft>
                          <a:spcPts val="0"/>
                        </a:spcAft>
                        <a:buNone/>
                      </a:pPr>
                      <a:r>
                        <a:rPr lang="en-US" sz="1100" u="none" cap="none" strike="noStrike">
                          <a:latin typeface="Cambria"/>
                          <a:ea typeface="Cambria"/>
                          <a:cs typeface="Cambria"/>
                          <a:sym typeface="Cambria"/>
                        </a:rPr>
                        <a:t>Jumlah Kelompok Mata Pelajaran  Umum (A):</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358775" rtl="0" algn="r">
                        <a:lnSpc>
                          <a:spcPct val="100000"/>
                        </a:lnSpc>
                        <a:spcBef>
                          <a:spcPts val="0"/>
                        </a:spcBef>
                        <a:spcAft>
                          <a:spcPts val="0"/>
                        </a:spcAft>
                        <a:buNone/>
                      </a:pPr>
                      <a:r>
                        <a:rPr lang="en-US" sz="1100" u="none" cap="none" strike="noStrike">
                          <a:latin typeface="Cambria"/>
                          <a:ea typeface="Cambria"/>
                          <a:cs typeface="Cambria"/>
                          <a:sym typeface="Cambria"/>
                        </a:rPr>
                        <a:t>342</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432</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graphicFrame>
        <p:nvGraphicFramePr>
          <p:cNvPr id="101" name="Google Shape;101;p9"/>
          <p:cNvGraphicFramePr/>
          <p:nvPr/>
        </p:nvGraphicFramePr>
        <p:xfrm>
          <a:off x="1257604" y="894588"/>
          <a:ext cx="3000000" cy="3000000"/>
        </p:xfrm>
        <a:graphic>
          <a:graphicData uri="http://schemas.openxmlformats.org/drawingml/2006/table">
            <a:tbl>
              <a:tblPr bandRow="1" firstRow="1">
                <a:noFill/>
                <a:tableStyleId>{0FFB9186-2F16-477A-8BC2-56A8F48EF87F}</a:tableStyleId>
              </a:tblPr>
              <a:tblGrid>
                <a:gridCol w="373375"/>
                <a:gridCol w="2447925"/>
                <a:gridCol w="1057275"/>
                <a:gridCol w="936000"/>
                <a:gridCol w="780425"/>
              </a:tblGrid>
              <a:tr h="288300">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 KELOMPOK MATA PELAJARAN KEJURUAN:</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2468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Matematika</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90</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18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Bahasa Inggris</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108</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36</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03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8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509905" rtl="0" algn="l">
                        <a:lnSpc>
                          <a:spcPct val="110900"/>
                        </a:lnSpc>
                        <a:spcBef>
                          <a:spcPts val="0"/>
                        </a:spcBef>
                        <a:spcAft>
                          <a:spcPts val="0"/>
                        </a:spcAft>
                        <a:buNone/>
                      </a:pPr>
                      <a:r>
                        <a:rPr lang="en-US" sz="1100" u="none" cap="none" strike="noStrike">
                          <a:latin typeface="Cambria"/>
                          <a:ea typeface="Cambria"/>
                          <a:cs typeface="Cambria"/>
                          <a:sym typeface="Cambria"/>
                        </a:rPr>
                        <a:t>Mata Pelajaran [Konsentrasi  Keahlian]***</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648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3370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648</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4.</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Projek Kreatif dan Kewirausahaan</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180</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3370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180</a:t>
                      </a:r>
                      <a:endParaRPr sz="1100" u="none" cap="none" strike="noStrike">
                        <a:latin typeface="Cambria"/>
                        <a:ea typeface="Cambria"/>
                        <a:cs typeface="Cambria"/>
                        <a:sym typeface="Cambria"/>
                      </a:endParaRPr>
                    </a:p>
                  </a:txBody>
                  <a:tcPr marT="22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537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5.</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 Pilihan****</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5109"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3370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725">
                <a:tc gridSpan="2">
                  <a:txBody>
                    <a:bodyPr/>
                    <a:lstStyle/>
                    <a:p>
                      <a:pPr indent="0" lvl="0" marL="2540" marR="502284" rtl="0" algn="l">
                        <a:lnSpc>
                          <a:spcPct val="112700"/>
                        </a:lnSpc>
                        <a:spcBef>
                          <a:spcPts val="0"/>
                        </a:spcBef>
                        <a:spcAft>
                          <a:spcPts val="0"/>
                        </a:spcAft>
                        <a:buNone/>
                      </a:pPr>
                      <a:r>
                        <a:rPr lang="en-US" sz="1100" u="none" cap="none" strike="noStrike">
                          <a:latin typeface="Cambria"/>
                          <a:ea typeface="Cambria"/>
                          <a:cs typeface="Cambria"/>
                          <a:sym typeface="Cambria"/>
                        </a:rPr>
                        <a:t>Jumlah Kelompok Mata Pelajaran  Kejuruan (B):</a:t>
                      </a:r>
                      <a:endParaRPr sz="1100" u="none" cap="none" strike="noStrike">
                        <a:latin typeface="Cambria"/>
                        <a:ea typeface="Cambria"/>
                        <a:cs typeface="Cambria"/>
                        <a:sym typeface="Cambria"/>
                      </a:endParaRPr>
                    </a:p>
                  </a:txBody>
                  <a:tcPr marT="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202565" marR="0" rtl="0" algn="l">
                        <a:lnSpc>
                          <a:spcPct val="100000"/>
                        </a:lnSpc>
                        <a:spcBef>
                          <a:spcPts val="0"/>
                        </a:spcBef>
                        <a:spcAft>
                          <a:spcPts val="0"/>
                        </a:spcAft>
                        <a:buNone/>
                      </a:pPr>
                      <a:r>
                        <a:rPr lang="en-US" sz="1100" u="none" cap="none" strike="noStrike">
                          <a:latin typeface="Cambria"/>
                          <a:ea typeface="Cambria"/>
                          <a:cs typeface="Cambria"/>
                          <a:sym typeface="Cambria"/>
                        </a:rPr>
                        <a:t>1170</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34315" marR="0" rtl="0" algn="l">
                        <a:lnSpc>
                          <a:spcPct val="100000"/>
                        </a:lnSpc>
                        <a:spcBef>
                          <a:spcPts val="0"/>
                        </a:spcBef>
                        <a:spcAft>
                          <a:spcPts val="0"/>
                        </a:spcAft>
                        <a:buNone/>
                      </a:pPr>
                      <a:r>
                        <a:rPr lang="en-US" sz="1100" u="none" cap="none" strike="noStrike">
                          <a:latin typeface="Cambria"/>
                          <a:ea typeface="Cambria"/>
                          <a:cs typeface="Cambria"/>
                          <a:sym typeface="Cambria"/>
                        </a:rPr>
                        <a:t>54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2080" marR="0" rtl="0" algn="l">
                        <a:lnSpc>
                          <a:spcPct val="100000"/>
                        </a:lnSpc>
                        <a:spcBef>
                          <a:spcPts val="0"/>
                        </a:spcBef>
                        <a:spcAft>
                          <a:spcPts val="0"/>
                        </a:spcAft>
                        <a:buNone/>
                      </a:pPr>
                      <a:r>
                        <a:rPr lang="en-US" sz="1100" u="none" cap="none" strike="noStrike">
                          <a:latin typeface="Cambria"/>
                          <a:ea typeface="Cambria"/>
                          <a:cs typeface="Cambria"/>
                          <a:sym typeface="Cambria"/>
                        </a:rPr>
                        <a:t>1224</a:t>
                      </a:r>
                      <a:endParaRPr sz="1100" u="none" cap="none" strike="noStrike">
                        <a:latin typeface="Cambria"/>
                        <a:ea typeface="Cambria"/>
                        <a:cs typeface="Cambria"/>
                        <a:sym typeface="Cambria"/>
                      </a:endParaRPr>
                    </a:p>
                  </a:txBody>
                  <a:tcPr marT="1162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875">
                <a:tc grid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Jumlah A+B</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202565" marR="0" rtl="0" algn="l">
                        <a:lnSpc>
                          <a:spcPct val="100000"/>
                        </a:lnSpc>
                        <a:spcBef>
                          <a:spcPts val="0"/>
                        </a:spcBef>
                        <a:spcAft>
                          <a:spcPts val="0"/>
                        </a:spcAft>
                        <a:buNone/>
                      </a:pPr>
                      <a:r>
                        <a:rPr lang="en-US" sz="1100" u="none" cap="none" strike="noStrike">
                          <a:latin typeface="Cambria"/>
                          <a:ea typeface="Cambria"/>
                          <a:cs typeface="Cambria"/>
                          <a:sym typeface="Cambria"/>
                        </a:rPr>
                        <a:t>1512</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3040" marR="0" rtl="0" algn="l">
                        <a:lnSpc>
                          <a:spcPct val="100000"/>
                        </a:lnSpc>
                        <a:spcBef>
                          <a:spcPts val="0"/>
                        </a:spcBef>
                        <a:spcAft>
                          <a:spcPts val="0"/>
                        </a:spcAft>
                        <a:buNone/>
                      </a:pPr>
                      <a:r>
                        <a:rPr lang="en-US" sz="1100" u="none" cap="none" strike="noStrike">
                          <a:latin typeface="Cambria"/>
                          <a:ea typeface="Cambria"/>
                          <a:cs typeface="Cambria"/>
                          <a:sym typeface="Cambria"/>
                        </a:rPr>
                        <a:t>144</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208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21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2" name="Google Shape;102;p9"/>
          <p:cNvSpPr txBox="1"/>
          <p:nvPr/>
        </p:nvSpPr>
        <p:spPr>
          <a:xfrm>
            <a:off x="788212" y="3264534"/>
            <a:ext cx="911225" cy="208279"/>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Keterangan:</a:t>
            </a:r>
            <a:endParaRPr b="0" i="0" sz="1200" u="none" cap="none" strike="noStrike">
              <a:latin typeface="Cambria"/>
              <a:ea typeface="Cambria"/>
              <a:cs typeface="Cambria"/>
              <a:sym typeface="Cambria"/>
            </a:endParaRPr>
          </a:p>
        </p:txBody>
      </p:sp>
      <p:sp>
        <p:nvSpPr>
          <p:cNvPr id="103" name="Google Shape;103;p9"/>
          <p:cNvSpPr txBox="1"/>
          <p:nvPr/>
        </p:nvSpPr>
        <p:spPr>
          <a:xfrm>
            <a:off x="1268272" y="3448938"/>
            <a:ext cx="5603875" cy="561975"/>
          </a:xfrm>
          <a:prstGeom prst="rect">
            <a:avLst/>
          </a:prstGeom>
          <a:noFill/>
          <a:ln>
            <a:noFill/>
          </a:ln>
        </p:spPr>
        <p:txBody>
          <a:bodyPr anchorCtr="0" anchor="t" bIns="0" lIns="0" spcFirstLastPara="1" rIns="0" wrap="square" tIns="97775">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	Diikuti oleh peserta didik sesuai dengan agama masing- masing.</a:t>
            </a:r>
            <a:endParaRPr b="0" i="0" sz="1200" u="none" cap="none" strike="noStrike">
              <a:latin typeface="Cambria"/>
              <a:ea typeface="Cambria"/>
              <a:cs typeface="Cambria"/>
              <a:sym typeface="Cambria"/>
            </a:endParaRPr>
          </a:p>
          <a:p>
            <a:pPr indent="0" lvl="0" marL="443230" marR="0" rtl="0" algn="l">
              <a:lnSpc>
                <a:spcPct val="100000"/>
              </a:lnSpc>
              <a:spcBef>
                <a:spcPts val="670"/>
              </a:spcBef>
              <a:spcAft>
                <a:spcPts val="0"/>
              </a:spcAft>
              <a:buNone/>
            </a:pPr>
            <a:r>
              <a:rPr b="0" i="0" lang="en-US" sz="1200" u="none" cap="none" strike="noStrike">
                <a:latin typeface="Cambria"/>
                <a:ea typeface="Cambria"/>
                <a:cs typeface="Cambria"/>
                <a:sym typeface="Cambria"/>
              </a:rPr>
              <a:t>Paling banyak 2 (dua) JP per minggu atau 72 (tujuh puluh dua) JP</a:t>
            </a:r>
            <a:endParaRPr b="0" i="0" sz="1200" u="none" cap="none" strike="noStrike">
              <a:latin typeface="Cambria"/>
              <a:ea typeface="Cambria"/>
              <a:cs typeface="Cambria"/>
              <a:sym typeface="Cambria"/>
            </a:endParaRPr>
          </a:p>
        </p:txBody>
      </p:sp>
      <p:sp>
        <p:nvSpPr>
          <p:cNvPr id="104" name="Google Shape;104;p9"/>
          <p:cNvSpPr txBox="1"/>
          <p:nvPr/>
        </p:nvSpPr>
        <p:spPr>
          <a:xfrm>
            <a:off x="788212" y="3718686"/>
            <a:ext cx="805180" cy="827405"/>
          </a:xfrm>
          <a:prstGeom prst="rect">
            <a:avLst/>
          </a:prstGeom>
          <a:noFill/>
          <a:ln>
            <a:noFill/>
          </a:ln>
        </p:spPr>
        <p:txBody>
          <a:bodyPr anchorCtr="0" anchor="t" bIns="0" lIns="0" spcFirstLastPara="1" rIns="0" wrap="square" tIns="96500">
            <a:spAutoFit/>
          </a:bodyPr>
          <a:lstStyle/>
          <a:p>
            <a:pPr indent="0" lvl="0" marL="0" marR="0" rtl="0" algn="l">
              <a:lnSpc>
                <a:spcPct val="100000"/>
              </a:lnSpc>
              <a:spcBef>
                <a:spcPts val="0"/>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a:p>
            <a:pPr indent="0" lvl="0" marL="0" marR="0" rtl="0" algn="l">
              <a:lnSpc>
                <a:spcPct val="100000"/>
              </a:lnSpc>
              <a:spcBef>
                <a:spcPts val="660"/>
              </a:spcBef>
              <a:spcAft>
                <a:spcPts val="0"/>
              </a:spcAft>
              <a:buNone/>
            </a:pPr>
            <a:r>
              <a:rPr b="0" i="0" lang="en-US" sz="1200" u="none" cap="none" strike="noStrike">
                <a:latin typeface="Cambria"/>
                <a:ea typeface="Cambria"/>
                <a:cs typeface="Cambria"/>
                <a:sym typeface="Cambria"/>
              </a:rPr>
              <a:t>per tahun.</a:t>
            </a:r>
            <a:endParaRPr b="0" i="0" sz="1200" u="none" cap="none" strike="noStrike">
              <a:latin typeface="Cambria"/>
              <a:ea typeface="Cambria"/>
              <a:cs typeface="Cambria"/>
              <a:sym typeface="Cambria"/>
            </a:endParaRPr>
          </a:p>
          <a:p>
            <a:pPr indent="0" lvl="0" marL="0" marR="0" rtl="0" algn="l">
              <a:lnSpc>
                <a:spcPct val="100000"/>
              </a:lnSpc>
              <a:spcBef>
                <a:spcPts val="670"/>
              </a:spcBef>
              <a:spcAft>
                <a:spcPts val="0"/>
              </a:spcAft>
              <a:buNone/>
            </a:pPr>
            <a:r>
              <a:rPr b="0" i="0" lang="en-US" sz="1200" u="none" cap="none" strike="noStrike">
                <a:latin typeface="Cambria"/>
                <a:ea typeface="Cambria"/>
                <a:cs typeface="Cambria"/>
                <a:sym typeface="Cambria"/>
              </a:rPr>
              <a:t>***</a:t>
            </a:r>
            <a:endParaRPr b="0" i="0" sz="1200" u="none" cap="none" strike="noStrike">
              <a:latin typeface="Cambria"/>
              <a:ea typeface="Cambria"/>
              <a:cs typeface="Cambria"/>
              <a:sym typeface="Cambria"/>
            </a:endParaRPr>
          </a:p>
        </p:txBody>
      </p:sp>
      <p:sp>
        <p:nvSpPr>
          <p:cNvPr id="105" name="Google Shape;105;p9"/>
          <p:cNvSpPr txBox="1"/>
          <p:nvPr/>
        </p:nvSpPr>
        <p:spPr>
          <a:xfrm>
            <a:off x="1699005" y="4337431"/>
            <a:ext cx="468820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200" u="none" cap="none" strike="noStrike">
                <a:latin typeface="Cambria"/>
                <a:ea typeface="Cambria"/>
                <a:cs typeface="Cambria"/>
                <a:sym typeface="Cambria"/>
              </a:rPr>
              <a:t>Nama mata pelajaran merupakan nama Konsentrasi Keahlian.</a:t>
            </a:r>
            <a:endParaRPr b="0" i="0" sz="1200" u="none" cap="none" strike="noStrike">
              <a:latin typeface="Cambria"/>
              <a:ea typeface="Cambria"/>
              <a:cs typeface="Cambria"/>
              <a:sym typeface="Cambria"/>
            </a:endParaRPr>
          </a:p>
        </p:txBody>
      </p:sp>
      <p:sp>
        <p:nvSpPr>
          <p:cNvPr id="106" name="Google Shape;106;p9"/>
          <p:cNvSpPr txBox="1"/>
          <p:nvPr/>
        </p:nvSpPr>
        <p:spPr>
          <a:xfrm>
            <a:off x="775512" y="4520311"/>
            <a:ext cx="6098540" cy="1368425"/>
          </a:xfrm>
          <a:prstGeom prst="rect">
            <a:avLst/>
          </a:prstGeom>
          <a:noFill/>
          <a:ln>
            <a:noFill/>
          </a:ln>
        </p:spPr>
        <p:txBody>
          <a:bodyPr anchorCtr="0" anchor="t" bIns="0" lIns="0" spcFirstLastPara="1" rIns="0" wrap="square" tIns="12700">
            <a:spAutoFit/>
          </a:bodyPr>
          <a:lstStyle/>
          <a:p>
            <a:pPr indent="0" lvl="0" marL="12700" marR="5080" rtl="0" algn="l">
              <a:lnSpc>
                <a:spcPct val="146700"/>
              </a:lnSpc>
              <a:spcBef>
                <a:spcPts val="0"/>
              </a:spcBef>
              <a:spcAft>
                <a:spcPts val="0"/>
              </a:spcAft>
              <a:buNone/>
            </a:pPr>
            <a:r>
              <a:rPr b="0" i="0" lang="en-US" sz="1200" u="none" cap="none" strike="noStrike">
                <a:latin typeface="Cambria"/>
                <a:ea typeface="Cambria"/>
                <a:cs typeface="Cambria"/>
                <a:sym typeface="Cambria"/>
              </a:rPr>
              <a:t>****	Nama mata pelajaran merupakan mata pelajaran yang dipilih oleh  peserta didik.</a:t>
            </a:r>
            <a:endParaRPr b="0" i="0" sz="1200" u="none" cap="none" strike="noStrike">
              <a:latin typeface="Cambria"/>
              <a:ea typeface="Cambria"/>
              <a:cs typeface="Cambria"/>
              <a:sym typeface="Cambria"/>
            </a:endParaRPr>
          </a:p>
          <a:p>
            <a:pPr indent="0" lvl="0" marL="0" marR="0" rtl="0" algn="l">
              <a:lnSpc>
                <a:spcPct val="100000"/>
              </a:lnSpc>
              <a:spcBef>
                <a:spcPts val="0"/>
              </a:spcBef>
              <a:spcAft>
                <a:spcPts val="0"/>
              </a:spcAft>
              <a:buNone/>
            </a:pPr>
            <a:r>
              <a:t/>
            </a:r>
            <a:endParaRPr b="0" i="0" sz="1400" u="none" cap="none" strike="noStrike">
              <a:latin typeface="Cambria"/>
              <a:ea typeface="Cambria"/>
              <a:cs typeface="Cambria"/>
              <a:sym typeface="Cambria"/>
            </a:endParaRPr>
          </a:p>
          <a:p>
            <a:pPr indent="0" lvl="0" marL="0" marR="82550" rtl="0" algn="ctr">
              <a:lnSpc>
                <a:spcPct val="100000"/>
              </a:lnSpc>
              <a:spcBef>
                <a:spcPts val="1145"/>
              </a:spcBef>
              <a:spcAft>
                <a:spcPts val="0"/>
              </a:spcAft>
              <a:buNone/>
            </a:pPr>
            <a:r>
              <a:rPr b="0" i="0" lang="en-US" sz="1200" u="none" cap="none" strike="noStrike">
                <a:latin typeface="Cambria"/>
                <a:ea typeface="Cambria"/>
                <a:cs typeface="Cambria"/>
                <a:sym typeface="Cambria"/>
              </a:rPr>
              <a:t>Tabel 6. Struktur Kurikulum Kelas XIII SMK/MAK (Program 4 Tahun)</a:t>
            </a:r>
            <a:endParaRPr b="0" i="0" sz="1200" u="none" cap="none" strike="noStrike">
              <a:latin typeface="Cambria"/>
              <a:ea typeface="Cambria"/>
              <a:cs typeface="Cambria"/>
              <a:sym typeface="Cambria"/>
            </a:endParaRPr>
          </a:p>
          <a:p>
            <a:pPr indent="0" lvl="0" marL="0" marR="130810" rtl="0" algn="ctr">
              <a:lnSpc>
                <a:spcPct val="100000"/>
              </a:lnSpc>
              <a:spcBef>
                <a:spcPts val="680"/>
              </a:spcBef>
              <a:spcAft>
                <a:spcPts val="0"/>
              </a:spcAft>
              <a:buNone/>
            </a:pPr>
            <a:r>
              <a:rPr b="0" i="1" lang="en-US" sz="1200" u="none" cap="none" strike="noStrike">
                <a:latin typeface="Cambria"/>
                <a:ea typeface="Cambria"/>
                <a:cs typeface="Cambria"/>
                <a:sym typeface="Cambria"/>
              </a:rPr>
              <a:t>(Asumsi 1 tahun = 36 minggu, dan 1 JP = 45 menit)</a:t>
            </a:r>
            <a:endParaRPr b="0" i="0" sz="1200" u="none" cap="none" strike="noStrike">
              <a:latin typeface="Cambria"/>
              <a:ea typeface="Cambria"/>
              <a:cs typeface="Cambria"/>
              <a:sym typeface="Cambria"/>
            </a:endParaRPr>
          </a:p>
        </p:txBody>
      </p:sp>
      <p:graphicFrame>
        <p:nvGraphicFramePr>
          <p:cNvPr id="107" name="Google Shape;107;p9"/>
          <p:cNvGraphicFramePr/>
          <p:nvPr/>
        </p:nvGraphicFramePr>
        <p:xfrm>
          <a:off x="1257604" y="5965825"/>
          <a:ext cx="3000000" cy="3000000"/>
        </p:xfrm>
        <a:graphic>
          <a:graphicData uri="http://schemas.openxmlformats.org/drawingml/2006/table">
            <a:tbl>
              <a:tblPr bandRow="1" firstRow="1">
                <a:noFill/>
                <a:tableStyleId>{0FFB9186-2F16-477A-8BC2-56A8F48EF87F}</a:tableStyleId>
              </a:tblPr>
              <a:tblGrid>
                <a:gridCol w="362575"/>
                <a:gridCol w="2440300"/>
                <a:gridCol w="1057900"/>
                <a:gridCol w="942350"/>
                <a:gridCol w="772800"/>
              </a:tblGrid>
              <a:tr h="1040900">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550" u="none" cap="none" strike="noStrike">
                        <a:latin typeface="Times New Roman"/>
                        <a:ea typeface="Times New Roman"/>
                        <a:cs typeface="Times New Roman"/>
                        <a:sym typeface="Times New Roman"/>
                      </a:endParaRPr>
                    </a:p>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Mata Pelajaran</a:t>
                      </a:r>
                      <a:endParaRPr sz="1100" u="none" cap="none" strike="noStrike">
                        <a:latin typeface="Cambria"/>
                        <a:ea typeface="Cambria"/>
                        <a:cs typeface="Cambria"/>
                        <a:sym typeface="Cambri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2539" lvl="0" marL="20955" marR="49530" rtl="0" algn="ctr">
                        <a:lnSpc>
                          <a:spcPct val="97700"/>
                        </a:lnSpc>
                        <a:spcBef>
                          <a:spcPts val="5"/>
                        </a:spcBef>
                        <a:spcAft>
                          <a:spcPts val="0"/>
                        </a:spcAft>
                        <a:buNone/>
                      </a:pPr>
                      <a:r>
                        <a:rPr lang="en-US" sz="1100" u="none" cap="none" strike="noStrike">
                          <a:latin typeface="Cambria"/>
                          <a:ea typeface="Cambria"/>
                          <a:cs typeface="Cambria"/>
                          <a:sym typeface="Cambria"/>
                        </a:rPr>
                        <a:t>Alokasi  Intrakurikuler  Per Tahun</a:t>
                      </a:r>
                      <a:endParaRPr sz="1100" u="none" cap="none" strike="noStrike">
                        <a:latin typeface="Cambria"/>
                        <a:ea typeface="Cambria"/>
                        <a:cs typeface="Cambria"/>
                        <a:sym typeface="Cambria"/>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130" marR="52069" rtl="0" algn="ctr">
                        <a:lnSpc>
                          <a:spcPct val="97800"/>
                        </a:lnSpc>
                        <a:spcBef>
                          <a:spcPts val="0"/>
                        </a:spcBef>
                        <a:spcAft>
                          <a:spcPts val="0"/>
                        </a:spcAft>
                        <a:buNone/>
                      </a:pPr>
                      <a:r>
                        <a:rPr lang="en-US" sz="1100" u="none" cap="none" strike="noStrike">
                          <a:latin typeface="Cambria"/>
                          <a:ea typeface="Cambria"/>
                          <a:cs typeface="Cambria"/>
                          <a:sym typeface="Cambria"/>
                        </a:rPr>
                        <a:t>Alokasi  Projek  Penguatan  Profil Pelajar  Pancasila  Per Tahun</a:t>
                      </a:r>
                      <a:endParaRPr sz="1100" u="none" cap="none" strike="noStrike">
                        <a:latin typeface="Cambria"/>
                        <a:ea typeface="Cambria"/>
                        <a:cs typeface="Cambria"/>
                        <a:sym typeface="Cambria"/>
                      </a:endParaRPr>
                    </a:p>
                  </a:txBody>
                  <a:tcPr marT="266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50" u="none" cap="none" strike="noStrike">
                        <a:latin typeface="Times New Roman"/>
                        <a:ea typeface="Times New Roman"/>
                        <a:cs typeface="Times New Roman"/>
                        <a:sym typeface="Times New Roman"/>
                      </a:endParaRPr>
                    </a:p>
                    <a:p>
                      <a:pPr indent="0" lvl="0" marL="73025" marR="136525" rtl="0" algn="ctr">
                        <a:lnSpc>
                          <a:spcPct val="112300"/>
                        </a:lnSpc>
                        <a:spcBef>
                          <a:spcPts val="0"/>
                        </a:spcBef>
                        <a:spcAft>
                          <a:spcPts val="0"/>
                        </a:spcAft>
                        <a:buNone/>
                      </a:pPr>
                      <a:r>
                        <a:rPr lang="en-US" sz="1100" u="none" cap="none" strike="noStrike">
                          <a:latin typeface="Cambria"/>
                          <a:ea typeface="Cambria"/>
                          <a:cs typeface="Cambria"/>
                          <a:sym typeface="Cambria"/>
                        </a:rPr>
                        <a:t>Total JP  Per  Tahun</a:t>
                      </a:r>
                      <a:endParaRPr sz="1100" u="none" cap="none" strike="noStrike">
                        <a:latin typeface="Cambria"/>
                        <a:ea typeface="Cambria"/>
                        <a:cs typeface="Cambria"/>
                        <a:sym typeface="Cambria"/>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425">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A. KELOMPOK MATA PELAJARAN UMUM</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542550">
                <a:tc gridSpan="2">
                  <a:txBody>
                    <a:bodyPr/>
                    <a:lstStyle/>
                    <a:p>
                      <a:pPr indent="0" lvl="0" marL="2540" marR="7620" rtl="0" algn="l">
                        <a:lnSpc>
                          <a:spcPct val="110900"/>
                        </a:lnSpc>
                        <a:spcBef>
                          <a:spcPts val="0"/>
                        </a:spcBef>
                        <a:spcAft>
                          <a:spcPts val="0"/>
                        </a:spcAft>
                        <a:buNone/>
                      </a:pPr>
                      <a:r>
                        <a:rPr lang="en-US" sz="1100" u="none" cap="none" strike="noStrike">
                          <a:latin typeface="Cambria"/>
                          <a:ea typeface="Cambria"/>
                          <a:cs typeface="Cambria"/>
                          <a:sym typeface="Cambria"/>
                        </a:rPr>
                        <a:t>Jumlah	Kelompok	Mata	Pelajaran  Umum (A):</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12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8025">
                <a:tc gridSpan="5">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 KELOMPOK MATA PELAJARAN KEJURUAN:</a:t>
                      </a:r>
                      <a:endParaRPr sz="1100" u="none" cap="none" strike="noStrike">
                        <a:latin typeface="Cambria"/>
                        <a:ea typeface="Cambria"/>
                        <a:cs typeface="Cambria"/>
                        <a:sym typeface="Cambria"/>
                      </a:endParaRPr>
                    </a:p>
                  </a:txBody>
                  <a:tcPr marT="4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3337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1.</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Matematika</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6385"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15900" marR="0" rtl="0" algn="l">
                        <a:lnSpc>
                          <a:spcPct val="100000"/>
                        </a:lnSpc>
                        <a:spcBef>
                          <a:spcPts val="0"/>
                        </a:spcBef>
                        <a:spcAft>
                          <a:spcPts val="0"/>
                        </a:spcAft>
                        <a:buNone/>
                      </a:pPr>
                      <a:r>
                        <a:rPr lang="en-US" sz="1100" u="none" cap="none" strike="noStrike">
                          <a:latin typeface="Cambria"/>
                          <a:ea typeface="Cambria"/>
                          <a:cs typeface="Cambria"/>
                          <a:sym typeface="Cambria"/>
                        </a:rPr>
                        <a:t>72</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2.</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Bahasa Inggris</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43840" marR="0" rtl="0" algn="l">
                        <a:lnSpc>
                          <a:spcPct val="100000"/>
                        </a:lnSpc>
                        <a:spcBef>
                          <a:spcPts val="0"/>
                        </a:spcBef>
                        <a:spcAft>
                          <a:spcPts val="0"/>
                        </a:spcAft>
                        <a:buNone/>
                      </a:pPr>
                      <a:r>
                        <a:rPr lang="en-US" sz="1100" u="none" cap="none" strike="noStrike">
                          <a:latin typeface="Cambria"/>
                          <a:ea typeface="Cambria"/>
                          <a:cs typeface="Cambria"/>
                          <a:sym typeface="Cambria"/>
                        </a:rPr>
                        <a:t>216</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4625" marR="0" rtl="0" algn="l">
                        <a:lnSpc>
                          <a:spcPct val="100000"/>
                        </a:lnSpc>
                        <a:spcBef>
                          <a:spcPts val="0"/>
                        </a:spcBef>
                        <a:spcAft>
                          <a:spcPts val="0"/>
                        </a:spcAft>
                        <a:buNone/>
                      </a:pPr>
                      <a:r>
                        <a:rPr lang="en-US" sz="1100" u="none" cap="none" strike="noStrike">
                          <a:latin typeface="Cambria"/>
                          <a:ea typeface="Cambria"/>
                          <a:cs typeface="Cambria"/>
                          <a:sym typeface="Cambria"/>
                        </a:rPr>
                        <a:t>216</a:t>
                      </a:r>
                      <a:endParaRPr sz="1100" u="none" cap="none" strike="noStrike">
                        <a:latin typeface="Cambria"/>
                        <a:ea typeface="Cambria"/>
                        <a:cs typeface="Cambria"/>
                        <a:sym typeface="Cambria"/>
                      </a:endParaRPr>
                    </a:p>
                  </a:txBody>
                  <a:tcPr marT="641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750">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3.</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Praktik Kerja Lapangan*</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00660" marR="0" rtl="0" algn="l">
                        <a:lnSpc>
                          <a:spcPct val="100000"/>
                        </a:lnSpc>
                        <a:spcBef>
                          <a:spcPts val="0"/>
                        </a:spcBef>
                        <a:spcAft>
                          <a:spcPts val="0"/>
                        </a:spcAft>
                        <a:buNone/>
                      </a:pPr>
                      <a:r>
                        <a:rPr lang="en-US" sz="1100" u="none" cap="none" strike="noStrike">
                          <a:latin typeface="Cambria"/>
                          <a:ea typeface="Cambria"/>
                          <a:cs typeface="Cambria"/>
                          <a:sym typeface="Cambria"/>
                        </a:rPr>
                        <a:t>1368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2080" marR="0" rtl="0" algn="l">
                        <a:lnSpc>
                          <a:spcPct val="100000"/>
                        </a:lnSpc>
                        <a:spcBef>
                          <a:spcPts val="0"/>
                        </a:spcBef>
                        <a:spcAft>
                          <a:spcPts val="0"/>
                        </a:spcAft>
                        <a:buNone/>
                      </a:pPr>
                      <a:r>
                        <a:rPr lang="en-US" sz="1100" u="none" cap="none" strike="noStrike">
                          <a:latin typeface="Cambria"/>
                          <a:ea typeface="Cambria"/>
                          <a:cs typeface="Cambria"/>
                          <a:sym typeface="Cambria"/>
                        </a:rPr>
                        <a:t>1368</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2800">
                <a:tc gridSpan="2">
                  <a:txBody>
                    <a:bodyPr/>
                    <a:lstStyle/>
                    <a:p>
                      <a:pPr indent="0" lvl="0" marL="2540" marR="485775" rtl="0" algn="l">
                        <a:lnSpc>
                          <a:spcPct val="110900"/>
                        </a:lnSpc>
                        <a:spcBef>
                          <a:spcPts val="0"/>
                        </a:spcBef>
                        <a:spcAft>
                          <a:spcPts val="0"/>
                        </a:spcAft>
                        <a:buNone/>
                      </a:pPr>
                      <a:r>
                        <a:rPr lang="en-US" sz="1100" u="none" cap="none" strike="noStrike">
                          <a:latin typeface="Cambria"/>
                          <a:ea typeface="Cambria"/>
                          <a:cs typeface="Cambria"/>
                          <a:sym typeface="Cambria"/>
                        </a:rPr>
                        <a:t>Jumlah Kelompok Mata Pelajaran  Kejuruan (B):</a:t>
                      </a:r>
                      <a:endParaRPr sz="1100" u="none" cap="none" strike="noStrike">
                        <a:latin typeface="Cambria"/>
                        <a:ea typeface="Cambria"/>
                        <a:cs typeface="Cambria"/>
                        <a:sym typeface="Cambria"/>
                      </a:endParaRPr>
                    </a:p>
                  </a:txBody>
                  <a:tcPr marT="584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20066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50" u="none" cap="none" strike="noStrike">
                        <a:latin typeface="Times New Roman"/>
                        <a:ea typeface="Times New Roman"/>
                        <a:cs typeface="Times New Roman"/>
                        <a:sym typeface="Times New Roman"/>
                      </a:endParaRPr>
                    </a:p>
                    <a:p>
                      <a:pPr indent="0" lvl="0" marL="13208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225">
                <a:tc gridSpan="2">
                  <a:txBody>
                    <a:bodyPr/>
                    <a:lstStyle/>
                    <a:p>
                      <a:pPr indent="0" lvl="0" marL="2540" marR="0" rtl="0" algn="l">
                        <a:lnSpc>
                          <a:spcPct val="100000"/>
                        </a:lnSpc>
                        <a:spcBef>
                          <a:spcPts val="0"/>
                        </a:spcBef>
                        <a:spcAft>
                          <a:spcPts val="0"/>
                        </a:spcAft>
                        <a:buNone/>
                      </a:pPr>
                      <a:r>
                        <a:rPr lang="en-US" sz="1100" u="none" cap="none" strike="noStrike">
                          <a:latin typeface="Cambria"/>
                          <a:ea typeface="Cambria"/>
                          <a:cs typeface="Cambria"/>
                          <a:sym typeface="Cambria"/>
                        </a:rPr>
                        <a:t>Jumlah A+B</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20066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3225" rtl="0" algn="r">
                        <a:lnSpc>
                          <a:spcPct val="100000"/>
                        </a:lnSpc>
                        <a:spcBef>
                          <a:spcPts val="0"/>
                        </a:spcBef>
                        <a:spcAft>
                          <a:spcPts val="0"/>
                        </a:spcAft>
                        <a:buNone/>
                      </a:pPr>
                      <a:r>
                        <a:rPr lang="en-US" sz="1100" u="none" cap="none" strike="noStrike">
                          <a:latin typeface="Cambria"/>
                          <a:ea typeface="Cambria"/>
                          <a:cs typeface="Cambria"/>
                          <a:sym typeface="Cambria"/>
                        </a:rPr>
                        <a:t>-</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2080" marR="0" rtl="0" algn="l">
                        <a:lnSpc>
                          <a:spcPct val="100000"/>
                        </a:lnSpc>
                        <a:spcBef>
                          <a:spcPts val="0"/>
                        </a:spcBef>
                        <a:spcAft>
                          <a:spcPts val="0"/>
                        </a:spcAft>
                        <a:buNone/>
                      </a:pPr>
                      <a:r>
                        <a:rPr lang="en-US" sz="1100" u="none" cap="none" strike="noStrike">
                          <a:latin typeface="Cambria"/>
                          <a:ea typeface="Cambria"/>
                          <a:cs typeface="Cambria"/>
                          <a:sym typeface="Cambria"/>
                        </a:rPr>
                        <a:t>1656</a:t>
                      </a:r>
                      <a:endParaRPr sz="1100" u="none" cap="none" strike="noStrike">
                        <a:latin typeface="Cambria"/>
                        <a:ea typeface="Cambria"/>
                        <a:cs typeface="Cambria"/>
                        <a:sym typeface="Cambria"/>
                      </a:endParaRPr>
                    </a:p>
                  </a:txBody>
                  <a:tcPr marT="660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2022-05-18T18:14:16Z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2022-05-18T00:00:00Z</vt:filetime>
  </property>
  <property fmtid="{D5CDD505-2E9C-101B-9397-08002B2CF9AE}" pid="3" name="Creator">
    <vt:lpwstr>Microsoft® Word for Microsoft 365</vt:lpwstr>
  </property>
  <property fmtid="{D5CDD505-2E9C-101B-9397-08002B2CF9AE}" pid="4" name="LastSaved">
    <vt:filetime>2022-05-18T00:00:00Z</vt:filetime>
  </property>
</Properties>
</file>