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6858000" cx="12192000"/>
  <p:notesSz cx="6858000" cy="9144000"/>
  <p:embeddedFontLst>
    <p:embeddedFont>
      <p:font typeface="Roboto"/>
      <p:regular r:id="rId48"/>
      <p:bold r:id="rId49"/>
      <p:italic r:id="rId50"/>
      <p:boldItalic r:id="rId51"/>
    </p:embeddedFont>
    <p:embeddedFont>
      <p:font typeface="Lato"/>
      <p:regular r:id="rId52"/>
      <p:bold r:id="rId53"/>
      <p:italic r:id="rId54"/>
      <p:boldItalic r:id="rId55"/>
    </p:embeddedFont>
    <p:embeddedFont>
      <p:font typeface="EB Garamond"/>
      <p:regular r:id="rId56"/>
      <p:bold r:id="rId57"/>
      <p:italic r:id="rId58"/>
      <p:boldItalic r:id="rId59"/>
    </p:embeddedFont>
    <p:embeddedFont>
      <p:font typeface="Candara"/>
      <p:regular r:id="rId60"/>
      <p:bold r:id="rId61"/>
      <p:italic r:id="rId62"/>
      <p:boldItalic r:id="rId63"/>
    </p:embeddedFont>
    <p:embeddedFont>
      <p:font typeface="Source Sans Pro"/>
      <p:regular r:id="rId64"/>
      <p:bold r:id="rId65"/>
      <p:italic r:id="rId66"/>
      <p:boldItalic r:id="rId67"/>
    </p:embeddedFont>
    <p:embeddedFont>
      <p:font typeface="Comfortaa"/>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0" roundtripDataSignature="AMtx7mhRq8UQ9x0Q9JAvZxliDabfnqy4x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Ratna Galih Puspi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A1F128-A3EC-4290-ADBB-36832A214A05}">
  <a:tblStyle styleId="{81A1F128-A3EC-4290-ADBB-36832A214A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0" Type="http://customschemas.google.com/relationships/presentationmetadata" Target="meta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andara-italic.fntdata"/><Relationship Id="rId61" Type="http://schemas.openxmlformats.org/officeDocument/2006/relationships/font" Target="fonts/Candara-bold.fntdata"/><Relationship Id="rId20" Type="http://schemas.openxmlformats.org/officeDocument/2006/relationships/slide" Target="slides/slide13.xml"/><Relationship Id="rId64" Type="http://schemas.openxmlformats.org/officeDocument/2006/relationships/font" Target="fonts/SourceSansPro-regular.fntdata"/><Relationship Id="rId63" Type="http://schemas.openxmlformats.org/officeDocument/2006/relationships/font" Target="fonts/Candara-boldItalic.fntdata"/><Relationship Id="rId22" Type="http://schemas.openxmlformats.org/officeDocument/2006/relationships/slide" Target="slides/slide15.xml"/><Relationship Id="rId66" Type="http://schemas.openxmlformats.org/officeDocument/2006/relationships/font" Target="fonts/SourceSansPro-italic.fntdata"/><Relationship Id="rId21" Type="http://schemas.openxmlformats.org/officeDocument/2006/relationships/slide" Target="slides/slide14.xml"/><Relationship Id="rId65" Type="http://schemas.openxmlformats.org/officeDocument/2006/relationships/font" Target="fonts/SourceSansPro-bold.fntdata"/><Relationship Id="rId24" Type="http://schemas.openxmlformats.org/officeDocument/2006/relationships/slide" Target="slides/slide17.xml"/><Relationship Id="rId68" Type="http://schemas.openxmlformats.org/officeDocument/2006/relationships/font" Target="fonts/Comfortaa-regular.fntdata"/><Relationship Id="rId23" Type="http://schemas.openxmlformats.org/officeDocument/2006/relationships/slide" Target="slides/slide16.xml"/><Relationship Id="rId67" Type="http://schemas.openxmlformats.org/officeDocument/2006/relationships/font" Target="fonts/SourceSansPro-boldItalic.fntdata"/><Relationship Id="rId60" Type="http://schemas.openxmlformats.org/officeDocument/2006/relationships/font" Target="fonts/Candara-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Comfortaa-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4.xml"/><Relationship Id="rId55" Type="http://schemas.openxmlformats.org/officeDocument/2006/relationships/font" Target="fonts/Lato-boldItalic.fntdata"/><Relationship Id="rId10" Type="http://schemas.openxmlformats.org/officeDocument/2006/relationships/slide" Target="slides/slide3.xml"/><Relationship Id="rId54" Type="http://schemas.openxmlformats.org/officeDocument/2006/relationships/font" Target="fonts/Lato-italic.fntdata"/><Relationship Id="rId13" Type="http://schemas.openxmlformats.org/officeDocument/2006/relationships/slide" Target="slides/slide6.xml"/><Relationship Id="rId57" Type="http://schemas.openxmlformats.org/officeDocument/2006/relationships/font" Target="fonts/EBGaramond-bold.fntdata"/><Relationship Id="rId12" Type="http://schemas.openxmlformats.org/officeDocument/2006/relationships/slide" Target="slides/slide5.xml"/><Relationship Id="rId56" Type="http://schemas.openxmlformats.org/officeDocument/2006/relationships/font" Target="fonts/EBGaramond-regular.fntdata"/><Relationship Id="rId15" Type="http://schemas.openxmlformats.org/officeDocument/2006/relationships/slide" Target="slides/slide8.xml"/><Relationship Id="rId59" Type="http://schemas.openxmlformats.org/officeDocument/2006/relationships/font" Target="fonts/EBGaramond-boldItalic.fntdata"/><Relationship Id="rId14" Type="http://schemas.openxmlformats.org/officeDocument/2006/relationships/slide" Target="slides/slide7.xml"/><Relationship Id="rId58" Type="http://schemas.openxmlformats.org/officeDocument/2006/relationships/font" Target="fonts/EBGaramon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7T13:45:25.375">
    <p:pos x="118" y="635"/>
    <p:text>SMK</p:text>
    <p:extLst>
      <p:ext uri="{C676402C-5697-4E1C-873F-D02D1690AC5C}">
        <p15:threadingInfo timeZoneBias="0"/>
      </p:ext>
      <p:ext uri="http://customooxmlschemas.google.com/">
        <go:slidesCustomData xmlns:go="http://customooxmlschemas.google.com/" commentPostId="AAAAMA7XiR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4-27T13:56:29.408">
    <p:pos x="1919" y="1282"/>
    <p:text>SMK</p:text>
    <p:extLst>
      <p:ext uri="{C676402C-5697-4E1C-873F-D02D1690AC5C}">
        <p15:threadingInfo timeZoneBias="0"/>
      </p:ext>
      <p:ext uri="http://customooxmlschemas.google.com/">
        <go:slidesCustomData xmlns:go="http://customooxmlschemas.google.com/" commentPostId="AAAAMA7XiU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lthysafechildren.org/sites/default/files/NA-and-ES-508.pd"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ndtools.com/pages/article/smart-goals.ht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ndtools.com/pages/article/smart-goals.ht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utopia.org/blog/graduate-profile-focus-outcomes-ken-kay"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lcorfund.com/insight/strategic-statements-definition-elements-implementation-and-examples/#:~:text=A%20strategy%20statement%20defines%20the,mission%20statements%20of%20the%20company" TargetMode="External"/><Relationship Id="rId3" Type="http://schemas.openxmlformats.org/officeDocument/2006/relationships/hyperlink" Target="https://learningspacetoolkit.org/needs-assessment/needs-assessment-process/index.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08481f54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7" name="Google Shape;257;gd08481f54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08481f54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d08481f54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57777aac2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d57777aac2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sz="900">
                <a:solidFill>
                  <a:schemeClr val="dk1"/>
                </a:solidFill>
                <a:latin typeface="Source Sans Pro"/>
                <a:ea typeface="Source Sans Pro"/>
                <a:cs typeface="Source Sans Pro"/>
                <a:sym typeface="Source Sans Pro"/>
              </a:rPr>
              <a:t>Mendesain Konsep Sekolah: </a:t>
            </a:r>
            <a:endParaRPr b="1" sz="9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Analisis konteks karakteristik satuan pendidikan</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 untuk  menentukan visi, misi, dan tujuan sekolah</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 contoh analisis konteks</a:t>
            </a:r>
            <a:endParaRPr sz="9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Visi Misi Tujuan</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Keterkaitan antara Visi, Misi, dan Tujuan dengan Tujuan Pendidikan Nasional</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Membuat Visi Sekolah</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Membuat Misi Sekolah</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Analisis SWOT </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Membuat Tujuan Sekolah</a:t>
            </a:r>
            <a:endParaRPr sz="900">
              <a:solidFill>
                <a:schemeClr val="dk1"/>
              </a:solidFill>
              <a:latin typeface="Source Sans Pro"/>
              <a:ea typeface="Source Sans Pro"/>
              <a:cs typeface="Source Sans Pro"/>
              <a:sym typeface="Source Sans Pro"/>
            </a:endParaRPr>
          </a:p>
          <a:p>
            <a:pPr indent="0" lvl="0" marL="89999" rtl="0" algn="l">
              <a:lnSpc>
                <a:spcPct val="100000"/>
              </a:lnSpc>
              <a:spcBef>
                <a:spcPts val="0"/>
              </a:spcBef>
              <a:spcAft>
                <a:spcPts val="0"/>
              </a:spcAft>
              <a:buClr>
                <a:schemeClr val="dk1"/>
              </a:buClr>
              <a:buSzPts val="1100"/>
              <a:buFont typeface="Arial"/>
              <a:buNone/>
            </a:pPr>
            <a:r>
              <a:rPr lang="en-US" sz="900">
                <a:solidFill>
                  <a:schemeClr val="dk1"/>
                </a:solidFill>
                <a:latin typeface="Source Sans Pro"/>
                <a:ea typeface="Source Sans Pro"/>
                <a:cs typeface="Source Sans Pro"/>
                <a:sym typeface="Source Sans Pro"/>
              </a:rPr>
              <a:t>Menyelaraskan Visi, Misi, dan Tujuan sekolah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57777aac2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d57777aac2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57777aac2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d57777aac2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https://healthysafechildren.org/sites/default/files/NA-and-ES-508.</a:t>
            </a:r>
            <a:r>
              <a:rPr lang="en-US"/>
              <a:t>pdf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Apa sajakah kemampuan yang kemungkinan besar akan dibutuhkan dalam jangka waktu panjang?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Apa sajakah kemampuan individu selain  kemampuan kognitif  yang dianggap paling berharga di rumah dan sekolah? Apa saja kemampuan yang terkait dengan menjadi pembelajar sepanjang hayat, metakognisi, fleksibilitas dan kompetensi lain yang dibutuhkan dalam menghadapi perubahan?</a:t>
            </a:r>
            <a:endParaRPr/>
          </a:p>
          <a:p>
            <a:pPr indent="0" lvl="0" marL="0" rtl="0" algn="l">
              <a:lnSpc>
                <a:spcPct val="100000"/>
              </a:lnSpc>
              <a:spcBef>
                <a:spcPts val="0"/>
              </a:spcBef>
              <a:spcAft>
                <a:spcPts val="0"/>
              </a:spcAft>
              <a:buClr>
                <a:schemeClr val="dk1"/>
              </a:buClr>
              <a:buSzPts val="1100"/>
              <a:buFont typeface="Arial"/>
              <a:buNone/>
            </a:pPr>
            <a:r>
              <a:rPr lang="en-US"/>
              <a:t>Kompetensi  apa sajakah yang paling dibutuhkan untuk berkolaborasi dan berjejaring di komunitas satuan pendidikan? </a:t>
            </a:r>
            <a:endParaRPr/>
          </a:p>
          <a:p>
            <a:pPr indent="0" lvl="0" marL="0" rtl="0" algn="l">
              <a:lnSpc>
                <a:spcPct val="100000"/>
              </a:lnSpc>
              <a:spcBef>
                <a:spcPts val="0"/>
              </a:spcBef>
              <a:spcAft>
                <a:spcPts val="0"/>
              </a:spcAft>
              <a:buSzPts val="1100"/>
              <a:buNone/>
            </a:pPr>
            <a:r>
              <a:rPr lang="en-US"/>
              <a:t>Kompetensi apa sajakah yang paling dibutuhkan untuk berkolaborasi dan berjejaring di komunitas yang lebih luas?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57777aac2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d57777aac2_2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57777aac2_2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d57777aac2_2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Do’s and dont’s nya</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Pertanyaan kunci</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Indikator visi</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Contoh membuat visi &amp; membuat indikator visi</a:t>
            </a:r>
            <a:endParaRPr sz="900">
              <a:solidFill>
                <a:srgbClr val="434343"/>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9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57777aac2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d57777aac2_2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Do’s and dont’s nya</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Pertanyaan kunci</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Indikator visi</a:t>
            </a:r>
            <a:endParaRPr sz="900">
              <a:solidFill>
                <a:srgbClr val="595959"/>
              </a:solidFill>
              <a:latin typeface="Roboto"/>
              <a:ea typeface="Roboto"/>
              <a:cs typeface="Roboto"/>
              <a:sym typeface="Roboto"/>
            </a:endParaRPr>
          </a:p>
          <a:p>
            <a:pPr indent="0" lvl="0" marL="0" rtl="0" algn="l">
              <a:lnSpc>
                <a:spcPct val="100000"/>
              </a:lnSpc>
              <a:spcBef>
                <a:spcPts val="0"/>
              </a:spcBef>
              <a:spcAft>
                <a:spcPts val="0"/>
              </a:spcAft>
              <a:buSzPts val="1100"/>
              <a:buNone/>
            </a:pPr>
            <a:r>
              <a:rPr lang="en-US" sz="900">
                <a:solidFill>
                  <a:srgbClr val="595959"/>
                </a:solidFill>
                <a:latin typeface="Roboto"/>
                <a:ea typeface="Roboto"/>
                <a:cs typeface="Roboto"/>
                <a:sym typeface="Roboto"/>
              </a:rPr>
              <a:t>Contoh membuat visi &amp; membuat indikator visi</a:t>
            </a:r>
            <a:endParaRPr sz="900">
              <a:solidFill>
                <a:srgbClr val="434343"/>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900">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57777aac2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d57777aac2_2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800" u="sng">
                <a:solidFill>
                  <a:schemeClr val="hlink"/>
                </a:solidFill>
                <a:latin typeface="Source Sans Pro"/>
                <a:ea typeface="Source Sans Pro"/>
                <a:cs typeface="Source Sans Pro"/>
                <a:sym typeface="Source Sans Pro"/>
                <a:hlinkClick r:id="rId2"/>
              </a:rPr>
              <a:t>https://www.mindtools.com/pages/article/smart-goals.htm</a:t>
            </a:r>
            <a:endParaRPr sz="800">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Tujuan perlu </a:t>
            </a:r>
            <a:r>
              <a:rPr lang="en-US" sz="800">
                <a:solidFill>
                  <a:srgbClr val="434343"/>
                </a:solidFill>
                <a:latin typeface="Source Sans Pro"/>
                <a:ea typeface="Source Sans Pro"/>
                <a:cs typeface="Source Sans Pro"/>
                <a:sym typeface="Source Sans Pro"/>
                <a:extLst>
                  <a:ext uri="http://customooxmlschemas.google.com/">
                    <go:slidesCustomData xmlns:go="http://customooxmlschemas.google.com/" textRoundtripDataId="37"/>
                  </a:ext>
                </a:extLst>
              </a:rPr>
              <a:t>SMART</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Specific and strategic</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Measureable</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Achievable/attainable</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Result-based</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Timebound</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Membuat contoh tujuan dari kalimat misi</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Karena hasil akhir, jadi harus terukur --- that’s why smart</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latin typeface="Source Sans Pro"/>
              <a:ea typeface="Source Sans Pro"/>
              <a:cs typeface="Source Sans Pro"/>
              <a:sym typeface="Source Sans Pr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57777aac2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d57777aac2_2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800" u="sng">
                <a:solidFill>
                  <a:schemeClr val="hlink"/>
                </a:solidFill>
                <a:latin typeface="Source Sans Pro"/>
                <a:ea typeface="Source Sans Pro"/>
                <a:cs typeface="Source Sans Pro"/>
                <a:sym typeface="Source Sans Pro"/>
                <a:hlinkClick r:id="rId2"/>
              </a:rPr>
              <a:t>https://www.mindtools.com/pages/article/smart-goals.htm</a:t>
            </a:r>
            <a:endParaRPr sz="800">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Tujuan perlu </a:t>
            </a:r>
            <a:r>
              <a:rPr lang="en-US" sz="800">
                <a:solidFill>
                  <a:srgbClr val="434343"/>
                </a:solidFill>
                <a:latin typeface="Source Sans Pro"/>
                <a:ea typeface="Source Sans Pro"/>
                <a:cs typeface="Source Sans Pro"/>
                <a:sym typeface="Source Sans Pro"/>
                <a:extLst>
                  <a:ext uri="http://customooxmlschemas.google.com/">
                    <go:slidesCustomData xmlns:go="http://customooxmlschemas.google.com/" textRoundtripDataId="38"/>
                  </a:ext>
                </a:extLst>
              </a:rPr>
              <a:t>SMART</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Specific and strategic</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Measureable</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Achievable/attainable</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Result-based</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Timebound</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Membuat contoh tujuan dari kalimat misi</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a:solidFill>
                  <a:srgbClr val="434343"/>
                </a:solidFill>
                <a:latin typeface="Source Sans Pro"/>
                <a:ea typeface="Source Sans Pro"/>
                <a:cs typeface="Source Sans Pro"/>
                <a:sym typeface="Source Sans Pro"/>
              </a:rPr>
              <a:t>Karena hasil akhir, jadi harus terukur --- that’s why smart</a:t>
            </a:r>
            <a:endParaRPr sz="8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latin typeface="Source Sans Pro"/>
              <a:ea typeface="Source Sans Pro"/>
              <a:cs typeface="Source Sans Pro"/>
              <a:sym typeface="Source Sans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d3adcbc33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cd3adcbc3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57777aac2_2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d57777aac2_2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https://www.edutopia.org/blog/graduate-profile-focus-outcomes-ken-kay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57777aac2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d57777aac2_2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https://healthysafechildren.org/sites/default/files/NA-and-ES-508.pdf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57777aac2_2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d57777aac2_2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57777aac2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d57777aac2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57777aac2_2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d57777aac2_2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800" u="sng">
                <a:solidFill>
                  <a:schemeClr val="hlink"/>
                </a:solidFill>
                <a:latin typeface="Source Sans Pro"/>
                <a:ea typeface="Source Sans Pro"/>
                <a:cs typeface="Source Sans Pro"/>
                <a:sym typeface="Source Sans Pro"/>
                <a:hlinkClick r:id="rId2"/>
              </a:rPr>
              <a:t>https://alcorfund.com/insight/strategic-statements-definition-elements-implementation-and-examples/#:~:text=A%20strategy%20statement%20defines%20the,mission%20statements%20of%20the%20company</a:t>
            </a:r>
            <a:r>
              <a:rPr lang="en-US" sz="800">
                <a:latin typeface="Source Sans Pro"/>
                <a:ea typeface="Source Sans Pro"/>
                <a:cs typeface="Source Sans Pro"/>
                <a:sym typeface="Source Sans Pro"/>
              </a:rPr>
              <a:t>.</a:t>
            </a:r>
            <a:endParaRPr sz="800">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rPr lang="en-US" sz="800" u="sng">
                <a:solidFill>
                  <a:schemeClr val="hlink"/>
                </a:solidFill>
                <a:latin typeface="Source Sans Pro"/>
                <a:ea typeface="Source Sans Pro"/>
                <a:cs typeface="Source Sans Pro"/>
                <a:sym typeface="Source Sans Pro"/>
                <a:hlinkClick r:id="rId3"/>
              </a:rPr>
              <a:t>https://learningspacetoolkit.org/needs-assessment/needs-assessment-process/index.html</a:t>
            </a:r>
            <a:endParaRPr sz="800">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800">
              <a:latin typeface="Source Sans Pro"/>
              <a:ea typeface="Source Sans Pro"/>
              <a:cs typeface="Source Sans Pro"/>
              <a:sym typeface="Source Sans Pr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57777aac2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d57777aac2_2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d57777aac2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d57777aac2_2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General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08481f546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0" name="Google Shape;450;gd08481f546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08481f546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gd08481f546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57777aac2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d57777aac2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7777aa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d57777aac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57777aac2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d57777aac2_2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solidFill>
                  <a:schemeClr val="dk1"/>
                </a:solidFill>
                <a:latin typeface="Source Sans Pro"/>
                <a:ea typeface="Source Sans Pro"/>
                <a:cs typeface="Source Sans Pro"/>
                <a:sym typeface="Source Sans Pro"/>
              </a:rPr>
              <a:t> Pelajar dengan untuk kemudian menginisiasi dan melakukan aksi nyata sesuai dengan tahapan belajar dan perkembangannya. Pemerintah pusat memberikan opsi. </a:t>
            </a:r>
            <a:endParaRPr sz="10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lang="en-US" sz="1000">
                <a:solidFill>
                  <a:schemeClr val="dk1"/>
                </a:solidFill>
                <a:latin typeface="Source Sans Pro"/>
                <a:ea typeface="Source Sans Pro"/>
                <a:cs typeface="Source Sans Pro"/>
                <a:sym typeface="Source Sans Pro"/>
              </a:rPr>
              <a:t>Berkontribusi untuk masyarakat/lingkungan sekitar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d57777aac2_2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d57777aac2_2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SzPts val="1100"/>
              <a:buNone/>
            </a:pPr>
            <a:r>
              <a:rPr lang="en-US"/>
              <a:t>1.. 2. 3. 4. 5.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57777aac2_2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d57777aac2_2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57777aac2_2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d57777aac2_2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53499" lvl="0" marL="179999"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Mengembangkan asesmen diagnostik ; pra asesmen dan umpan balik yang menyasar target </a:t>
            </a:r>
            <a:endParaRPr sz="1000">
              <a:solidFill>
                <a:schemeClr val="dk1"/>
              </a:solidFill>
              <a:latin typeface="Source Sans Pro"/>
              <a:ea typeface="Source Sans Pro"/>
              <a:cs typeface="Source Sans Pro"/>
              <a:sym typeface="Source Sans Pro"/>
            </a:endParaRPr>
          </a:p>
          <a:p>
            <a:pPr indent="-153499" lvl="0" marL="179999"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Kolaborasi antar guru mata pelajaran untuk mengidentifikasi asesmen kunci sebagai kerangka perencanaan pembelajaran </a:t>
            </a:r>
            <a:endParaRPr sz="1000">
              <a:solidFill>
                <a:schemeClr val="dk1"/>
              </a:solidFill>
              <a:latin typeface="Source Sans Pro"/>
              <a:ea typeface="Source Sans Pro"/>
              <a:cs typeface="Source Sans Pro"/>
              <a:sym typeface="Source Sans Pro"/>
            </a:endParaRPr>
          </a:p>
          <a:p>
            <a:pPr indent="-153499" lvl="0" marL="179999"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Melakukan asesmen berulang dan berkala untuk performa kunci </a:t>
            </a:r>
            <a:endParaRPr sz="1000">
              <a:solidFill>
                <a:schemeClr val="dk1"/>
              </a:solidFill>
              <a:latin typeface="Source Sans Pro"/>
              <a:ea typeface="Source Sans Pro"/>
              <a:cs typeface="Source Sans Pro"/>
              <a:sym typeface="Source Sans Pro"/>
            </a:endParaRPr>
          </a:p>
          <a:p>
            <a:pPr indent="-153499" lvl="0" marL="179999"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Secara rutin memeriksa gap antara tujuan dan implementasi.</a:t>
            </a:r>
            <a:endParaRPr sz="1000">
              <a:solidFill>
                <a:schemeClr val="dk1"/>
              </a:solidFill>
              <a:latin typeface="Source Sans Pro"/>
              <a:ea typeface="Source Sans Pro"/>
              <a:cs typeface="Source Sans Pro"/>
              <a:sym typeface="Source Sans Pro"/>
            </a:endParaRPr>
          </a:p>
          <a:p>
            <a:pPr indent="-153499" lvl="0" marL="179999"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Melakukan pertemuan antar kelas dan per kelas untuk diskusi berkala untuk mencari solusi memperkecil gap </a:t>
            </a:r>
            <a:endParaRPr sz="1000">
              <a:solidFill>
                <a:schemeClr val="dk1"/>
              </a:solidFill>
              <a:latin typeface="Source Sans Pro"/>
              <a:ea typeface="Source Sans Pro"/>
              <a:cs typeface="Source Sans Pro"/>
              <a:sym typeface="Source Sans Pro"/>
            </a:endParaRPr>
          </a:p>
          <a:p>
            <a:pPr indent="-292100" lvl="0" marL="457200"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Mengidentifikasi capaian yang diharapkan: misi, tanggung jawab, dan tugas</a:t>
            </a:r>
            <a:endParaRPr sz="1000">
              <a:solidFill>
                <a:schemeClr val="dk1"/>
              </a:solidFill>
              <a:latin typeface="Source Sans Pro"/>
              <a:ea typeface="Source Sans Pro"/>
              <a:cs typeface="Source Sans Pro"/>
              <a:sym typeface="Source Sans Pro"/>
            </a:endParaRPr>
          </a:p>
          <a:p>
            <a:pPr indent="-292100" lvl="0" marL="457200"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Menyebutkan persyaratan untuk tiap-tiap capaian</a:t>
            </a:r>
            <a:endParaRPr sz="1000">
              <a:solidFill>
                <a:schemeClr val="dk1"/>
              </a:solidFill>
              <a:latin typeface="Source Sans Pro"/>
              <a:ea typeface="Source Sans Pro"/>
              <a:cs typeface="Source Sans Pro"/>
              <a:sym typeface="Source Sans Pro"/>
            </a:endParaRPr>
          </a:p>
          <a:p>
            <a:pPr indent="-292100" lvl="0" marL="457200" rtl="0" algn="l">
              <a:lnSpc>
                <a:spcPct val="100000"/>
              </a:lnSpc>
              <a:spcBef>
                <a:spcPts val="0"/>
              </a:spcBef>
              <a:spcAft>
                <a:spcPts val="0"/>
              </a:spcAft>
              <a:buClr>
                <a:schemeClr val="dk1"/>
              </a:buClr>
              <a:buSzPts val="1000"/>
              <a:buFont typeface="Source Sans Pro"/>
              <a:buChar char="●"/>
            </a:pPr>
            <a:r>
              <a:rPr lang="en-US" sz="1000">
                <a:solidFill>
                  <a:schemeClr val="dk1"/>
                </a:solidFill>
                <a:latin typeface="Source Sans Pro"/>
                <a:ea typeface="Source Sans Pro"/>
                <a:cs typeface="Source Sans Pro"/>
                <a:sym typeface="Source Sans Pro"/>
              </a:rPr>
              <a:t>Menjelaskan capaian yang diukur dan alasannya</a:t>
            </a:r>
            <a:r>
              <a:rPr lang="en-US" sz="1000">
                <a:solidFill>
                  <a:srgbClr val="434343"/>
                </a:solidFill>
                <a:latin typeface="Source Sans Pro"/>
                <a:ea typeface="Source Sans Pro"/>
                <a:cs typeface="Source Sans Pro"/>
                <a:sym typeface="Source Sans Pro"/>
              </a:rPr>
              <a:t>	</a:t>
            </a:r>
            <a:endParaRPr sz="1000">
              <a:solidFill>
                <a:srgbClr val="43434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Clr>
                <a:schemeClr val="dk1"/>
              </a:buClr>
              <a:buSzPts val="1100"/>
              <a:buFont typeface="Arial"/>
              <a:buNone/>
            </a:pPr>
            <a:r>
              <a:t/>
            </a:r>
            <a:endParaRPr sz="1000">
              <a:solidFill>
                <a:srgbClr val="434343"/>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sz="10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SzPts val="1100"/>
              <a:buNone/>
            </a:pPr>
            <a:r>
              <a:t/>
            </a:r>
            <a:endParaRPr>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57777aac2_2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d57777aac2_2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Referensi </a:t>
            </a: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rPr>
              <a:t>Creating Learning Materials for Open and Distance Learning (2005). Retrieved December 6, 2016, from http://www.oerafrica.org/system/files/7824/creating-lerarning-materials-handbook-authors-and-instructional-designers.114f5f85-1baf-42dd-8e37-d195c2565255_0.pdf?file=1&amp;type=node&amp;id=7824</a:t>
            </a:r>
            <a:r>
              <a:rPr lang="en-U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Doolittle, P. E. (2001). Instructional Design for Web-based Instruction. Retrieved from http://staff.washington.edu/rel2/geog100-UW/Archive/instructionalsequence.pdf</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M</a:t>
            </a:r>
            <a:r>
              <a:rPr lang="en-US" sz="1200">
                <a:solidFill>
                  <a:schemeClr val="dk1"/>
                </a:solidFill>
              </a:rPr>
              <a:t>orrison, G. R., Ross, &amp; Kemp, J. E. (2007). Designing Effective Instruction (5th Edition). Hoboken, NJ: John Wiley &amp; Sons. ISBN13: 978-0-470-07426-8</a:t>
            </a:r>
            <a:r>
              <a:rPr lang="en-US">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Reigeluth, C. M., &amp; Keller, J. B. (2009). Understanding instruction. In C. M. Reigeluth &amp; A. A. Carr-Chellman (Eds.), Instructional-design theories and models: Building a common knowledge base (pp. 27-39). New York, NY: Taylor &amp; Francis.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d57777aac2_2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d57777aac2_2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57777aac2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d57777aac2_2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Pak Ujang: karena hal baru, segala sistem yang membangun perlu baru</a:t>
            </a:r>
            <a:endParaRPr/>
          </a:p>
          <a:p>
            <a:pPr indent="0" lvl="0" marL="0" rtl="0" algn="l">
              <a:lnSpc>
                <a:spcPct val="100000"/>
              </a:lnSpc>
              <a:spcBef>
                <a:spcPts val="0"/>
              </a:spcBef>
              <a:spcAft>
                <a:spcPts val="0"/>
              </a:spcAft>
              <a:buSzPts val="1100"/>
              <a:buNone/>
            </a:pPr>
            <a:r>
              <a:rPr lang="en-US"/>
              <a:t>Pengembang dapodik perlu tahu supaya tidak merugikan guru</a:t>
            </a:r>
            <a:endParaRPr/>
          </a:p>
          <a:p>
            <a:pPr indent="0" lvl="0" marL="0" rtl="0" algn="l">
              <a:lnSpc>
                <a:spcPct val="100000"/>
              </a:lnSpc>
              <a:spcBef>
                <a:spcPts val="0"/>
              </a:spcBef>
              <a:spcAft>
                <a:spcPts val="0"/>
              </a:spcAft>
              <a:buSzPts val="1100"/>
              <a:buNone/>
            </a:pPr>
            <a:r>
              <a:rPr lang="en-US"/>
              <a:t>Jangan sampai tidak dipakai karena dapodik dan aturannya tidak mendukung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Muatan kepala sekolah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PP 57 2021 &gt; pengawas dihilangkan trus gimana?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57777aac2_2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d57777aac2_2_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https://www.edglossary.org/curriculum-mapping/#:~:text=Curriculum%20mapping%20is%20the%20process,is%20typically%20used%20by%20educators%2C</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d57777aac2_2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d57777aac2_2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d57777aac2_2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d57777aac2_2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7777aac2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d57777aac2_2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76200" rtl="0" algn="l">
              <a:lnSpc>
                <a:spcPct val="100000"/>
              </a:lnSpc>
              <a:spcBef>
                <a:spcPts val="0"/>
              </a:spcBef>
              <a:spcAft>
                <a:spcPts val="0"/>
              </a:spcAft>
              <a:buClr>
                <a:schemeClr val="dk1"/>
              </a:buClr>
              <a:buSzPts val="1200"/>
              <a:buFont typeface="Calibri"/>
              <a:buNone/>
            </a:pPr>
            <a:r>
              <a:rPr lang="en-US"/>
              <a:t>Merah/Pink: Tujuan Pendidikan Nasional -- profil Pelajar Pancasila adalah interpretasi tujuan pendidikan nasional</a:t>
            </a:r>
            <a:endParaRPr/>
          </a:p>
          <a:p>
            <a:pPr indent="0" lvl="0" marL="76200" rtl="0" algn="l">
              <a:lnSpc>
                <a:spcPct val="100000"/>
              </a:lnSpc>
              <a:spcBef>
                <a:spcPts val="0"/>
              </a:spcBef>
              <a:spcAft>
                <a:spcPts val="0"/>
              </a:spcAft>
              <a:buClr>
                <a:schemeClr val="dk1"/>
              </a:buClr>
              <a:buSzPts val="1200"/>
              <a:buFont typeface="Calibri"/>
              <a:buNone/>
            </a:pPr>
            <a:r>
              <a:rPr lang="en-US"/>
              <a:t>Orange: SNP</a:t>
            </a:r>
            <a:endParaRPr/>
          </a:p>
          <a:p>
            <a:pPr indent="0" lvl="0" marL="76200" rtl="0" algn="l">
              <a:lnSpc>
                <a:spcPct val="100000"/>
              </a:lnSpc>
              <a:spcBef>
                <a:spcPts val="0"/>
              </a:spcBef>
              <a:spcAft>
                <a:spcPts val="0"/>
              </a:spcAft>
              <a:buClr>
                <a:schemeClr val="dk1"/>
              </a:buClr>
              <a:buSzPts val="1200"/>
              <a:buFont typeface="Calibri"/>
              <a:buNone/>
            </a:pPr>
            <a:r>
              <a:rPr lang="en-US"/>
              <a:t>Hijau: kerangka kuriklum</a:t>
            </a:r>
            <a:endParaRPr/>
          </a:p>
        </p:txBody>
      </p:sp>
      <p:sp>
        <p:nvSpPr>
          <p:cNvPr id="135" name="Google Shape;135;gd57777aac2_2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4" name="Google Shape;63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7777aac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d57777aac2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57777aac2_2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d57777aac2_2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57777aac2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d57777aac2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7777aac2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d57777aac2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57777aac2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d57777aac2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D81F7"/>
              </a:buClr>
              <a:buSzPts val="6000"/>
              <a:buFont typeface="Candara"/>
              <a:buNone/>
              <a:defRPr sz="6000">
                <a:solidFill>
                  <a:srgbClr val="1D81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
          <p:cNvSpPr/>
          <p:nvPr/>
        </p:nvSpPr>
        <p:spPr>
          <a:xfrm>
            <a:off x="10811435" y="5647765"/>
            <a:ext cx="1380565" cy="120754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 name="Google Shape;21;p4"/>
          <p:cNvCxnSpPr/>
          <p:nvPr/>
        </p:nvCxnSpPr>
        <p:spPr>
          <a:xfrm>
            <a:off x="1524000" y="3509963"/>
            <a:ext cx="9144000" cy="0"/>
          </a:xfrm>
          <a:prstGeom prst="straightConnector1">
            <a:avLst/>
          </a:prstGeom>
          <a:noFill/>
          <a:ln cap="flat" cmpd="sng" w="12700">
            <a:solidFill>
              <a:schemeClr val="accent2"/>
            </a:solidFill>
            <a:prstDash val="solid"/>
            <a:miter lim="800000"/>
            <a:headEnd len="sm" w="sm" type="none"/>
            <a:tailEnd len="sm" w="sm" type="none"/>
          </a:ln>
        </p:spPr>
      </p:cxnSp>
      <p:pic>
        <p:nvPicPr>
          <p:cNvPr id="22" name="Google Shape;22;p4"/>
          <p:cNvPicPr preferRelativeResize="0"/>
          <p:nvPr/>
        </p:nvPicPr>
        <p:blipFill rotWithShape="1">
          <a:blip r:embed="rId2">
            <a:alphaModFix/>
          </a:blip>
          <a:srcRect b="11472" l="58619" r="0" t="0"/>
          <a:stretch/>
        </p:blipFill>
        <p:spPr>
          <a:xfrm>
            <a:off x="10169975" y="0"/>
            <a:ext cx="2022025" cy="12817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gce670b4c9d_2_85"/>
          <p:cNvSpPr txBox="1"/>
          <p:nvPr>
            <p:ph type="title"/>
          </p:nvPr>
        </p:nvSpPr>
        <p:spPr>
          <a:xfrm>
            <a:off x="415600" y="196533"/>
            <a:ext cx="113607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ce670b4c9d_2_85"/>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34343"/>
              </a:buClr>
              <a:buSzPts val="2800"/>
              <a:buChar char="•"/>
              <a:defRPr>
                <a:solidFill>
                  <a:srgbClr val="434343"/>
                </a:solidFill>
              </a:defRPr>
            </a:lvl1pPr>
            <a:lvl2pPr indent="-381000" lvl="1" marL="914400" algn="l">
              <a:lnSpc>
                <a:spcPct val="90000"/>
              </a:lnSpc>
              <a:spcBef>
                <a:spcPts val="500"/>
              </a:spcBef>
              <a:spcAft>
                <a:spcPts val="0"/>
              </a:spcAft>
              <a:buClr>
                <a:srgbClr val="434343"/>
              </a:buClr>
              <a:buSzPts val="2400"/>
              <a:buChar char="•"/>
              <a:defRPr>
                <a:solidFill>
                  <a:srgbClr val="434343"/>
                </a:solidFill>
              </a:defRPr>
            </a:lvl2pPr>
            <a:lvl3pPr indent="-355600" lvl="2" marL="1371600" algn="l">
              <a:lnSpc>
                <a:spcPct val="90000"/>
              </a:lnSpc>
              <a:spcBef>
                <a:spcPts val="500"/>
              </a:spcBef>
              <a:spcAft>
                <a:spcPts val="0"/>
              </a:spcAft>
              <a:buClr>
                <a:srgbClr val="434343"/>
              </a:buClr>
              <a:buSzPts val="2000"/>
              <a:buChar char="•"/>
              <a:defRPr>
                <a:solidFill>
                  <a:srgbClr val="434343"/>
                </a:solidFill>
              </a:defRPr>
            </a:lvl3pPr>
            <a:lvl4pPr indent="-342900" lvl="3" marL="1828800" algn="l">
              <a:lnSpc>
                <a:spcPct val="90000"/>
              </a:lnSpc>
              <a:spcBef>
                <a:spcPts val="500"/>
              </a:spcBef>
              <a:spcAft>
                <a:spcPts val="0"/>
              </a:spcAft>
              <a:buClr>
                <a:srgbClr val="434343"/>
              </a:buClr>
              <a:buSzPts val="1800"/>
              <a:buChar char="•"/>
              <a:defRPr>
                <a:solidFill>
                  <a:srgbClr val="434343"/>
                </a:solidFill>
              </a:defRPr>
            </a:lvl4pPr>
            <a:lvl5pPr indent="-342900" lvl="4" marL="2286000" algn="l">
              <a:lnSpc>
                <a:spcPct val="90000"/>
              </a:lnSpc>
              <a:spcBef>
                <a:spcPts val="500"/>
              </a:spcBef>
              <a:spcAft>
                <a:spcPts val="0"/>
              </a:spcAft>
              <a:buClr>
                <a:srgbClr val="434343"/>
              </a:buClr>
              <a:buSzPts val="1800"/>
              <a:buChar char="•"/>
              <a:defRPr>
                <a:solidFill>
                  <a:srgbClr val="434343"/>
                </a:solidFill>
              </a:defRPr>
            </a:lvl5pPr>
            <a:lvl6pPr indent="-342900" lvl="5" marL="2743200" algn="l">
              <a:lnSpc>
                <a:spcPct val="90000"/>
              </a:lnSpc>
              <a:spcBef>
                <a:spcPts val="500"/>
              </a:spcBef>
              <a:spcAft>
                <a:spcPts val="0"/>
              </a:spcAft>
              <a:buClr>
                <a:srgbClr val="434343"/>
              </a:buClr>
              <a:buSzPts val="1800"/>
              <a:buChar char="•"/>
              <a:defRPr>
                <a:solidFill>
                  <a:srgbClr val="434343"/>
                </a:solidFill>
              </a:defRPr>
            </a:lvl6pPr>
            <a:lvl7pPr indent="-342900" lvl="6" marL="3200400" algn="l">
              <a:lnSpc>
                <a:spcPct val="90000"/>
              </a:lnSpc>
              <a:spcBef>
                <a:spcPts val="500"/>
              </a:spcBef>
              <a:spcAft>
                <a:spcPts val="0"/>
              </a:spcAft>
              <a:buClr>
                <a:srgbClr val="434343"/>
              </a:buClr>
              <a:buSzPts val="1800"/>
              <a:buChar char="•"/>
              <a:defRPr>
                <a:solidFill>
                  <a:srgbClr val="434343"/>
                </a:solidFill>
              </a:defRPr>
            </a:lvl7pPr>
            <a:lvl8pPr indent="-342900" lvl="7" marL="3657600" algn="l">
              <a:lnSpc>
                <a:spcPct val="90000"/>
              </a:lnSpc>
              <a:spcBef>
                <a:spcPts val="500"/>
              </a:spcBef>
              <a:spcAft>
                <a:spcPts val="0"/>
              </a:spcAft>
              <a:buClr>
                <a:srgbClr val="434343"/>
              </a:buClr>
              <a:buSzPts val="1800"/>
              <a:buChar char="•"/>
              <a:defRPr>
                <a:solidFill>
                  <a:srgbClr val="434343"/>
                </a:solidFill>
              </a:defRPr>
            </a:lvl8pPr>
            <a:lvl9pPr indent="-342900" lvl="8" marL="4114800" algn="l">
              <a:lnSpc>
                <a:spcPct val="90000"/>
              </a:lnSpc>
              <a:spcBef>
                <a:spcPts val="500"/>
              </a:spcBef>
              <a:spcAft>
                <a:spcPts val="0"/>
              </a:spcAft>
              <a:buClr>
                <a:srgbClr val="434343"/>
              </a:buClr>
              <a:buSzPts val="1800"/>
              <a:buChar char="•"/>
              <a:defRPr>
                <a:solidFill>
                  <a:srgbClr val="434343"/>
                </a:solidFill>
              </a:defRPr>
            </a:lvl9pPr>
          </a:lstStyle>
          <a:p/>
        </p:txBody>
      </p:sp>
      <p:sp>
        <p:nvSpPr>
          <p:cNvPr id="60" name="Google Shape;60;gce670b4c9d_2_8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61" name="Shape 61"/>
        <p:cNvGrpSpPr/>
        <p:nvPr/>
      </p:nvGrpSpPr>
      <p:grpSpPr>
        <a:xfrm>
          <a:off x="0" y="0"/>
          <a:ext cx="0" cy="0"/>
          <a:chOff x="0" y="0"/>
          <a:chExt cx="0" cy="0"/>
        </a:xfrm>
      </p:grpSpPr>
      <p:sp>
        <p:nvSpPr>
          <p:cNvPr id="62" name="Google Shape;62;gce670b4c9d_0_569"/>
          <p:cNvSpPr txBox="1"/>
          <p:nvPr>
            <p:ph type="title"/>
          </p:nvPr>
        </p:nvSpPr>
        <p:spPr>
          <a:xfrm>
            <a:off x="415600" y="196533"/>
            <a:ext cx="113607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ce670b4c9d_0_569"/>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34343"/>
              </a:buClr>
              <a:buSzPts val="2800"/>
              <a:buChar char="•"/>
              <a:defRPr>
                <a:solidFill>
                  <a:srgbClr val="434343"/>
                </a:solidFill>
              </a:defRPr>
            </a:lvl1pPr>
            <a:lvl2pPr indent="-381000" lvl="1" marL="914400" algn="l">
              <a:lnSpc>
                <a:spcPct val="90000"/>
              </a:lnSpc>
              <a:spcBef>
                <a:spcPts val="500"/>
              </a:spcBef>
              <a:spcAft>
                <a:spcPts val="0"/>
              </a:spcAft>
              <a:buClr>
                <a:srgbClr val="434343"/>
              </a:buClr>
              <a:buSzPts val="2400"/>
              <a:buChar char="•"/>
              <a:defRPr>
                <a:solidFill>
                  <a:srgbClr val="434343"/>
                </a:solidFill>
              </a:defRPr>
            </a:lvl2pPr>
            <a:lvl3pPr indent="-355600" lvl="2" marL="1371600" algn="l">
              <a:lnSpc>
                <a:spcPct val="90000"/>
              </a:lnSpc>
              <a:spcBef>
                <a:spcPts val="500"/>
              </a:spcBef>
              <a:spcAft>
                <a:spcPts val="0"/>
              </a:spcAft>
              <a:buClr>
                <a:srgbClr val="434343"/>
              </a:buClr>
              <a:buSzPts val="2000"/>
              <a:buChar char="•"/>
              <a:defRPr>
                <a:solidFill>
                  <a:srgbClr val="434343"/>
                </a:solidFill>
              </a:defRPr>
            </a:lvl3pPr>
            <a:lvl4pPr indent="-342900" lvl="3" marL="1828800" algn="l">
              <a:lnSpc>
                <a:spcPct val="90000"/>
              </a:lnSpc>
              <a:spcBef>
                <a:spcPts val="500"/>
              </a:spcBef>
              <a:spcAft>
                <a:spcPts val="0"/>
              </a:spcAft>
              <a:buClr>
                <a:srgbClr val="434343"/>
              </a:buClr>
              <a:buSzPts val="1800"/>
              <a:buChar char="•"/>
              <a:defRPr>
                <a:solidFill>
                  <a:srgbClr val="434343"/>
                </a:solidFill>
              </a:defRPr>
            </a:lvl4pPr>
            <a:lvl5pPr indent="-342900" lvl="4" marL="2286000" algn="l">
              <a:lnSpc>
                <a:spcPct val="90000"/>
              </a:lnSpc>
              <a:spcBef>
                <a:spcPts val="500"/>
              </a:spcBef>
              <a:spcAft>
                <a:spcPts val="0"/>
              </a:spcAft>
              <a:buClr>
                <a:srgbClr val="434343"/>
              </a:buClr>
              <a:buSzPts val="1800"/>
              <a:buChar char="•"/>
              <a:defRPr>
                <a:solidFill>
                  <a:srgbClr val="434343"/>
                </a:solidFill>
              </a:defRPr>
            </a:lvl5pPr>
            <a:lvl6pPr indent="-342900" lvl="5" marL="2743200" algn="l">
              <a:lnSpc>
                <a:spcPct val="90000"/>
              </a:lnSpc>
              <a:spcBef>
                <a:spcPts val="500"/>
              </a:spcBef>
              <a:spcAft>
                <a:spcPts val="0"/>
              </a:spcAft>
              <a:buClr>
                <a:srgbClr val="434343"/>
              </a:buClr>
              <a:buSzPts val="1800"/>
              <a:buChar char="•"/>
              <a:defRPr>
                <a:solidFill>
                  <a:srgbClr val="434343"/>
                </a:solidFill>
              </a:defRPr>
            </a:lvl6pPr>
            <a:lvl7pPr indent="-342900" lvl="6" marL="3200400" algn="l">
              <a:lnSpc>
                <a:spcPct val="90000"/>
              </a:lnSpc>
              <a:spcBef>
                <a:spcPts val="500"/>
              </a:spcBef>
              <a:spcAft>
                <a:spcPts val="0"/>
              </a:spcAft>
              <a:buClr>
                <a:srgbClr val="434343"/>
              </a:buClr>
              <a:buSzPts val="1800"/>
              <a:buChar char="•"/>
              <a:defRPr>
                <a:solidFill>
                  <a:srgbClr val="434343"/>
                </a:solidFill>
              </a:defRPr>
            </a:lvl7pPr>
            <a:lvl8pPr indent="-342900" lvl="7" marL="3657600" algn="l">
              <a:lnSpc>
                <a:spcPct val="90000"/>
              </a:lnSpc>
              <a:spcBef>
                <a:spcPts val="500"/>
              </a:spcBef>
              <a:spcAft>
                <a:spcPts val="0"/>
              </a:spcAft>
              <a:buClr>
                <a:srgbClr val="434343"/>
              </a:buClr>
              <a:buSzPts val="1800"/>
              <a:buChar char="•"/>
              <a:defRPr>
                <a:solidFill>
                  <a:srgbClr val="434343"/>
                </a:solidFill>
              </a:defRPr>
            </a:lvl8pPr>
            <a:lvl9pPr indent="-342900" lvl="8" marL="4114800" algn="l">
              <a:lnSpc>
                <a:spcPct val="90000"/>
              </a:lnSpc>
              <a:spcBef>
                <a:spcPts val="500"/>
              </a:spcBef>
              <a:spcAft>
                <a:spcPts val="0"/>
              </a:spcAft>
              <a:buClr>
                <a:srgbClr val="434343"/>
              </a:buClr>
              <a:buSzPts val="1800"/>
              <a:buChar char="•"/>
              <a:defRPr>
                <a:solidFill>
                  <a:srgbClr val="434343"/>
                </a:solidFill>
              </a:defRPr>
            </a:lvl9pPr>
          </a:lstStyle>
          <a:p/>
        </p:txBody>
      </p:sp>
      <p:sp>
        <p:nvSpPr>
          <p:cNvPr id="64" name="Google Shape;64;gce670b4c9d_0_56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7"/>
          <p:cNvSpPr txBox="1"/>
          <p:nvPr>
            <p:ph type="title"/>
          </p:nvPr>
        </p:nvSpPr>
        <p:spPr>
          <a:xfrm>
            <a:off x="838101" y="937034"/>
            <a:ext cx="10515600" cy="111767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
          <p:cNvSpPr txBox="1"/>
          <p:nvPr>
            <p:ph idx="1" type="body"/>
          </p:nvPr>
        </p:nvSpPr>
        <p:spPr>
          <a:xfrm>
            <a:off x="838200" y="2355925"/>
            <a:ext cx="5181600" cy="3821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7"/>
          <p:cNvSpPr txBox="1"/>
          <p:nvPr>
            <p:ph idx="2" type="body"/>
          </p:nvPr>
        </p:nvSpPr>
        <p:spPr>
          <a:xfrm>
            <a:off x="6172200" y="2355925"/>
            <a:ext cx="5181600" cy="3821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8"/>
          <p:cNvSpPr txBox="1"/>
          <p:nvPr>
            <p:ph type="title"/>
          </p:nvPr>
        </p:nvSpPr>
        <p:spPr>
          <a:xfrm>
            <a:off x="838200" y="935038"/>
            <a:ext cx="10515600" cy="12126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 type="body"/>
          </p:nvPr>
        </p:nvSpPr>
        <p:spPr>
          <a:xfrm>
            <a:off x="839788" y="21652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8"/>
          <p:cNvSpPr txBox="1"/>
          <p:nvPr>
            <p:ph idx="2" type="body"/>
          </p:nvPr>
        </p:nvSpPr>
        <p:spPr>
          <a:xfrm>
            <a:off x="839788" y="3006725"/>
            <a:ext cx="5157787" cy="31829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8"/>
          <p:cNvSpPr txBox="1"/>
          <p:nvPr>
            <p:ph idx="3" type="body"/>
          </p:nvPr>
        </p:nvSpPr>
        <p:spPr>
          <a:xfrm>
            <a:off x="6172200" y="21652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8"/>
          <p:cNvSpPr txBox="1"/>
          <p:nvPr>
            <p:ph idx="4" type="body"/>
          </p:nvPr>
        </p:nvSpPr>
        <p:spPr>
          <a:xfrm>
            <a:off x="6172200" y="3006725"/>
            <a:ext cx="5183188" cy="31829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1"/>
          <p:cNvSpPr txBox="1"/>
          <p:nvPr>
            <p:ph type="title"/>
          </p:nvPr>
        </p:nvSpPr>
        <p:spPr>
          <a:xfrm>
            <a:off x="839788" y="909021"/>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body"/>
          </p:nvPr>
        </p:nvSpPr>
        <p:spPr>
          <a:xfrm>
            <a:off x="5183188" y="909021"/>
            <a:ext cx="6172200" cy="495202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4" name="Google Shape;84;p11"/>
          <p:cNvSpPr txBox="1"/>
          <p:nvPr>
            <p:ph idx="2" type="body"/>
          </p:nvPr>
        </p:nvSpPr>
        <p:spPr>
          <a:xfrm>
            <a:off x="839788" y="2509221"/>
            <a:ext cx="3932237" cy="335976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2"/>
          <p:cNvSpPr txBox="1"/>
          <p:nvPr>
            <p:ph type="title"/>
          </p:nvPr>
        </p:nvSpPr>
        <p:spPr>
          <a:xfrm>
            <a:off x="839788" y="987424"/>
            <a:ext cx="3932237" cy="17342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ndar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p:nvPr>
            <p:ph idx="2" type="pic"/>
          </p:nvPr>
        </p:nvSpPr>
        <p:spPr>
          <a:xfrm>
            <a:off x="5183188" y="987425"/>
            <a:ext cx="6172200" cy="4873625"/>
          </a:xfrm>
          <a:prstGeom prst="rect">
            <a:avLst/>
          </a:prstGeom>
          <a:noFill/>
          <a:ln>
            <a:noFill/>
          </a:ln>
        </p:spPr>
      </p:sp>
      <p:sp>
        <p:nvSpPr>
          <p:cNvPr id="91" name="Google Shape;91;p12"/>
          <p:cNvSpPr txBox="1"/>
          <p:nvPr>
            <p:ph idx="1" type="body"/>
          </p:nvPr>
        </p:nvSpPr>
        <p:spPr>
          <a:xfrm>
            <a:off x="839788" y="2721684"/>
            <a:ext cx="3932237" cy="31473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13"/>
          <p:cNvSpPr txBox="1"/>
          <p:nvPr>
            <p:ph type="title"/>
          </p:nvPr>
        </p:nvSpPr>
        <p:spPr>
          <a:xfrm>
            <a:off x="838101" y="937034"/>
            <a:ext cx="10515600" cy="111767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 type="body"/>
          </p:nvPr>
        </p:nvSpPr>
        <p:spPr>
          <a:xfrm rot="5400000">
            <a:off x="4176820" y="-1000017"/>
            <a:ext cx="383836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gce670b4c9d_0_550"/>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gce670b4c9d_0_550"/>
          <p:cNvGrpSpPr/>
          <p:nvPr/>
        </p:nvGrpSpPr>
        <p:grpSpPr>
          <a:xfrm>
            <a:off x="1107036" y="1588427"/>
            <a:ext cx="994316" cy="61102"/>
            <a:chOff x="4580561" y="2589004"/>
            <a:chExt cx="1064464" cy="25200"/>
          </a:xfrm>
        </p:grpSpPr>
        <p:sp>
          <p:nvSpPr>
            <p:cNvPr id="104" name="Google Shape;104;gce670b4c9d_0_55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ce670b4c9d_0_55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gce670b4c9d_0_550"/>
          <p:cNvSpPr txBox="1"/>
          <p:nvPr>
            <p:ph type="title"/>
          </p:nvPr>
        </p:nvSpPr>
        <p:spPr>
          <a:xfrm>
            <a:off x="973333" y="1758200"/>
            <a:ext cx="4401300" cy="224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107" name="Google Shape;107;gce670b4c9d_0_550"/>
          <p:cNvSpPr txBox="1"/>
          <p:nvPr>
            <p:ph idx="1" type="subTitle"/>
          </p:nvPr>
        </p:nvSpPr>
        <p:spPr>
          <a:xfrm>
            <a:off x="966600" y="4215367"/>
            <a:ext cx="4401300" cy="10119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2100"/>
              <a:buNone/>
              <a:defRPr sz="2100"/>
            </a:lvl1pPr>
            <a:lvl2pPr lvl="1" algn="l">
              <a:lnSpc>
                <a:spcPct val="100000"/>
              </a:lnSpc>
              <a:spcBef>
                <a:spcPts val="500"/>
              </a:spcBef>
              <a:spcAft>
                <a:spcPts val="0"/>
              </a:spcAft>
              <a:buSzPts val="2100"/>
              <a:buNone/>
              <a:defRPr sz="2100"/>
            </a:lvl2pPr>
            <a:lvl3pPr lvl="2" algn="l">
              <a:lnSpc>
                <a:spcPct val="100000"/>
              </a:lnSpc>
              <a:spcBef>
                <a:spcPts val="500"/>
              </a:spcBef>
              <a:spcAft>
                <a:spcPts val="0"/>
              </a:spcAft>
              <a:buSzPts val="2100"/>
              <a:buNone/>
              <a:defRPr sz="2100"/>
            </a:lvl3pPr>
            <a:lvl4pPr lvl="3" algn="l">
              <a:lnSpc>
                <a:spcPct val="100000"/>
              </a:lnSpc>
              <a:spcBef>
                <a:spcPts val="500"/>
              </a:spcBef>
              <a:spcAft>
                <a:spcPts val="0"/>
              </a:spcAft>
              <a:buSzPts val="2100"/>
              <a:buNone/>
              <a:defRPr sz="2100"/>
            </a:lvl4pPr>
            <a:lvl5pPr lvl="4" algn="l">
              <a:lnSpc>
                <a:spcPct val="100000"/>
              </a:lnSpc>
              <a:spcBef>
                <a:spcPts val="500"/>
              </a:spcBef>
              <a:spcAft>
                <a:spcPts val="0"/>
              </a:spcAft>
              <a:buSzPts val="2100"/>
              <a:buNone/>
              <a:defRPr sz="2100"/>
            </a:lvl5pPr>
            <a:lvl6pPr lvl="5" algn="l">
              <a:lnSpc>
                <a:spcPct val="100000"/>
              </a:lnSpc>
              <a:spcBef>
                <a:spcPts val="500"/>
              </a:spcBef>
              <a:spcAft>
                <a:spcPts val="0"/>
              </a:spcAft>
              <a:buSzPts val="2100"/>
              <a:buNone/>
              <a:defRPr sz="2100"/>
            </a:lvl6pPr>
            <a:lvl7pPr lvl="6" algn="l">
              <a:lnSpc>
                <a:spcPct val="100000"/>
              </a:lnSpc>
              <a:spcBef>
                <a:spcPts val="500"/>
              </a:spcBef>
              <a:spcAft>
                <a:spcPts val="0"/>
              </a:spcAft>
              <a:buSzPts val="2100"/>
              <a:buNone/>
              <a:defRPr sz="2100"/>
            </a:lvl7pPr>
            <a:lvl8pPr lvl="7" algn="l">
              <a:lnSpc>
                <a:spcPct val="100000"/>
              </a:lnSpc>
              <a:spcBef>
                <a:spcPts val="500"/>
              </a:spcBef>
              <a:spcAft>
                <a:spcPts val="0"/>
              </a:spcAft>
              <a:buSzPts val="2100"/>
              <a:buNone/>
              <a:defRPr sz="2100"/>
            </a:lvl8pPr>
            <a:lvl9pPr lvl="8" algn="l">
              <a:lnSpc>
                <a:spcPct val="100000"/>
              </a:lnSpc>
              <a:spcBef>
                <a:spcPts val="500"/>
              </a:spcBef>
              <a:spcAft>
                <a:spcPts val="0"/>
              </a:spcAft>
              <a:buSzPts val="2100"/>
              <a:buNone/>
              <a:defRPr sz="2100"/>
            </a:lvl9pPr>
          </a:lstStyle>
          <a:p/>
        </p:txBody>
      </p:sp>
      <p:sp>
        <p:nvSpPr>
          <p:cNvPr id="108" name="Google Shape;108;gce670b4c9d_0_550"/>
          <p:cNvSpPr txBox="1"/>
          <p:nvPr>
            <p:ph idx="2" type="body"/>
          </p:nvPr>
        </p:nvSpPr>
        <p:spPr>
          <a:xfrm>
            <a:off x="6898967" y="1803500"/>
            <a:ext cx="4499100" cy="40341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09" name="Google Shape;109;gce670b4c9d_0_550"/>
          <p:cNvSpPr txBox="1"/>
          <p:nvPr>
            <p:ph idx="12" type="sldNum"/>
          </p:nvPr>
        </p:nvSpPr>
        <p:spPr>
          <a:xfrm>
            <a:off x="11381736" y="6333134"/>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spTree>
      <p:nvGrpSpPr>
        <p:cNvPr id="23" name="Shape 23"/>
        <p:cNvGrpSpPr/>
        <p:nvPr/>
      </p:nvGrpSpPr>
      <p:grpSpPr>
        <a:xfrm>
          <a:off x="0" y="0"/>
          <a:ext cx="0" cy="0"/>
          <a:chOff x="0" y="0"/>
          <a:chExt cx="0" cy="0"/>
        </a:xfrm>
      </p:grpSpPr>
      <p:sp>
        <p:nvSpPr>
          <p:cNvPr id="24" name="Google Shape;24;gcdb898a386_0_371"/>
          <p:cNvSpPr/>
          <p:nvPr>
            <p:ph idx="2" type="pic"/>
          </p:nvPr>
        </p:nvSpPr>
        <p:spPr>
          <a:xfrm>
            <a:off x="0" y="1"/>
            <a:ext cx="12192000" cy="6561600"/>
          </a:xfrm>
          <a:prstGeom prst="rect">
            <a:avLst/>
          </a:prstGeom>
          <a:solidFill>
            <a:srgbClr val="F2F2F2"/>
          </a:solidFill>
          <a:ln>
            <a:noFill/>
          </a:ln>
        </p:spPr>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5" name="Shape 25"/>
        <p:cNvGrpSpPr/>
        <p:nvPr/>
      </p:nvGrpSpPr>
      <p:grpSpPr>
        <a:xfrm>
          <a:off x="0" y="0"/>
          <a:ext cx="0" cy="0"/>
          <a:chOff x="0" y="0"/>
          <a:chExt cx="0" cy="0"/>
        </a:xfrm>
      </p:grpSpPr>
      <p:sp>
        <p:nvSpPr>
          <p:cNvPr id="26" name="Google Shape;26;gcd3adcbc33_2_411"/>
          <p:cNvSpPr txBox="1"/>
          <p:nvPr>
            <p:ph type="title"/>
          </p:nvPr>
        </p:nvSpPr>
        <p:spPr>
          <a:xfrm>
            <a:off x="243840" y="366185"/>
            <a:ext cx="11648400" cy="783300"/>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0"/>
              </a:spcBef>
              <a:spcAft>
                <a:spcPts val="0"/>
              </a:spcAft>
              <a:buClr>
                <a:srgbClr val="013066"/>
              </a:buClr>
              <a:buSzPts val="2400"/>
              <a:buFont typeface="Arial"/>
              <a:buNone/>
              <a:defRPr b="1" i="0" sz="2400" u="none" cap="none" strike="noStrike">
                <a:solidFill>
                  <a:srgbClr val="013066"/>
                </a:solidFill>
                <a:latin typeface="Arial"/>
                <a:ea typeface="Arial"/>
                <a:cs typeface="Arial"/>
                <a:sym typeface="Arial"/>
              </a:defRPr>
            </a:lvl1pPr>
            <a:lvl2pPr lvl="1" algn="l">
              <a:lnSpc>
                <a:spcPct val="100000"/>
              </a:lnSpc>
              <a:spcBef>
                <a:spcPts val="0"/>
              </a:spcBef>
              <a:spcAft>
                <a:spcPts val="0"/>
              </a:spcAft>
              <a:buSzPts val="1400"/>
              <a:buNone/>
              <a:defRPr sz="1900"/>
            </a:lvl2pPr>
            <a:lvl3pPr lvl="2" algn="l">
              <a:lnSpc>
                <a:spcPct val="100000"/>
              </a:lnSpc>
              <a:spcBef>
                <a:spcPts val="0"/>
              </a:spcBef>
              <a:spcAft>
                <a:spcPts val="0"/>
              </a:spcAft>
              <a:buSzPts val="1400"/>
              <a:buNone/>
              <a:defRPr sz="1900"/>
            </a:lvl3pPr>
            <a:lvl4pPr lvl="3" algn="l">
              <a:lnSpc>
                <a:spcPct val="100000"/>
              </a:lnSpc>
              <a:spcBef>
                <a:spcPts val="0"/>
              </a:spcBef>
              <a:spcAft>
                <a:spcPts val="0"/>
              </a:spcAft>
              <a:buSzPts val="1400"/>
              <a:buNone/>
              <a:defRPr sz="1900"/>
            </a:lvl4pPr>
            <a:lvl5pPr lvl="4" algn="l">
              <a:lnSpc>
                <a:spcPct val="100000"/>
              </a:lnSpc>
              <a:spcBef>
                <a:spcPts val="0"/>
              </a:spcBef>
              <a:spcAft>
                <a:spcPts val="0"/>
              </a:spcAft>
              <a:buSzPts val="1400"/>
              <a:buNone/>
              <a:defRPr sz="1900"/>
            </a:lvl5pPr>
            <a:lvl6pPr lvl="5" algn="l">
              <a:lnSpc>
                <a:spcPct val="100000"/>
              </a:lnSpc>
              <a:spcBef>
                <a:spcPts val="0"/>
              </a:spcBef>
              <a:spcAft>
                <a:spcPts val="0"/>
              </a:spcAft>
              <a:buSzPts val="1400"/>
              <a:buNone/>
              <a:defRPr sz="1900"/>
            </a:lvl6pPr>
            <a:lvl7pPr lvl="6" algn="l">
              <a:lnSpc>
                <a:spcPct val="100000"/>
              </a:lnSpc>
              <a:spcBef>
                <a:spcPts val="0"/>
              </a:spcBef>
              <a:spcAft>
                <a:spcPts val="0"/>
              </a:spcAft>
              <a:buSzPts val="1400"/>
              <a:buNone/>
              <a:defRPr sz="1900"/>
            </a:lvl7pPr>
            <a:lvl8pPr lvl="7" algn="l">
              <a:lnSpc>
                <a:spcPct val="100000"/>
              </a:lnSpc>
              <a:spcBef>
                <a:spcPts val="0"/>
              </a:spcBef>
              <a:spcAft>
                <a:spcPts val="0"/>
              </a:spcAft>
              <a:buSzPts val="1400"/>
              <a:buNone/>
              <a:defRPr sz="1900"/>
            </a:lvl8pPr>
            <a:lvl9pPr lvl="8" algn="l">
              <a:lnSpc>
                <a:spcPct val="100000"/>
              </a:lnSpc>
              <a:spcBef>
                <a:spcPts val="0"/>
              </a:spcBef>
              <a:spcAft>
                <a:spcPts val="0"/>
              </a:spcAft>
              <a:buSzPts val="1400"/>
              <a:buNone/>
              <a:defRPr sz="1900"/>
            </a:lvl9pPr>
          </a:lstStyle>
          <a:p/>
        </p:txBody>
      </p:sp>
      <p:sp>
        <p:nvSpPr>
          <p:cNvPr id="27" name="Google Shape;27;gcd3adcbc33_2_411"/>
          <p:cNvSpPr txBox="1"/>
          <p:nvPr>
            <p:ph idx="12" type="sldNum"/>
          </p:nvPr>
        </p:nvSpPr>
        <p:spPr>
          <a:xfrm>
            <a:off x="11333155" y="6468312"/>
            <a:ext cx="792900" cy="2463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8" name="Shape 28"/>
        <p:cNvGrpSpPr/>
        <p:nvPr/>
      </p:nvGrpSpPr>
      <p:grpSpPr>
        <a:xfrm>
          <a:off x="0" y="0"/>
          <a:ext cx="0" cy="0"/>
          <a:chOff x="0" y="0"/>
          <a:chExt cx="0" cy="0"/>
        </a:xfrm>
      </p:grpSpPr>
      <p:sp>
        <p:nvSpPr>
          <p:cNvPr id="29" name="Google Shape;29;gce670b4c9d_0_559"/>
          <p:cNvSpPr/>
          <p:nvPr/>
        </p:nvSpPr>
        <p:spPr>
          <a:xfrm>
            <a:off x="188367" y="-35067"/>
            <a:ext cx="2808000" cy="6893100"/>
          </a:xfrm>
          <a:prstGeom prst="rect">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ce670b4c9d_0_559"/>
          <p:cNvSpPr txBox="1"/>
          <p:nvPr>
            <p:ph type="title"/>
          </p:nvPr>
        </p:nvSpPr>
        <p:spPr>
          <a:xfrm>
            <a:off x="188567" y="318633"/>
            <a:ext cx="28080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2800"/>
              <a:buNone/>
              <a:defRPr b="1" sz="2800"/>
            </a:lvl1pPr>
            <a:lvl2pPr lvl="1" algn="l">
              <a:lnSpc>
                <a:spcPct val="100000"/>
              </a:lnSpc>
              <a:spcBef>
                <a:spcPts val="0"/>
              </a:spcBef>
              <a:spcAft>
                <a:spcPts val="0"/>
              </a:spcAft>
              <a:buSzPts val="2800"/>
              <a:buNone/>
              <a:defRPr b="1" sz="2800"/>
            </a:lvl2pPr>
            <a:lvl3pPr lvl="2" algn="l">
              <a:lnSpc>
                <a:spcPct val="100000"/>
              </a:lnSpc>
              <a:spcBef>
                <a:spcPts val="0"/>
              </a:spcBef>
              <a:spcAft>
                <a:spcPts val="0"/>
              </a:spcAft>
              <a:buSzPts val="2800"/>
              <a:buNone/>
              <a:defRPr b="1" sz="2800"/>
            </a:lvl3pPr>
            <a:lvl4pPr lvl="3" algn="l">
              <a:lnSpc>
                <a:spcPct val="100000"/>
              </a:lnSpc>
              <a:spcBef>
                <a:spcPts val="0"/>
              </a:spcBef>
              <a:spcAft>
                <a:spcPts val="0"/>
              </a:spcAft>
              <a:buSzPts val="2800"/>
              <a:buNone/>
              <a:defRPr b="1" sz="2800"/>
            </a:lvl4pPr>
            <a:lvl5pPr lvl="4" algn="l">
              <a:lnSpc>
                <a:spcPct val="100000"/>
              </a:lnSpc>
              <a:spcBef>
                <a:spcPts val="0"/>
              </a:spcBef>
              <a:spcAft>
                <a:spcPts val="0"/>
              </a:spcAft>
              <a:buSzPts val="2800"/>
              <a:buNone/>
              <a:defRPr b="1" sz="2800"/>
            </a:lvl5pPr>
            <a:lvl6pPr lvl="5" algn="l">
              <a:lnSpc>
                <a:spcPct val="100000"/>
              </a:lnSpc>
              <a:spcBef>
                <a:spcPts val="0"/>
              </a:spcBef>
              <a:spcAft>
                <a:spcPts val="0"/>
              </a:spcAft>
              <a:buSzPts val="2800"/>
              <a:buNone/>
              <a:defRPr b="1" sz="2800"/>
            </a:lvl6pPr>
            <a:lvl7pPr lvl="6" algn="l">
              <a:lnSpc>
                <a:spcPct val="100000"/>
              </a:lnSpc>
              <a:spcBef>
                <a:spcPts val="0"/>
              </a:spcBef>
              <a:spcAft>
                <a:spcPts val="0"/>
              </a:spcAft>
              <a:buSzPts val="2800"/>
              <a:buNone/>
              <a:defRPr b="1" sz="2800"/>
            </a:lvl7pPr>
            <a:lvl8pPr lvl="7" algn="l">
              <a:lnSpc>
                <a:spcPct val="100000"/>
              </a:lnSpc>
              <a:spcBef>
                <a:spcPts val="0"/>
              </a:spcBef>
              <a:spcAft>
                <a:spcPts val="0"/>
              </a:spcAft>
              <a:buSzPts val="2800"/>
              <a:buNone/>
              <a:defRPr b="1" sz="2800"/>
            </a:lvl8pPr>
            <a:lvl9pPr lvl="8" algn="l">
              <a:lnSpc>
                <a:spcPct val="100000"/>
              </a:lnSpc>
              <a:spcBef>
                <a:spcPts val="0"/>
              </a:spcBef>
              <a:spcAft>
                <a:spcPts val="0"/>
              </a:spcAft>
              <a:buSzPts val="2800"/>
              <a:buNone/>
              <a:defRPr b="1" sz="2800"/>
            </a:lvl9pPr>
          </a:lstStyle>
          <a:p/>
        </p:txBody>
      </p:sp>
      <p:sp>
        <p:nvSpPr>
          <p:cNvPr id="31" name="Google Shape;31;gce670b4c9d_0_559"/>
          <p:cNvSpPr txBox="1"/>
          <p:nvPr>
            <p:ph idx="1" type="body"/>
          </p:nvPr>
        </p:nvSpPr>
        <p:spPr>
          <a:xfrm>
            <a:off x="3525767" y="371933"/>
            <a:ext cx="8250900" cy="57201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34343"/>
              </a:buClr>
              <a:buSzPts val="2800"/>
              <a:buChar char="•"/>
              <a:defRPr>
                <a:solidFill>
                  <a:srgbClr val="434343"/>
                </a:solidFill>
              </a:defRPr>
            </a:lvl1pPr>
            <a:lvl2pPr indent="-381000" lvl="1" marL="914400" algn="l">
              <a:lnSpc>
                <a:spcPct val="90000"/>
              </a:lnSpc>
              <a:spcBef>
                <a:spcPts val="500"/>
              </a:spcBef>
              <a:spcAft>
                <a:spcPts val="0"/>
              </a:spcAft>
              <a:buClr>
                <a:srgbClr val="434343"/>
              </a:buClr>
              <a:buSzPts val="2400"/>
              <a:buChar char="•"/>
              <a:defRPr>
                <a:solidFill>
                  <a:srgbClr val="434343"/>
                </a:solidFill>
              </a:defRPr>
            </a:lvl2pPr>
            <a:lvl3pPr indent="-355600" lvl="2" marL="1371600" algn="l">
              <a:lnSpc>
                <a:spcPct val="90000"/>
              </a:lnSpc>
              <a:spcBef>
                <a:spcPts val="500"/>
              </a:spcBef>
              <a:spcAft>
                <a:spcPts val="0"/>
              </a:spcAft>
              <a:buClr>
                <a:srgbClr val="434343"/>
              </a:buClr>
              <a:buSzPts val="2000"/>
              <a:buChar char="•"/>
              <a:defRPr>
                <a:solidFill>
                  <a:srgbClr val="434343"/>
                </a:solidFill>
              </a:defRPr>
            </a:lvl3pPr>
            <a:lvl4pPr indent="-342900" lvl="3" marL="1828800" algn="l">
              <a:lnSpc>
                <a:spcPct val="90000"/>
              </a:lnSpc>
              <a:spcBef>
                <a:spcPts val="500"/>
              </a:spcBef>
              <a:spcAft>
                <a:spcPts val="0"/>
              </a:spcAft>
              <a:buClr>
                <a:srgbClr val="434343"/>
              </a:buClr>
              <a:buSzPts val="1800"/>
              <a:buChar char="•"/>
              <a:defRPr>
                <a:solidFill>
                  <a:srgbClr val="434343"/>
                </a:solidFill>
              </a:defRPr>
            </a:lvl4pPr>
            <a:lvl5pPr indent="-342900" lvl="4" marL="2286000" algn="l">
              <a:lnSpc>
                <a:spcPct val="90000"/>
              </a:lnSpc>
              <a:spcBef>
                <a:spcPts val="500"/>
              </a:spcBef>
              <a:spcAft>
                <a:spcPts val="0"/>
              </a:spcAft>
              <a:buClr>
                <a:srgbClr val="434343"/>
              </a:buClr>
              <a:buSzPts val="1800"/>
              <a:buChar char="•"/>
              <a:defRPr>
                <a:solidFill>
                  <a:srgbClr val="434343"/>
                </a:solidFill>
              </a:defRPr>
            </a:lvl5pPr>
            <a:lvl6pPr indent="-342900" lvl="5" marL="2743200" algn="l">
              <a:lnSpc>
                <a:spcPct val="90000"/>
              </a:lnSpc>
              <a:spcBef>
                <a:spcPts val="500"/>
              </a:spcBef>
              <a:spcAft>
                <a:spcPts val="0"/>
              </a:spcAft>
              <a:buClr>
                <a:srgbClr val="434343"/>
              </a:buClr>
              <a:buSzPts val="1800"/>
              <a:buChar char="•"/>
              <a:defRPr>
                <a:solidFill>
                  <a:srgbClr val="434343"/>
                </a:solidFill>
              </a:defRPr>
            </a:lvl6pPr>
            <a:lvl7pPr indent="-342900" lvl="6" marL="3200400" algn="l">
              <a:lnSpc>
                <a:spcPct val="90000"/>
              </a:lnSpc>
              <a:spcBef>
                <a:spcPts val="500"/>
              </a:spcBef>
              <a:spcAft>
                <a:spcPts val="0"/>
              </a:spcAft>
              <a:buClr>
                <a:srgbClr val="434343"/>
              </a:buClr>
              <a:buSzPts val="1800"/>
              <a:buChar char="•"/>
              <a:defRPr>
                <a:solidFill>
                  <a:srgbClr val="434343"/>
                </a:solidFill>
              </a:defRPr>
            </a:lvl7pPr>
            <a:lvl8pPr indent="-342900" lvl="7" marL="3657600" algn="l">
              <a:lnSpc>
                <a:spcPct val="90000"/>
              </a:lnSpc>
              <a:spcBef>
                <a:spcPts val="500"/>
              </a:spcBef>
              <a:spcAft>
                <a:spcPts val="0"/>
              </a:spcAft>
              <a:buClr>
                <a:srgbClr val="434343"/>
              </a:buClr>
              <a:buSzPts val="1800"/>
              <a:buChar char="•"/>
              <a:defRPr>
                <a:solidFill>
                  <a:srgbClr val="434343"/>
                </a:solidFill>
              </a:defRPr>
            </a:lvl8pPr>
            <a:lvl9pPr indent="-342900" lvl="8" marL="4114800" algn="l">
              <a:lnSpc>
                <a:spcPct val="90000"/>
              </a:lnSpc>
              <a:spcBef>
                <a:spcPts val="500"/>
              </a:spcBef>
              <a:spcAft>
                <a:spcPts val="0"/>
              </a:spcAft>
              <a:buClr>
                <a:srgbClr val="434343"/>
              </a:buClr>
              <a:buSzPts val="1800"/>
              <a:buChar char="•"/>
              <a:defRPr>
                <a:solidFill>
                  <a:srgbClr val="434343"/>
                </a:solidFill>
              </a:defRPr>
            </a:lvl9pPr>
          </a:lstStyle>
          <a:p/>
        </p:txBody>
      </p:sp>
      <p:sp>
        <p:nvSpPr>
          <p:cNvPr id="32" name="Google Shape;32;gce670b4c9d_0_55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p:nvPr/>
        </p:nvSpPr>
        <p:spPr>
          <a:xfrm>
            <a:off x="1" y="842481"/>
            <a:ext cx="6095999" cy="6015518"/>
          </a:xfrm>
          <a:prstGeom prst="rect">
            <a:avLst/>
          </a:prstGeom>
          <a:solidFill>
            <a:srgbClr val="F0FBFF"/>
          </a:solidFill>
          <a:ln cap="flat" cmpd="sng" w="12700">
            <a:solidFill>
              <a:srgbClr val="F0FB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6"/>
          <p:cNvSpPr txBox="1"/>
          <p:nvPr>
            <p:ph type="title"/>
          </p:nvPr>
        </p:nvSpPr>
        <p:spPr>
          <a:xfrm>
            <a:off x="831850" y="1709738"/>
            <a:ext cx="428468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ndara"/>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831850" y="4589463"/>
            <a:ext cx="428468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p:nvPr/>
        </p:nvSpPr>
        <p:spPr>
          <a:xfrm>
            <a:off x="6096000" y="0"/>
            <a:ext cx="6095999" cy="685799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5"/>
          <p:cNvSpPr txBox="1"/>
          <p:nvPr>
            <p:ph type="title"/>
          </p:nvPr>
        </p:nvSpPr>
        <p:spPr>
          <a:xfrm>
            <a:off x="838101" y="937034"/>
            <a:ext cx="10515600" cy="111767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838200" y="2338603"/>
            <a:ext cx="10515600" cy="38383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gcdb898a386_0_378"/>
          <p:cNvSpPr txBox="1"/>
          <p:nvPr>
            <p:ph type="title"/>
          </p:nvPr>
        </p:nvSpPr>
        <p:spPr>
          <a:xfrm>
            <a:off x="415600" y="196533"/>
            <a:ext cx="113607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cdb898a386_0_37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gcdb898a386_0_373"/>
          <p:cNvSpPr txBox="1"/>
          <p:nvPr>
            <p:ph type="title"/>
          </p:nvPr>
        </p:nvSpPr>
        <p:spPr>
          <a:xfrm>
            <a:off x="283333" y="176200"/>
            <a:ext cx="2311200" cy="763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2900"/>
              <a:buNone/>
              <a:defRPr b="1" sz="2900"/>
            </a:lvl1pPr>
            <a:lvl2pPr lvl="1" algn="l">
              <a:lnSpc>
                <a:spcPct val="100000"/>
              </a:lnSpc>
              <a:spcBef>
                <a:spcPts val="0"/>
              </a:spcBef>
              <a:spcAft>
                <a:spcPts val="0"/>
              </a:spcAft>
              <a:buSzPts val="2900"/>
              <a:buNone/>
              <a:defRPr b="1" sz="2900"/>
            </a:lvl2pPr>
            <a:lvl3pPr lvl="2" algn="l">
              <a:lnSpc>
                <a:spcPct val="100000"/>
              </a:lnSpc>
              <a:spcBef>
                <a:spcPts val="0"/>
              </a:spcBef>
              <a:spcAft>
                <a:spcPts val="0"/>
              </a:spcAft>
              <a:buSzPts val="2900"/>
              <a:buNone/>
              <a:defRPr b="1" sz="2900"/>
            </a:lvl3pPr>
            <a:lvl4pPr lvl="3" algn="l">
              <a:lnSpc>
                <a:spcPct val="100000"/>
              </a:lnSpc>
              <a:spcBef>
                <a:spcPts val="0"/>
              </a:spcBef>
              <a:spcAft>
                <a:spcPts val="0"/>
              </a:spcAft>
              <a:buSzPts val="2900"/>
              <a:buNone/>
              <a:defRPr b="1" sz="2900"/>
            </a:lvl4pPr>
            <a:lvl5pPr lvl="4" algn="l">
              <a:lnSpc>
                <a:spcPct val="100000"/>
              </a:lnSpc>
              <a:spcBef>
                <a:spcPts val="0"/>
              </a:spcBef>
              <a:spcAft>
                <a:spcPts val="0"/>
              </a:spcAft>
              <a:buSzPts val="2900"/>
              <a:buNone/>
              <a:defRPr b="1" sz="2900"/>
            </a:lvl5pPr>
            <a:lvl6pPr lvl="5" algn="l">
              <a:lnSpc>
                <a:spcPct val="100000"/>
              </a:lnSpc>
              <a:spcBef>
                <a:spcPts val="0"/>
              </a:spcBef>
              <a:spcAft>
                <a:spcPts val="0"/>
              </a:spcAft>
              <a:buSzPts val="2900"/>
              <a:buNone/>
              <a:defRPr b="1" sz="2900"/>
            </a:lvl6pPr>
            <a:lvl7pPr lvl="6" algn="l">
              <a:lnSpc>
                <a:spcPct val="100000"/>
              </a:lnSpc>
              <a:spcBef>
                <a:spcPts val="0"/>
              </a:spcBef>
              <a:spcAft>
                <a:spcPts val="0"/>
              </a:spcAft>
              <a:buSzPts val="2900"/>
              <a:buNone/>
              <a:defRPr b="1" sz="2900"/>
            </a:lvl7pPr>
            <a:lvl8pPr lvl="7" algn="l">
              <a:lnSpc>
                <a:spcPct val="100000"/>
              </a:lnSpc>
              <a:spcBef>
                <a:spcPts val="0"/>
              </a:spcBef>
              <a:spcAft>
                <a:spcPts val="0"/>
              </a:spcAft>
              <a:buSzPts val="2900"/>
              <a:buNone/>
              <a:defRPr b="1" sz="2900"/>
            </a:lvl8pPr>
            <a:lvl9pPr lvl="8" algn="l">
              <a:lnSpc>
                <a:spcPct val="100000"/>
              </a:lnSpc>
              <a:spcBef>
                <a:spcPts val="0"/>
              </a:spcBef>
              <a:spcAft>
                <a:spcPts val="0"/>
              </a:spcAft>
              <a:buSzPts val="2900"/>
              <a:buNone/>
              <a:defRPr b="1" sz="2900"/>
            </a:lvl9pPr>
          </a:lstStyle>
          <a:p/>
        </p:txBody>
      </p:sp>
      <p:sp>
        <p:nvSpPr>
          <p:cNvPr id="54" name="Google Shape;54;gcdb898a386_0_373"/>
          <p:cNvSpPr txBox="1"/>
          <p:nvPr>
            <p:ph idx="1" type="body"/>
          </p:nvPr>
        </p:nvSpPr>
        <p:spPr>
          <a:xfrm>
            <a:off x="2594533" y="176200"/>
            <a:ext cx="5333100" cy="3716400"/>
          </a:xfrm>
          <a:prstGeom prst="rect">
            <a:avLst/>
          </a:prstGeom>
          <a:noFill/>
          <a:ln>
            <a:noFill/>
          </a:ln>
        </p:spPr>
        <p:txBody>
          <a:bodyPr anchorCtr="0" anchor="t" bIns="45700" lIns="91425" spcFirstLastPara="1" rIns="91425" wrap="square" tIns="45700">
            <a:normAutofit/>
          </a:bodyPr>
          <a:lstStyle>
            <a:lvl1pPr indent="-349250" lvl="0" marL="457200" algn="l">
              <a:lnSpc>
                <a:spcPct val="90000"/>
              </a:lnSpc>
              <a:spcBef>
                <a:spcPts val="1000"/>
              </a:spcBef>
              <a:spcAft>
                <a:spcPts val="0"/>
              </a:spcAft>
              <a:buSzPts val="1900"/>
              <a:buChar char="•"/>
              <a:defRPr sz="1900"/>
            </a:lvl1pPr>
            <a:lvl2pPr indent="-330200" lvl="1" marL="914400" algn="l">
              <a:lnSpc>
                <a:spcPct val="90000"/>
              </a:lnSpc>
              <a:spcBef>
                <a:spcPts val="500"/>
              </a:spcBef>
              <a:spcAft>
                <a:spcPts val="0"/>
              </a:spcAft>
              <a:buSzPts val="1600"/>
              <a:buChar char="•"/>
              <a:defRPr sz="1600"/>
            </a:lvl2pPr>
            <a:lvl3pPr indent="-330200" lvl="2" marL="1371600" algn="l">
              <a:lnSpc>
                <a:spcPct val="90000"/>
              </a:lnSpc>
              <a:spcBef>
                <a:spcPts val="500"/>
              </a:spcBef>
              <a:spcAft>
                <a:spcPts val="0"/>
              </a:spcAft>
              <a:buSzPts val="1600"/>
              <a:buChar char="•"/>
              <a:defRPr sz="1600"/>
            </a:lvl3pPr>
            <a:lvl4pPr indent="-330200" lvl="3" marL="1828800" algn="l">
              <a:lnSpc>
                <a:spcPct val="90000"/>
              </a:lnSpc>
              <a:spcBef>
                <a:spcPts val="500"/>
              </a:spcBef>
              <a:spcAft>
                <a:spcPts val="0"/>
              </a:spcAft>
              <a:buSzPts val="1600"/>
              <a:buChar char="•"/>
              <a:defRPr sz="1600"/>
            </a:lvl4pPr>
            <a:lvl5pPr indent="-330200" lvl="4" marL="2286000" algn="l">
              <a:lnSpc>
                <a:spcPct val="90000"/>
              </a:lnSpc>
              <a:spcBef>
                <a:spcPts val="500"/>
              </a:spcBef>
              <a:spcAft>
                <a:spcPts val="0"/>
              </a:spcAft>
              <a:buSzPts val="1600"/>
              <a:buChar char="•"/>
              <a:defRPr sz="1600"/>
            </a:lvl5pPr>
            <a:lvl6pPr indent="-330200" lvl="5" marL="2743200" algn="l">
              <a:lnSpc>
                <a:spcPct val="90000"/>
              </a:lnSpc>
              <a:spcBef>
                <a:spcPts val="500"/>
              </a:spcBef>
              <a:spcAft>
                <a:spcPts val="0"/>
              </a:spcAft>
              <a:buSzPts val="1600"/>
              <a:buChar char="•"/>
              <a:defRPr sz="1600"/>
            </a:lvl6pPr>
            <a:lvl7pPr indent="-330200" lvl="6" marL="3200400" algn="l">
              <a:lnSpc>
                <a:spcPct val="90000"/>
              </a:lnSpc>
              <a:spcBef>
                <a:spcPts val="500"/>
              </a:spcBef>
              <a:spcAft>
                <a:spcPts val="0"/>
              </a:spcAft>
              <a:buSzPts val="1600"/>
              <a:buChar char="•"/>
              <a:defRPr sz="1600"/>
            </a:lvl7pPr>
            <a:lvl8pPr indent="-330200" lvl="7" marL="3657600" algn="l">
              <a:lnSpc>
                <a:spcPct val="90000"/>
              </a:lnSpc>
              <a:spcBef>
                <a:spcPts val="500"/>
              </a:spcBef>
              <a:spcAft>
                <a:spcPts val="0"/>
              </a:spcAft>
              <a:buSzPts val="1600"/>
              <a:buChar char="•"/>
              <a:defRPr sz="1600"/>
            </a:lvl8pPr>
            <a:lvl9pPr indent="-330200" lvl="8" marL="4114800" algn="l">
              <a:lnSpc>
                <a:spcPct val="90000"/>
              </a:lnSpc>
              <a:spcBef>
                <a:spcPts val="500"/>
              </a:spcBef>
              <a:spcAft>
                <a:spcPts val="0"/>
              </a:spcAft>
              <a:buSzPts val="1600"/>
              <a:buChar char="•"/>
              <a:defRPr sz="1600"/>
            </a:lvl9pPr>
          </a:lstStyle>
          <a:p/>
        </p:txBody>
      </p:sp>
      <p:sp>
        <p:nvSpPr>
          <p:cNvPr id="55" name="Google Shape;55;gcdb898a386_0_373"/>
          <p:cNvSpPr txBox="1"/>
          <p:nvPr>
            <p:ph idx="2" type="body"/>
          </p:nvPr>
        </p:nvSpPr>
        <p:spPr>
          <a:xfrm>
            <a:off x="-100" y="3455200"/>
            <a:ext cx="12192000" cy="3402900"/>
          </a:xfrm>
          <a:prstGeom prst="rect">
            <a:avLst/>
          </a:prstGeom>
          <a:solidFill>
            <a:srgbClr val="F3F3F3"/>
          </a:solidFill>
          <a:ln>
            <a:noFill/>
          </a:ln>
        </p:spPr>
        <p:txBody>
          <a:bodyPr anchorCtr="0" anchor="t" bIns="45700" lIns="91425" spcFirstLastPara="1" rIns="91425" wrap="square" tIns="45700">
            <a:normAutofit/>
          </a:bodyPr>
          <a:lstStyle>
            <a:lvl1pPr indent="-349250" lvl="0" marL="457200" algn="l">
              <a:lnSpc>
                <a:spcPct val="90000"/>
              </a:lnSpc>
              <a:spcBef>
                <a:spcPts val="1000"/>
              </a:spcBef>
              <a:spcAft>
                <a:spcPts val="0"/>
              </a:spcAft>
              <a:buSzPts val="1900"/>
              <a:buChar char="•"/>
              <a:defRPr sz="1900"/>
            </a:lvl1pPr>
            <a:lvl2pPr indent="-330200" lvl="1" marL="914400" algn="l">
              <a:lnSpc>
                <a:spcPct val="90000"/>
              </a:lnSpc>
              <a:spcBef>
                <a:spcPts val="500"/>
              </a:spcBef>
              <a:spcAft>
                <a:spcPts val="0"/>
              </a:spcAft>
              <a:buSzPts val="1600"/>
              <a:buChar char="•"/>
              <a:defRPr sz="1600"/>
            </a:lvl2pPr>
            <a:lvl3pPr indent="-330200" lvl="2" marL="1371600" algn="l">
              <a:lnSpc>
                <a:spcPct val="90000"/>
              </a:lnSpc>
              <a:spcBef>
                <a:spcPts val="500"/>
              </a:spcBef>
              <a:spcAft>
                <a:spcPts val="0"/>
              </a:spcAft>
              <a:buSzPts val="1600"/>
              <a:buChar char="•"/>
              <a:defRPr sz="1600"/>
            </a:lvl3pPr>
            <a:lvl4pPr indent="-330200" lvl="3" marL="1828800" algn="l">
              <a:lnSpc>
                <a:spcPct val="90000"/>
              </a:lnSpc>
              <a:spcBef>
                <a:spcPts val="500"/>
              </a:spcBef>
              <a:spcAft>
                <a:spcPts val="0"/>
              </a:spcAft>
              <a:buSzPts val="1600"/>
              <a:buChar char="•"/>
              <a:defRPr sz="1600"/>
            </a:lvl4pPr>
            <a:lvl5pPr indent="-330200" lvl="4" marL="2286000" algn="l">
              <a:lnSpc>
                <a:spcPct val="90000"/>
              </a:lnSpc>
              <a:spcBef>
                <a:spcPts val="500"/>
              </a:spcBef>
              <a:spcAft>
                <a:spcPts val="0"/>
              </a:spcAft>
              <a:buSzPts val="1600"/>
              <a:buChar char="•"/>
              <a:defRPr sz="1600"/>
            </a:lvl5pPr>
            <a:lvl6pPr indent="-330200" lvl="5" marL="2743200" algn="l">
              <a:lnSpc>
                <a:spcPct val="90000"/>
              </a:lnSpc>
              <a:spcBef>
                <a:spcPts val="500"/>
              </a:spcBef>
              <a:spcAft>
                <a:spcPts val="0"/>
              </a:spcAft>
              <a:buSzPts val="1600"/>
              <a:buChar char="•"/>
              <a:defRPr sz="1600"/>
            </a:lvl6pPr>
            <a:lvl7pPr indent="-330200" lvl="6" marL="3200400" algn="l">
              <a:lnSpc>
                <a:spcPct val="90000"/>
              </a:lnSpc>
              <a:spcBef>
                <a:spcPts val="500"/>
              </a:spcBef>
              <a:spcAft>
                <a:spcPts val="0"/>
              </a:spcAft>
              <a:buSzPts val="1600"/>
              <a:buChar char="•"/>
              <a:defRPr sz="1600"/>
            </a:lvl7pPr>
            <a:lvl8pPr indent="-330200" lvl="7" marL="3657600" algn="l">
              <a:lnSpc>
                <a:spcPct val="90000"/>
              </a:lnSpc>
              <a:spcBef>
                <a:spcPts val="500"/>
              </a:spcBef>
              <a:spcAft>
                <a:spcPts val="0"/>
              </a:spcAft>
              <a:buSzPts val="1600"/>
              <a:buChar char="•"/>
              <a:defRPr sz="1600"/>
            </a:lvl8pPr>
            <a:lvl9pPr indent="-330200" lvl="8" marL="4114800" algn="l">
              <a:lnSpc>
                <a:spcPct val="90000"/>
              </a:lnSpc>
              <a:spcBef>
                <a:spcPts val="500"/>
              </a:spcBef>
              <a:spcAft>
                <a:spcPts val="0"/>
              </a:spcAft>
              <a:buSzPts val="1600"/>
              <a:buChar char="•"/>
              <a:defRPr sz="1600"/>
            </a:lvl9pPr>
          </a:lstStyle>
          <a:p/>
        </p:txBody>
      </p:sp>
      <p:sp>
        <p:nvSpPr>
          <p:cNvPr id="56" name="Google Shape;56;gcdb898a386_0_37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
          <p:cNvPicPr preferRelativeResize="0"/>
          <p:nvPr/>
        </p:nvPicPr>
        <p:blipFill rotWithShape="1">
          <a:blip r:embed="rId1">
            <a:alphaModFix/>
          </a:blip>
          <a:srcRect b="0" l="0" r="0" t="0"/>
          <a:stretch/>
        </p:blipFill>
        <p:spPr>
          <a:xfrm>
            <a:off x="501" y="0"/>
            <a:ext cx="12190801" cy="6858002"/>
          </a:xfrm>
          <a:prstGeom prst="rect">
            <a:avLst/>
          </a:prstGeom>
          <a:noFill/>
          <a:ln>
            <a:noFill/>
          </a:ln>
        </p:spPr>
      </p:pic>
      <p:sp>
        <p:nvSpPr>
          <p:cNvPr id="7" name="Google Shape;7;p3"/>
          <p:cNvSpPr/>
          <p:nvPr/>
        </p:nvSpPr>
        <p:spPr>
          <a:xfrm>
            <a:off x="8244114" y="0"/>
            <a:ext cx="3947885" cy="653143"/>
          </a:xfrm>
          <a:prstGeom prst="rect">
            <a:avLst/>
          </a:prstGeom>
          <a:solidFill>
            <a:srgbClr val="F0FB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 name="Google Shape;8;p3"/>
          <p:cNvSpPr txBox="1"/>
          <p:nvPr>
            <p:ph type="title"/>
          </p:nvPr>
        </p:nvSpPr>
        <p:spPr>
          <a:xfrm>
            <a:off x="838101" y="937034"/>
            <a:ext cx="10515600" cy="111767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ndara"/>
              <a:buNone/>
              <a:defRPr b="0" i="0" sz="4400" u="none" cap="none" strike="noStrike">
                <a:solidFill>
                  <a:schemeClr val="dk1"/>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3"/>
          <p:cNvSpPr txBox="1"/>
          <p:nvPr>
            <p:ph idx="1" type="body"/>
          </p:nvPr>
        </p:nvSpPr>
        <p:spPr>
          <a:xfrm>
            <a:off x="838200" y="2338603"/>
            <a:ext cx="10515600" cy="383836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3"/>
          <p:cNvPicPr preferRelativeResize="0"/>
          <p:nvPr/>
        </p:nvPicPr>
        <p:blipFill rotWithShape="1">
          <a:blip r:embed="rId2">
            <a:alphaModFix/>
          </a:blip>
          <a:srcRect b="0" l="0" r="0" t="0"/>
          <a:stretch/>
        </p:blipFill>
        <p:spPr>
          <a:xfrm>
            <a:off x="8905877" y="0"/>
            <a:ext cx="3162499" cy="93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comments" Target="../comments/commen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comments" Target="../comments/commen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www.oerafrica.org/system/files/7824/creating-lerarning-materials-handbook-authors-and-instructional-designers.114f5f85-1baf-42dd-8e37-d195c2565255_0.pdf?file=1&amp;type=node&amp;id=7824" TargetMode="External"/><Relationship Id="rId4" Type="http://schemas.openxmlformats.org/officeDocument/2006/relationships/hyperlink" Target="http://staff.washington.edu/rel2/geog100-UW/Archive/instructionalsequence.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D81F7"/>
              </a:buClr>
              <a:buSzPct val="111111"/>
              <a:buFont typeface="Candara"/>
              <a:buNone/>
            </a:pPr>
            <a:r>
              <a:rPr lang="en-US"/>
              <a:t>PROSES PENYUSUNAN KURIKULUM OPERASIONAL</a:t>
            </a:r>
            <a:endParaRPr/>
          </a:p>
          <a:p>
            <a:pPr indent="0" lvl="0" marL="0" rtl="0" algn="ctr">
              <a:lnSpc>
                <a:spcPct val="90000"/>
              </a:lnSpc>
              <a:spcBef>
                <a:spcPts val="0"/>
              </a:spcBef>
              <a:spcAft>
                <a:spcPts val="0"/>
              </a:spcAft>
              <a:buClr>
                <a:srgbClr val="1D81F7"/>
              </a:buClr>
              <a:buSzPct val="111111"/>
              <a:buFont typeface="Candara"/>
              <a:buNone/>
            </a:pPr>
            <a:r>
              <a:rPr lang="en-US"/>
              <a:t>DI SATUAN PENDIDIKAN</a:t>
            </a:r>
            <a:endParaRPr/>
          </a:p>
        </p:txBody>
      </p:sp>
      <p:sp>
        <p:nvSpPr>
          <p:cNvPr id="115" name="Google Shape;11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ASINKRON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08481f546_0_0"/>
          <p:cNvSpPr txBox="1"/>
          <p:nvPr>
            <p:ph type="title"/>
          </p:nvPr>
        </p:nvSpPr>
        <p:spPr>
          <a:xfrm>
            <a:off x="537882" y="1949824"/>
            <a:ext cx="5123400" cy="20379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800"/>
              </a:spcBef>
              <a:spcAft>
                <a:spcPts val="0"/>
              </a:spcAft>
              <a:buSzPts val="6000"/>
              <a:buNone/>
            </a:pPr>
            <a:r>
              <a:rPr b="1" lang="en-US" sz="3600">
                <a:solidFill>
                  <a:srgbClr val="0B5394"/>
                </a:solidFill>
                <a:latin typeface="EB Garamond"/>
                <a:ea typeface="EB Garamond"/>
                <a:cs typeface="EB Garamond"/>
                <a:sym typeface="EB Garamond"/>
              </a:rPr>
              <a:t>Analisis Karakteristik Satuan Pendidikan untuk menentukan Visi, Misi, dan Tujuan</a:t>
            </a:r>
            <a:endParaRPr b="1" sz="3600">
              <a:solidFill>
                <a:srgbClr val="0B5394"/>
              </a:solidFill>
              <a:latin typeface="EB Garamond"/>
              <a:ea typeface="EB Garamond"/>
              <a:cs typeface="EB Garamond"/>
              <a:sym typeface="EB Garamond"/>
            </a:endParaRPr>
          </a:p>
        </p:txBody>
      </p:sp>
      <p:cxnSp>
        <p:nvCxnSpPr>
          <p:cNvPr id="260" name="Google Shape;260;gd08481f546_0_0"/>
          <p:cNvCxnSpPr/>
          <p:nvPr/>
        </p:nvCxnSpPr>
        <p:spPr>
          <a:xfrm>
            <a:off x="712694" y="4087903"/>
            <a:ext cx="4625700" cy="0"/>
          </a:xfrm>
          <a:prstGeom prst="straightConnector1">
            <a:avLst/>
          </a:prstGeom>
          <a:noFill/>
          <a:ln cap="flat" cmpd="sng" w="19050">
            <a:solidFill>
              <a:schemeClr val="accent2"/>
            </a:solidFill>
            <a:prstDash val="solid"/>
            <a:miter lim="800000"/>
            <a:headEnd len="sm" w="sm" type="none"/>
            <a:tailEnd len="sm" w="sm" type="none"/>
          </a:ln>
        </p:spPr>
      </p:cxnSp>
      <p:pic>
        <p:nvPicPr>
          <p:cNvPr id="261" name="Google Shape;261;gd08481f546_0_0"/>
          <p:cNvPicPr preferRelativeResize="0"/>
          <p:nvPr/>
        </p:nvPicPr>
        <p:blipFill rotWithShape="1">
          <a:blip r:embed="rId3">
            <a:alphaModFix/>
          </a:blip>
          <a:srcRect b="0" l="0" r="0" t="0"/>
          <a:stretch/>
        </p:blipFill>
        <p:spPr>
          <a:xfrm>
            <a:off x="7084653" y="1287216"/>
            <a:ext cx="4509648" cy="3470315"/>
          </a:xfrm>
          <a:prstGeom prst="rect">
            <a:avLst/>
          </a:prstGeom>
          <a:noFill/>
          <a:ln>
            <a:noFill/>
          </a:ln>
        </p:spPr>
      </p:pic>
      <p:sp>
        <p:nvSpPr>
          <p:cNvPr id="262" name="Google Shape;262;gd08481f546_0_0"/>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08481f546_0_7"/>
          <p:cNvSpPr txBox="1"/>
          <p:nvPr>
            <p:ph idx="1" type="body"/>
          </p:nvPr>
        </p:nvSpPr>
        <p:spPr>
          <a:xfrm>
            <a:off x="242046" y="2385624"/>
            <a:ext cx="5853900" cy="3449700"/>
          </a:xfrm>
          <a:prstGeom prst="rect">
            <a:avLst/>
          </a:prstGeom>
          <a:noFill/>
          <a:ln cap="flat" cmpd="sng" w="12700">
            <a:solidFill>
              <a:srgbClr val="1D81F7"/>
            </a:solidFill>
            <a:prstDash val="dash"/>
            <a:round/>
            <a:headEnd len="sm" w="sm" type="none"/>
            <a:tailEnd len="sm" w="sm" type="none"/>
          </a:ln>
        </p:spPr>
        <p:txBody>
          <a:bodyPr anchorCtr="0" anchor="t" bIns="45700" lIns="91425" spcFirstLastPara="1" rIns="91425" wrap="square" tIns="45700">
            <a:normAutofit/>
          </a:bodyPr>
          <a:lstStyle/>
          <a:p>
            <a:pPr indent="-285750" lvl="0" marL="285750" rtl="0" algn="just">
              <a:lnSpc>
                <a:spcPct val="115000"/>
              </a:lnSpc>
              <a:spcBef>
                <a:spcPts val="800"/>
              </a:spcBef>
              <a:spcAft>
                <a:spcPts val="0"/>
              </a:spcAft>
              <a:buSzPts val="1500"/>
              <a:buChar char="•"/>
            </a:pPr>
            <a:r>
              <a:rPr lang="en-US" sz="1800">
                <a:solidFill>
                  <a:schemeClr val="dk1"/>
                </a:solidFill>
                <a:latin typeface="Source Sans Pro"/>
                <a:ea typeface="Source Sans Pro"/>
                <a:cs typeface="Source Sans Pro"/>
                <a:sym typeface="Source Sans Pro"/>
              </a:rPr>
              <a:t>Bagaimana cara  menganalisis karakteristik satuan pendidikan?</a:t>
            </a:r>
            <a:endParaRPr/>
          </a:p>
          <a:p>
            <a:pPr indent="-285750" lvl="0" marL="285750" rtl="0" algn="just">
              <a:lnSpc>
                <a:spcPct val="115000"/>
              </a:lnSpc>
              <a:spcBef>
                <a:spcPts val="800"/>
              </a:spcBef>
              <a:spcAft>
                <a:spcPts val="0"/>
              </a:spcAft>
              <a:buSzPts val="1500"/>
              <a:buChar char="•"/>
            </a:pPr>
            <a:r>
              <a:rPr lang="en-US" sz="1800">
                <a:solidFill>
                  <a:schemeClr val="dk1"/>
                </a:solidFill>
                <a:latin typeface="Source Sans Pro"/>
                <a:ea typeface="Source Sans Pro"/>
                <a:cs typeface="Source Sans Pro"/>
                <a:sym typeface="Source Sans Pro"/>
              </a:rPr>
              <a:t>Bagaimana proses mendesain visi, misi dan tujuan?</a:t>
            </a:r>
            <a:endParaRPr/>
          </a:p>
          <a:p>
            <a:pPr indent="-285750" lvl="0" marL="285750" rtl="0" algn="just">
              <a:lnSpc>
                <a:spcPct val="115000"/>
              </a:lnSpc>
              <a:spcBef>
                <a:spcPts val="800"/>
              </a:spcBef>
              <a:spcAft>
                <a:spcPts val="0"/>
              </a:spcAft>
              <a:buSzPts val="1500"/>
              <a:buChar char="•"/>
            </a:pPr>
            <a:r>
              <a:rPr lang="en-US" sz="1800">
                <a:solidFill>
                  <a:schemeClr val="dk1"/>
                </a:solidFill>
                <a:latin typeface="Source Sans Pro"/>
                <a:ea typeface="Source Sans Pro"/>
                <a:cs typeface="Source Sans Pro"/>
                <a:sym typeface="Source Sans Pro"/>
              </a:rPr>
              <a:t>Bagaimana memfasilitasi proses desain visi, misi dan tujuan satuan pendidikan?</a:t>
            </a:r>
            <a:endParaRPr/>
          </a:p>
          <a:p>
            <a:pPr indent="-285750" lvl="0" marL="285750" rtl="0" algn="just">
              <a:lnSpc>
                <a:spcPct val="115000"/>
              </a:lnSpc>
              <a:spcBef>
                <a:spcPts val="800"/>
              </a:spcBef>
              <a:spcAft>
                <a:spcPts val="0"/>
              </a:spcAft>
              <a:buSzPts val="1500"/>
              <a:buChar char="•"/>
            </a:pPr>
            <a:r>
              <a:rPr lang="en-US" sz="1800">
                <a:solidFill>
                  <a:schemeClr val="dk1"/>
                </a:solidFill>
                <a:latin typeface="Source Sans Pro"/>
                <a:ea typeface="Source Sans Pro"/>
                <a:cs typeface="Source Sans Pro"/>
                <a:sym typeface="Source Sans Pro"/>
              </a:rPr>
              <a:t> Apa  fungsi profil Pelajar Pancasila dalam kurikulum operasional satuan pendidikan?</a:t>
            </a:r>
            <a:endParaRPr/>
          </a:p>
          <a:p>
            <a:pPr indent="-285750" lvl="0" marL="285750" rtl="0" algn="just">
              <a:lnSpc>
                <a:spcPct val="115000"/>
              </a:lnSpc>
              <a:spcBef>
                <a:spcPts val="800"/>
              </a:spcBef>
              <a:spcAft>
                <a:spcPts val="0"/>
              </a:spcAft>
              <a:buSzPts val="1500"/>
              <a:buChar char="•"/>
            </a:pPr>
            <a:r>
              <a:rPr lang="en-US" sz="1800">
                <a:solidFill>
                  <a:schemeClr val="dk1"/>
                </a:solidFill>
                <a:latin typeface="Source Sans Pro"/>
                <a:ea typeface="Source Sans Pro"/>
                <a:cs typeface="Source Sans Pro"/>
                <a:sym typeface="Source Sans Pro"/>
              </a:rPr>
              <a:t>Bagaimana proses analisis kebutuhan dalam menentukan strategi?</a:t>
            </a:r>
            <a:endParaRPr sz="1800">
              <a:solidFill>
                <a:schemeClr val="dk1"/>
              </a:solidFill>
              <a:latin typeface="Source Sans Pro"/>
              <a:ea typeface="Source Sans Pro"/>
              <a:cs typeface="Source Sans Pro"/>
              <a:sym typeface="Source Sans Pro"/>
            </a:endParaRPr>
          </a:p>
        </p:txBody>
      </p:sp>
      <p:pic>
        <p:nvPicPr>
          <p:cNvPr id="268" name="Google Shape;268;gd08481f546_0_7"/>
          <p:cNvPicPr preferRelativeResize="0"/>
          <p:nvPr/>
        </p:nvPicPr>
        <p:blipFill rotWithShape="1">
          <a:blip r:embed="rId3">
            <a:alphaModFix/>
          </a:blip>
          <a:srcRect b="0" l="5297" r="18915" t="0"/>
          <a:stretch/>
        </p:blipFill>
        <p:spPr>
          <a:xfrm>
            <a:off x="6582866" y="-2"/>
            <a:ext cx="5441859" cy="5654940"/>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69" name="Google Shape;269;gd08481f546_0_7"/>
          <p:cNvSpPr txBox="1"/>
          <p:nvPr/>
        </p:nvSpPr>
        <p:spPr>
          <a:xfrm>
            <a:off x="152262" y="1174672"/>
            <a:ext cx="6270900" cy="6828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rgbClr val="1D81F7"/>
                </a:solidFill>
                <a:latin typeface="Candara"/>
                <a:ea typeface="Candara"/>
                <a:cs typeface="Candara"/>
                <a:sym typeface="Candara"/>
              </a:rPr>
              <a:t>Bagian ini akan menjawab beberapa pertanyaan berikut ini:</a:t>
            </a:r>
            <a:endParaRPr b="0" i="0" sz="1400" u="none" cap="none" strike="noStrike">
              <a:solidFill>
                <a:srgbClr val="000000"/>
              </a:solidFill>
              <a:latin typeface="Arial"/>
              <a:ea typeface="Arial"/>
              <a:cs typeface="Arial"/>
              <a:sym typeface="Arial"/>
            </a:endParaRPr>
          </a:p>
        </p:txBody>
      </p:sp>
      <p:sp>
        <p:nvSpPr>
          <p:cNvPr id="270" name="Google Shape;270;gd08481f546_0_7"/>
          <p:cNvSpPr txBox="1"/>
          <p:nvPr/>
        </p:nvSpPr>
        <p:spPr>
          <a:xfrm>
            <a:off x="242050" y="61019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57777aac2_2_202"/>
          <p:cNvSpPr/>
          <p:nvPr/>
        </p:nvSpPr>
        <p:spPr>
          <a:xfrm>
            <a:off x="2599955" y="2829267"/>
            <a:ext cx="1387200" cy="1031400"/>
          </a:xfrm>
          <a:prstGeom prst="roundRect">
            <a:avLst>
              <a:gd fmla="val 16667" name="adj"/>
            </a:avLst>
          </a:prstGeom>
          <a:solidFill>
            <a:srgbClr val="CFE2F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Analisis Lingkungan Belajar Satuan </a:t>
            </a:r>
            <a:r>
              <a:rPr b="0" i="0" lang="en-US" sz="1200" u="none" cap="none" strike="noStrike">
                <a:solidFill>
                  <a:srgbClr val="000000"/>
                </a:solidFill>
                <a:latin typeface="Source Sans Pro"/>
                <a:ea typeface="Source Sans Pro"/>
                <a:cs typeface="Source Sans Pro"/>
                <a:sym typeface="Source Sans Pro"/>
                <a:extLst>
                  <a:ext uri="http://customooxmlschemas.google.com/">
                    <go:slidesCustomData xmlns:go="http://customooxmlschemas.google.com/" textRoundtripDataId="7"/>
                  </a:ext>
                </a:extLst>
              </a:rPr>
              <a:t>Pendidikan</a:t>
            </a:r>
            <a:endParaRPr b="0" i="0" sz="1200" u="none" cap="none" strike="noStrike">
              <a:solidFill>
                <a:srgbClr val="000000"/>
              </a:solidFill>
              <a:latin typeface="Source Sans Pro"/>
              <a:ea typeface="Source Sans Pro"/>
              <a:cs typeface="Source Sans Pro"/>
              <a:sym typeface="Source Sans Pro"/>
            </a:endParaRPr>
          </a:p>
        </p:txBody>
      </p:sp>
      <p:sp>
        <p:nvSpPr>
          <p:cNvPr id="276" name="Google Shape;276;gd57777aac2_2_202"/>
          <p:cNvSpPr/>
          <p:nvPr/>
        </p:nvSpPr>
        <p:spPr>
          <a:xfrm>
            <a:off x="1957956" y="2929059"/>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Belum</a:t>
            </a:r>
            <a:endParaRPr b="1" i="0" sz="1200" u="none" cap="none" strike="noStrike">
              <a:solidFill>
                <a:schemeClr val="accent1"/>
              </a:solidFill>
              <a:latin typeface="Source Sans Pro"/>
              <a:ea typeface="Source Sans Pro"/>
              <a:cs typeface="Source Sans Pro"/>
              <a:sym typeface="Source Sans Pro"/>
            </a:endParaRPr>
          </a:p>
        </p:txBody>
      </p:sp>
      <p:sp>
        <p:nvSpPr>
          <p:cNvPr id="277" name="Google Shape;277;gd57777aac2_2_202"/>
          <p:cNvSpPr/>
          <p:nvPr/>
        </p:nvSpPr>
        <p:spPr>
          <a:xfrm>
            <a:off x="2570544" y="4367890"/>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Sudah</a:t>
            </a:r>
            <a:endParaRPr b="1" i="0" sz="1200" u="none" cap="none" strike="noStrike">
              <a:solidFill>
                <a:schemeClr val="accent1"/>
              </a:solidFill>
              <a:latin typeface="Source Sans Pro"/>
              <a:ea typeface="Source Sans Pro"/>
              <a:cs typeface="Source Sans Pro"/>
              <a:sym typeface="Source Sans Pro"/>
            </a:endParaRPr>
          </a:p>
        </p:txBody>
      </p:sp>
      <p:sp>
        <p:nvSpPr>
          <p:cNvPr id="278" name="Google Shape;278;gd57777aac2_2_202"/>
          <p:cNvSpPr/>
          <p:nvPr/>
        </p:nvSpPr>
        <p:spPr>
          <a:xfrm>
            <a:off x="4323197" y="2829267"/>
            <a:ext cx="1387200" cy="1031400"/>
          </a:xfrm>
          <a:prstGeom prst="roundRect">
            <a:avLst>
              <a:gd fmla="val 16667" name="adj"/>
            </a:avLst>
          </a:prstGeom>
          <a:solidFill>
            <a:srgbClr val="CFE2F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Merumuskan Visi-Misi</a:t>
            </a:r>
            <a:endParaRPr b="0" i="0" sz="1200" u="none" cap="none" strike="noStrike">
              <a:solidFill>
                <a:srgbClr val="000000"/>
              </a:solidFill>
              <a:latin typeface="Source Sans Pro"/>
              <a:ea typeface="Source Sans Pro"/>
              <a:cs typeface="Source Sans Pro"/>
              <a:sym typeface="Source Sans Pro"/>
            </a:endParaRPr>
          </a:p>
        </p:txBody>
      </p:sp>
      <p:sp>
        <p:nvSpPr>
          <p:cNvPr id="279" name="Google Shape;279;gd57777aac2_2_202"/>
          <p:cNvSpPr/>
          <p:nvPr/>
        </p:nvSpPr>
        <p:spPr>
          <a:xfrm>
            <a:off x="1414679" y="4507051"/>
            <a:ext cx="1093800" cy="6900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Source Sans Pro"/>
              <a:ea typeface="Source Sans Pro"/>
              <a:cs typeface="Source Sans Pro"/>
              <a:sym typeface="Source Sans Pro"/>
            </a:endParaRPr>
          </a:p>
        </p:txBody>
      </p:sp>
      <p:sp>
        <p:nvSpPr>
          <p:cNvPr id="280" name="Google Shape;280;gd57777aac2_2_202"/>
          <p:cNvSpPr/>
          <p:nvPr/>
        </p:nvSpPr>
        <p:spPr>
          <a:xfrm>
            <a:off x="9102451" y="4333365"/>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Sudah</a:t>
            </a:r>
            <a:endParaRPr b="1" i="0" sz="1200" u="none" cap="none" strike="noStrike">
              <a:solidFill>
                <a:schemeClr val="accent1"/>
              </a:solidFill>
              <a:latin typeface="Source Sans Pro"/>
              <a:ea typeface="Source Sans Pro"/>
              <a:cs typeface="Source Sans Pro"/>
              <a:sym typeface="Source Sans Pro"/>
            </a:endParaRPr>
          </a:p>
        </p:txBody>
      </p:sp>
      <p:sp>
        <p:nvSpPr>
          <p:cNvPr id="281" name="Google Shape;281;gd57777aac2_2_202"/>
          <p:cNvSpPr/>
          <p:nvPr/>
        </p:nvSpPr>
        <p:spPr>
          <a:xfrm>
            <a:off x="7801689" y="2829267"/>
            <a:ext cx="1387200" cy="1031400"/>
          </a:xfrm>
          <a:prstGeom prst="roundRect">
            <a:avLst>
              <a:gd fmla="val 16667" name="adj"/>
            </a:avLst>
          </a:prstGeom>
          <a:solidFill>
            <a:srgbClr val="CFE2F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Analisis Kebutuhan Program Keahlian</a:t>
            </a:r>
            <a:endParaRPr b="0" i="0" sz="1200" u="none" cap="none" strike="noStrike">
              <a:solidFill>
                <a:srgbClr val="000000"/>
              </a:solidFill>
              <a:latin typeface="Source Sans Pro"/>
              <a:ea typeface="Source Sans Pro"/>
              <a:cs typeface="Source Sans Pro"/>
              <a:sym typeface="Source Sans Pro"/>
            </a:endParaRPr>
          </a:p>
        </p:txBody>
      </p:sp>
      <p:sp>
        <p:nvSpPr>
          <p:cNvPr id="282" name="Google Shape;282;gd57777aac2_2_202"/>
          <p:cNvSpPr/>
          <p:nvPr/>
        </p:nvSpPr>
        <p:spPr>
          <a:xfrm>
            <a:off x="9786334" y="2829267"/>
            <a:ext cx="1387200" cy="1031400"/>
          </a:xfrm>
          <a:prstGeom prst="roundRect">
            <a:avLst>
              <a:gd fmla="val 16667" name="adj"/>
            </a:avLst>
          </a:prstGeom>
          <a:solidFill>
            <a:srgbClr val="CFE2F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Menyusun Strategi</a:t>
            </a:r>
            <a:endParaRPr b="0" i="0" sz="1200" u="none" cap="none" strike="noStrike">
              <a:solidFill>
                <a:srgbClr val="000000"/>
              </a:solidFill>
              <a:latin typeface="Source Sans Pro"/>
              <a:ea typeface="Source Sans Pro"/>
              <a:cs typeface="Source Sans Pro"/>
              <a:sym typeface="Source Sans Pro"/>
            </a:endParaRPr>
          </a:p>
        </p:txBody>
      </p:sp>
      <p:cxnSp>
        <p:nvCxnSpPr>
          <p:cNvPr id="283" name="Google Shape;283;gd57777aac2_2_202"/>
          <p:cNvCxnSpPr>
            <a:stCxn id="275" idx="3"/>
            <a:endCxn id="278" idx="1"/>
          </p:cNvCxnSpPr>
          <p:nvPr/>
        </p:nvCxnSpPr>
        <p:spPr>
          <a:xfrm>
            <a:off x="3987155" y="3344967"/>
            <a:ext cx="336000" cy="0"/>
          </a:xfrm>
          <a:prstGeom prst="straightConnector1">
            <a:avLst/>
          </a:prstGeom>
          <a:noFill/>
          <a:ln cap="flat" cmpd="sng" w="19050">
            <a:solidFill>
              <a:schemeClr val="dk2"/>
            </a:solidFill>
            <a:prstDash val="solid"/>
            <a:round/>
            <a:headEnd len="sm" w="sm" type="none"/>
            <a:tailEnd len="med" w="med" type="stealth"/>
          </a:ln>
        </p:spPr>
      </p:cxnSp>
      <p:cxnSp>
        <p:nvCxnSpPr>
          <p:cNvPr id="284" name="Google Shape;284;gd57777aac2_2_202"/>
          <p:cNvCxnSpPr>
            <a:stCxn id="278" idx="3"/>
            <a:endCxn id="285" idx="1"/>
          </p:cNvCxnSpPr>
          <p:nvPr/>
        </p:nvCxnSpPr>
        <p:spPr>
          <a:xfrm>
            <a:off x="5710397" y="3344967"/>
            <a:ext cx="287100" cy="0"/>
          </a:xfrm>
          <a:prstGeom prst="straightConnector1">
            <a:avLst/>
          </a:prstGeom>
          <a:noFill/>
          <a:ln cap="flat" cmpd="sng" w="19050">
            <a:solidFill>
              <a:schemeClr val="dk2"/>
            </a:solidFill>
            <a:prstDash val="solid"/>
            <a:round/>
            <a:headEnd len="sm" w="sm" type="none"/>
            <a:tailEnd len="med" w="med" type="stealth"/>
          </a:ln>
        </p:spPr>
      </p:cxnSp>
      <p:cxnSp>
        <p:nvCxnSpPr>
          <p:cNvPr id="286" name="Google Shape;286;gd57777aac2_2_202"/>
          <p:cNvCxnSpPr>
            <a:stCxn id="281" idx="3"/>
            <a:endCxn id="282" idx="1"/>
          </p:cNvCxnSpPr>
          <p:nvPr/>
        </p:nvCxnSpPr>
        <p:spPr>
          <a:xfrm>
            <a:off x="9188889" y="3344967"/>
            <a:ext cx="597300" cy="0"/>
          </a:xfrm>
          <a:prstGeom prst="straightConnector1">
            <a:avLst/>
          </a:prstGeom>
          <a:noFill/>
          <a:ln cap="flat" cmpd="sng" w="19050">
            <a:solidFill>
              <a:schemeClr val="dk2"/>
            </a:solidFill>
            <a:prstDash val="solid"/>
            <a:round/>
            <a:headEnd len="sm" w="sm" type="none"/>
            <a:tailEnd len="med" w="med" type="stealth"/>
          </a:ln>
        </p:spPr>
      </p:cxnSp>
      <p:cxnSp>
        <p:nvCxnSpPr>
          <p:cNvPr id="287" name="Google Shape;287;gd57777aac2_2_202"/>
          <p:cNvCxnSpPr>
            <a:stCxn id="288" idx="2"/>
            <a:endCxn id="289" idx="1"/>
          </p:cNvCxnSpPr>
          <p:nvPr/>
        </p:nvCxnSpPr>
        <p:spPr>
          <a:xfrm flipH="1" rot="-5400000">
            <a:off x="4074825" y="1150525"/>
            <a:ext cx="903300" cy="6550200"/>
          </a:xfrm>
          <a:prstGeom prst="bentConnector2">
            <a:avLst/>
          </a:prstGeom>
          <a:noFill/>
          <a:ln cap="flat" cmpd="sng" w="19050">
            <a:solidFill>
              <a:schemeClr val="dk2"/>
            </a:solidFill>
            <a:prstDash val="solid"/>
            <a:round/>
            <a:headEnd len="sm" w="sm" type="none"/>
            <a:tailEnd len="med" w="med" type="stealth"/>
          </a:ln>
        </p:spPr>
      </p:cxnSp>
      <p:sp>
        <p:nvSpPr>
          <p:cNvPr id="290" name="Google Shape;290;gd57777aac2_2_202"/>
          <p:cNvSpPr txBox="1"/>
          <p:nvPr/>
        </p:nvSpPr>
        <p:spPr>
          <a:xfrm>
            <a:off x="2984378" y="957125"/>
            <a:ext cx="8904000" cy="18270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2"/>
                </a:solidFill>
                <a:latin typeface="Source Sans Pro"/>
                <a:ea typeface="Source Sans Pro"/>
                <a:cs typeface="Source Sans Pro"/>
                <a:sym typeface="Source Sans Pro"/>
              </a:rPr>
              <a:t>Visi dan misi disusun untuk lingkup sekolah, sedangkan  tujuan disusun untuk lingkup program keahlian berdasarkan analisis kebutuhan dunia kerja. Dalam menyusun </a:t>
            </a:r>
            <a:r>
              <a:rPr b="0" i="0" lang="en-US" sz="1300" u="none" cap="none" strike="noStrike">
                <a:solidFill>
                  <a:schemeClr val="dk2"/>
                </a:solidFill>
                <a:latin typeface="Source Sans Pro"/>
                <a:ea typeface="Source Sans Pro"/>
                <a:cs typeface="Source Sans Pro"/>
                <a:sym typeface="Source Sans Pro"/>
                <a:extLst>
                  <a:ext uri="http://customooxmlschemas.google.com/">
                    <go:slidesCustomData xmlns:go="http://customooxmlschemas.google.com/" textRoundtripDataId="8"/>
                  </a:ext>
                </a:extLst>
              </a:rPr>
              <a:t>kurikulum satuan pendidikan</a:t>
            </a:r>
            <a:r>
              <a:rPr b="0" i="0" lang="en-US" sz="1300" u="none" cap="none" strike="noStrike">
                <a:solidFill>
                  <a:schemeClr val="dk2"/>
                </a:solidFill>
                <a:latin typeface="Source Sans Pro"/>
                <a:ea typeface="Source Sans Pro"/>
                <a:cs typeface="Source Sans Pro"/>
                <a:sym typeface="Source Sans Pro"/>
              </a:rPr>
              <a:t>, setiap komponennya dikembangkan melalui proses reversibel (bolak balik)  antara analisis lingkungan belajar satuan pendidikan, visi-misi sekolah, serta tujuan dan strategi program keahlian. Dalam perencanaan, penting bagi sekolah untuk mengumpulkan berbagai data untuk mendapatkan informasi yang komprehensif. Informasi ini kemudian dianalisis untuk memberikan kesimpulan yang tepat bagi perencanaan yang optimal. </a:t>
            </a:r>
            <a:r>
              <a:rPr b="1" i="0" lang="en-US" sz="1300" u="none" cap="none" strike="noStrike">
                <a:solidFill>
                  <a:schemeClr val="dk2"/>
                </a:solidFill>
                <a:latin typeface="Source Sans Pro"/>
                <a:ea typeface="Source Sans Pro"/>
                <a:cs typeface="Source Sans Pro"/>
                <a:sym typeface="Source Sans Pro"/>
              </a:rPr>
              <a:t>Setiap sekolah dan program keahlian  dapat menggunakan berbagai cara yang dinilai sesuai dengan kebutuhan berproses selama hasilnya selaras antarkomponennya.</a:t>
            </a:r>
            <a:endParaRPr b="1" i="0" sz="1300" u="none" cap="none" strike="noStrike">
              <a:solidFill>
                <a:schemeClr val="dk2"/>
              </a:solidFill>
              <a:latin typeface="Source Sans Pro"/>
              <a:ea typeface="Source Sans Pro"/>
              <a:cs typeface="Source Sans Pro"/>
              <a:sym typeface="Source Sans Pro"/>
            </a:endParaRPr>
          </a:p>
        </p:txBody>
      </p:sp>
      <p:sp>
        <p:nvSpPr>
          <p:cNvPr id="288" name="Google Shape;288;gd57777aac2_2_202"/>
          <p:cNvSpPr/>
          <p:nvPr/>
        </p:nvSpPr>
        <p:spPr>
          <a:xfrm>
            <a:off x="434175" y="2807575"/>
            <a:ext cx="1634400" cy="1166400"/>
          </a:xfrm>
          <a:prstGeom prst="roundRect">
            <a:avLst>
              <a:gd fmla="val 18388" name="adj"/>
            </a:avLst>
          </a:prstGeom>
          <a:solidFill>
            <a:srgbClr val="D9EAD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Source Sans Pro"/>
                <a:ea typeface="Source Sans Pro"/>
                <a:cs typeface="Source Sans Pro"/>
                <a:sym typeface="Source Sans Pro"/>
              </a:rPr>
              <a:t>Apakah satuan pendidikan sudah memiliki visi-misi-tujuan yang ajek?</a:t>
            </a:r>
            <a:endParaRPr b="0" i="0" sz="1300" u="none" cap="none" strike="noStrike">
              <a:solidFill>
                <a:srgbClr val="000000"/>
              </a:solidFill>
              <a:latin typeface="Source Sans Pro"/>
              <a:ea typeface="Source Sans Pro"/>
              <a:cs typeface="Source Sans Pro"/>
              <a:sym typeface="Source Sans Pro"/>
            </a:endParaRPr>
          </a:p>
        </p:txBody>
      </p:sp>
      <p:sp>
        <p:nvSpPr>
          <p:cNvPr id="291" name="Google Shape;291;gd57777aac2_2_202"/>
          <p:cNvSpPr txBox="1"/>
          <p:nvPr>
            <p:ph type="title"/>
          </p:nvPr>
        </p:nvSpPr>
        <p:spPr>
          <a:xfrm>
            <a:off x="434175" y="1048950"/>
            <a:ext cx="2550300" cy="1489800"/>
          </a:xfrm>
          <a:prstGeom prst="rect">
            <a:avLst/>
          </a:prstGeom>
          <a:solidFill>
            <a:srgbClr val="3D85C6"/>
          </a:solid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4400"/>
              <a:buNone/>
            </a:pPr>
            <a:r>
              <a:rPr lang="en-US" sz="1700">
                <a:solidFill>
                  <a:srgbClr val="FFFFFF"/>
                </a:solidFill>
              </a:rPr>
              <a:t>Proses  Berpikir untuk Menga</a:t>
            </a:r>
            <a:r>
              <a:rPr lang="en-US" sz="1700">
                <a:solidFill>
                  <a:srgbClr val="FFFFFF"/>
                </a:solidFill>
                <a:extLst>
                  <a:ext uri="http://customooxmlschemas.google.com/">
                    <go:slidesCustomData xmlns:go="http://customooxmlschemas.google.com/" textRoundtripDataId="9"/>
                  </a:ext>
                </a:extLst>
              </a:rPr>
              <a:t>nalisis Karakteristik dan Merumuskan  Visi, Misi, Tujuan</a:t>
            </a:r>
            <a:r>
              <a:rPr lang="en-US" sz="1700">
                <a:solidFill>
                  <a:srgbClr val="FFFFFF"/>
                </a:solidFill>
              </a:rPr>
              <a:t> </a:t>
            </a:r>
            <a:endParaRPr sz="1700">
              <a:solidFill>
                <a:srgbClr val="FFFFFF"/>
              </a:solidFill>
            </a:endParaRPr>
          </a:p>
        </p:txBody>
      </p:sp>
      <p:cxnSp>
        <p:nvCxnSpPr>
          <p:cNvPr id="292" name="Google Shape;292;gd57777aac2_2_202"/>
          <p:cNvCxnSpPr>
            <a:stCxn id="288" idx="3"/>
            <a:endCxn id="275" idx="1"/>
          </p:cNvCxnSpPr>
          <p:nvPr/>
        </p:nvCxnSpPr>
        <p:spPr>
          <a:xfrm flipH="1" rot="10800000">
            <a:off x="2068575" y="3344875"/>
            <a:ext cx="531300" cy="45900"/>
          </a:xfrm>
          <a:prstGeom prst="straightConnector1">
            <a:avLst/>
          </a:prstGeom>
          <a:noFill/>
          <a:ln cap="flat" cmpd="sng" w="19050">
            <a:solidFill>
              <a:schemeClr val="dk2"/>
            </a:solidFill>
            <a:prstDash val="solid"/>
            <a:round/>
            <a:headEnd len="sm" w="sm" type="none"/>
            <a:tailEnd len="med" w="med" type="stealth"/>
          </a:ln>
        </p:spPr>
      </p:cxnSp>
      <p:sp>
        <p:nvSpPr>
          <p:cNvPr id="289" name="Google Shape;289;gd57777aac2_2_202"/>
          <p:cNvSpPr/>
          <p:nvPr/>
        </p:nvSpPr>
        <p:spPr>
          <a:xfrm>
            <a:off x="7801700" y="4294124"/>
            <a:ext cx="1387200" cy="1166400"/>
          </a:xfrm>
          <a:prstGeom prst="roundRect">
            <a:avLst>
              <a:gd fmla="val 16667" name="adj"/>
            </a:avLst>
          </a:prstGeom>
          <a:solidFill>
            <a:srgbClr val="D9EAD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1500"/>
              <a:buFont typeface="Arial"/>
              <a:buNone/>
            </a:pPr>
            <a:r>
              <a:rPr b="0" i="0" lang="en-US" sz="1200" u="none" cap="none" strike="noStrike">
                <a:solidFill>
                  <a:srgbClr val="000000"/>
                </a:solidFill>
                <a:latin typeface="Source Sans Pro"/>
                <a:ea typeface="Source Sans Pro"/>
                <a:cs typeface="Source Sans Pro"/>
                <a:sym typeface="Source Sans Pro"/>
              </a:rPr>
              <a:t>Apakah sudah memiliki analisis kebutuhan program keahlian?</a:t>
            </a:r>
            <a:endParaRPr b="0" i="0" sz="1200" u="none" cap="none" strike="noStrike">
              <a:solidFill>
                <a:srgbClr val="000000"/>
              </a:solidFill>
              <a:latin typeface="Source Sans Pro"/>
              <a:ea typeface="Source Sans Pro"/>
              <a:cs typeface="Source Sans Pro"/>
              <a:sym typeface="Source Sans Pro"/>
            </a:endParaRPr>
          </a:p>
        </p:txBody>
      </p:sp>
      <p:cxnSp>
        <p:nvCxnSpPr>
          <p:cNvPr id="293" name="Google Shape;293;gd57777aac2_2_202"/>
          <p:cNvCxnSpPr>
            <a:stCxn id="289" idx="0"/>
            <a:endCxn id="281" idx="2"/>
          </p:cNvCxnSpPr>
          <p:nvPr/>
        </p:nvCxnSpPr>
        <p:spPr>
          <a:xfrm rot="10800000">
            <a:off x="8495300" y="3860624"/>
            <a:ext cx="0" cy="433500"/>
          </a:xfrm>
          <a:prstGeom prst="straightConnector1">
            <a:avLst/>
          </a:prstGeom>
          <a:noFill/>
          <a:ln cap="flat" cmpd="sng" w="19050">
            <a:solidFill>
              <a:schemeClr val="dk2"/>
            </a:solidFill>
            <a:prstDash val="solid"/>
            <a:round/>
            <a:headEnd len="sm" w="sm" type="none"/>
            <a:tailEnd len="med" w="med" type="stealth"/>
          </a:ln>
        </p:spPr>
      </p:cxnSp>
      <p:sp>
        <p:nvSpPr>
          <p:cNvPr id="294" name="Google Shape;294;gd57777aac2_2_202"/>
          <p:cNvSpPr/>
          <p:nvPr/>
        </p:nvSpPr>
        <p:spPr>
          <a:xfrm>
            <a:off x="9786347" y="4370333"/>
            <a:ext cx="1387200" cy="1031400"/>
          </a:xfrm>
          <a:prstGeom prst="roundRect">
            <a:avLst>
              <a:gd fmla="val 16667" name="adj"/>
            </a:avLst>
          </a:prstGeom>
          <a:solidFill>
            <a:srgbClr val="D9EAD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Apakah sudah memiliki strategi?</a:t>
            </a:r>
            <a:endParaRPr b="0" i="0" sz="1200" u="none" cap="none" strike="noStrike">
              <a:solidFill>
                <a:srgbClr val="000000"/>
              </a:solidFill>
              <a:latin typeface="Source Sans Pro"/>
              <a:ea typeface="Source Sans Pro"/>
              <a:cs typeface="Source Sans Pro"/>
              <a:sym typeface="Source Sans Pro"/>
            </a:endParaRPr>
          </a:p>
        </p:txBody>
      </p:sp>
      <p:cxnSp>
        <p:nvCxnSpPr>
          <p:cNvPr id="295" name="Google Shape;295;gd57777aac2_2_202"/>
          <p:cNvCxnSpPr>
            <a:stCxn id="289" idx="3"/>
            <a:endCxn id="294" idx="1"/>
          </p:cNvCxnSpPr>
          <p:nvPr/>
        </p:nvCxnSpPr>
        <p:spPr>
          <a:xfrm>
            <a:off x="9188900" y="4877324"/>
            <a:ext cx="597300" cy="8700"/>
          </a:xfrm>
          <a:prstGeom prst="straightConnector1">
            <a:avLst/>
          </a:prstGeom>
          <a:noFill/>
          <a:ln cap="flat" cmpd="sng" w="19050">
            <a:solidFill>
              <a:schemeClr val="dk2"/>
            </a:solidFill>
            <a:prstDash val="solid"/>
            <a:round/>
            <a:headEnd len="sm" w="sm" type="none"/>
            <a:tailEnd len="med" w="med" type="stealth"/>
          </a:ln>
        </p:spPr>
      </p:cxnSp>
      <p:sp>
        <p:nvSpPr>
          <p:cNvPr id="296" name="Google Shape;296;gd57777aac2_2_202"/>
          <p:cNvSpPr/>
          <p:nvPr/>
        </p:nvSpPr>
        <p:spPr>
          <a:xfrm>
            <a:off x="7859258" y="3876272"/>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Belum</a:t>
            </a:r>
            <a:endParaRPr b="1" i="0" sz="1200" u="none" cap="none" strike="noStrike">
              <a:solidFill>
                <a:schemeClr val="accent1"/>
              </a:solidFill>
              <a:latin typeface="Source Sans Pro"/>
              <a:ea typeface="Source Sans Pro"/>
              <a:cs typeface="Source Sans Pro"/>
              <a:sym typeface="Source Sans Pro"/>
            </a:endParaRPr>
          </a:p>
        </p:txBody>
      </p:sp>
      <p:cxnSp>
        <p:nvCxnSpPr>
          <p:cNvPr id="297" name="Google Shape;297;gd57777aac2_2_202"/>
          <p:cNvCxnSpPr>
            <a:stCxn id="294" idx="0"/>
            <a:endCxn id="282" idx="2"/>
          </p:cNvCxnSpPr>
          <p:nvPr/>
        </p:nvCxnSpPr>
        <p:spPr>
          <a:xfrm rot="10800000">
            <a:off x="10479947" y="3860633"/>
            <a:ext cx="0" cy="509700"/>
          </a:xfrm>
          <a:prstGeom prst="straightConnector1">
            <a:avLst/>
          </a:prstGeom>
          <a:noFill/>
          <a:ln cap="flat" cmpd="sng" w="19050">
            <a:solidFill>
              <a:schemeClr val="dk2"/>
            </a:solidFill>
            <a:prstDash val="solid"/>
            <a:round/>
            <a:headEnd len="sm" w="sm" type="none"/>
            <a:tailEnd len="med" w="med" type="stealth"/>
          </a:ln>
        </p:spPr>
      </p:cxnSp>
      <p:sp>
        <p:nvSpPr>
          <p:cNvPr id="298" name="Google Shape;298;gd57777aac2_2_202"/>
          <p:cNvSpPr/>
          <p:nvPr/>
        </p:nvSpPr>
        <p:spPr>
          <a:xfrm>
            <a:off x="9786318" y="3876272"/>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Belum</a:t>
            </a:r>
            <a:endParaRPr b="1" i="0" sz="1200" u="none" cap="none" strike="noStrike">
              <a:solidFill>
                <a:schemeClr val="accent1"/>
              </a:solidFill>
              <a:latin typeface="Source Sans Pro"/>
              <a:ea typeface="Source Sans Pro"/>
              <a:cs typeface="Source Sans Pro"/>
              <a:sym typeface="Source Sans Pro"/>
            </a:endParaRPr>
          </a:p>
        </p:txBody>
      </p:sp>
      <p:sp>
        <p:nvSpPr>
          <p:cNvPr id="299" name="Google Shape;299;gd57777aac2_2_202"/>
          <p:cNvSpPr/>
          <p:nvPr/>
        </p:nvSpPr>
        <p:spPr>
          <a:xfrm>
            <a:off x="9786334" y="5732504"/>
            <a:ext cx="1387200" cy="820200"/>
          </a:xfrm>
          <a:prstGeom prst="roundRect">
            <a:avLst>
              <a:gd fmla="val 16667" name="adj"/>
            </a:avLst>
          </a:prstGeom>
          <a:solidFill>
            <a:srgbClr val="CFE2F3"/>
          </a:solidFill>
          <a:ln>
            <a:noFill/>
          </a:ln>
        </p:spPr>
        <p:txBody>
          <a:bodyPr anchorCtr="0" anchor="ctr" bIns="121900" lIns="24000" spcFirstLastPara="1" rIns="240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Mendesain pengorganisasian  pembelajaran</a:t>
            </a:r>
            <a:endParaRPr b="0" i="0" sz="1200" u="none" cap="none" strike="noStrike">
              <a:solidFill>
                <a:srgbClr val="000000"/>
              </a:solidFill>
              <a:latin typeface="Source Sans Pro"/>
              <a:ea typeface="Source Sans Pro"/>
              <a:cs typeface="Source Sans Pro"/>
              <a:sym typeface="Source Sans Pro"/>
            </a:endParaRPr>
          </a:p>
        </p:txBody>
      </p:sp>
      <p:cxnSp>
        <p:nvCxnSpPr>
          <p:cNvPr id="300" name="Google Shape;300;gd57777aac2_2_202"/>
          <p:cNvCxnSpPr>
            <a:stCxn id="294" idx="2"/>
            <a:endCxn id="299" idx="0"/>
          </p:cNvCxnSpPr>
          <p:nvPr/>
        </p:nvCxnSpPr>
        <p:spPr>
          <a:xfrm>
            <a:off x="10479947" y="5401733"/>
            <a:ext cx="0" cy="330900"/>
          </a:xfrm>
          <a:prstGeom prst="straightConnector1">
            <a:avLst/>
          </a:prstGeom>
          <a:noFill/>
          <a:ln cap="flat" cmpd="sng" w="19050">
            <a:solidFill>
              <a:schemeClr val="dk2"/>
            </a:solidFill>
            <a:prstDash val="solid"/>
            <a:round/>
            <a:headEnd len="sm" w="sm" type="none"/>
            <a:tailEnd len="med" w="med" type="stealth"/>
          </a:ln>
        </p:spPr>
      </p:cxnSp>
      <p:sp>
        <p:nvSpPr>
          <p:cNvPr id="301" name="Google Shape;301;gd57777aac2_2_202"/>
          <p:cNvSpPr/>
          <p:nvPr/>
        </p:nvSpPr>
        <p:spPr>
          <a:xfrm>
            <a:off x="9786320" y="5420707"/>
            <a:ext cx="752400" cy="384600"/>
          </a:xfrm>
          <a:prstGeom prst="roundRect">
            <a:avLst>
              <a:gd fmla="val 16667" name="adj"/>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1"/>
                </a:solidFill>
                <a:latin typeface="Source Sans Pro"/>
                <a:ea typeface="Source Sans Pro"/>
                <a:cs typeface="Source Sans Pro"/>
                <a:sym typeface="Source Sans Pro"/>
              </a:rPr>
              <a:t>Sudah</a:t>
            </a:r>
            <a:endParaRPr b="1" i="0" sz="1200" u="none" cap="none" strike="noStrike">
              <a:solidFill>
                <a:schemeClr val="accent1"/>
              </a:solidFill>
              <a:latin typeface="Source Sans Pro"/>
              <a:ea typeface="Source Sans Pro"/>
              <a:cs typeface="Source Sans Pro"/>
              <a:sym typeface="Source Sans Pro"/>
            </a:endParaRPr>
          </a:p>
        </p:txBody>
      </p:sp>
      <p:cxnSp>
        <p:nvCxnSpPr>
          <p:cNvPr id="302" name="Google Shape;302;gd57777aac2_2_202"/>
          <p:cNvCxnSpPr>
            <a:stCxn id="282" idx="3"/>
            <a:endCxn id="299" idx="3"/>
          </p:cNvCxnSpPr>
          <p:nvPr/>
        </p:nvCxnSpPr>
        <p:spPr>
          <a:xfrm>
            <a:off x="11173534" y="3344967"/>
            <a:ext cx="600" cy="2797500"/>
          </a:xfrm>
          <a:prstGeom prst="bentConnector3">
            <a:avLst>
              <a:gd fmla="val 39687500" name="adj1"/>
            </a:avLst>
          </a:prstGeom>
          <a:noFill/>
          <a:ln cap="flat" cmpd="sng" w="19050">
            <a:solidFill>
              <a:schemeClr val="dk2"/>
            </a:solidFill>
            <a:prstDash val="solid"/>
            <a:round/>
            <a:headEnd len="sm" w="sm" type="none"/>
            <a:tailEnd len="med" w="med" type="stealth"/>
          </a:ln>
        </p:spPr>
      </p:cxnSp>
      <p:sp>
        <p:nvSpPr>
          <p:cNvPr id="303" name="Google Shape;303;gd57777aac2_2_202"/>
          <p:cNvSpPr txBox="1"/>
          <p:nvPr>
            <p:ph idx="12" type="sldNum"/>
          </p:nvPr>
        </p:nvSpPr>
        <p:spPr>
          <a:xfrm>
            <a:off x="11184117" y="6217308"/>
            <a:ext cx="704400" cy="474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5" name="Google Shape;285;gd57777aac2_2_202"/>
          <p:cNvSpPr/>
          <p:nvPr/>
        </p:nvSpPr>
        <p:spPr>
          <a:xfrm>
            <a:off x="5997534" y="2829252"/>
            <a:ext cx="1387200" cy="1031400"/>
          </a:xfrm>
          <a:prstGeom prst="roundRect">
            <a:avLst>
              <a:gd fmla="val 16667" name="adj"/>
            </a:avLst>
          </a:prstGeom>
          <a:solidFill>
            <a:srgbClr val="CFE2F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Merumuskan Tujuan Program Keahlian</a:t>
            </a:r>
            <a:endParaRPr b="0" i="0" sz="1200" u="none" cap="none" strike="noStrike">
              <a:solidFill>
                <a:srgbClr val="000000"/>
              </a:solidFill>
              <a:latin typeface="Source Sans Pro"/>
              <a:ea typeface="Source Sans Pro"/>
              <a:cs typeface="Source Sans Pro"/>
              <a:sym typeface="Source Sans Pro"/>
            </a:endParaRPr>
          </a:p>
        </p:txBody>
      </p:sp>
      <p:cxnSp>
        <p:nvCxnSpPr>
          <p:cNvPr id="304" name="Google Shape;304;gd57777aac2_2_202"/>
          <p:cNvCxnSpPr>
            <a:stCxn id="285" idx="3"/>
            <a:endCxn id="281" idx="1"/>
          </p:cNvCxnSpPr>
          <p:nvPr/>
        </p:nvCxnSpPr>
        <p:spPr>
          <a:xfrm>
            <a:off x="7384734" y="3344952"/>
            <a:ext cx="417000" cy="0"/>
          </a:xfrm>
          <a:prstGeom prst="straightConnector1">
            <a:avLst/>
          </a:prstGeom>
          <a:noFill/>
          <a:ln cap="flat" cmpd="sng" w="19050">
            <a:solidFill>
              <a:schemeClr val="dk2"/>
            </a:solidFill>
            <a:prstDash val="solid"/>
            <a:round/>
            <a:headEnd len="sm" w="sm" type="none"/>
            <a:tailEnd len="med" w="med" type="stealth"/>
          </a:ln>
        </p:spPr>
      </p:cxnSp>
      <p:sp>
        <p:nvSpPr>
          <p:cNvPr id="305" name="Google Shape;305;gd57777aac2_2_202"/>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d57777aac2_2_236"/>
          <p:cNvSpPr txBox="1"/>
          <p:nvPr>
            <p:ph type="title"/>
          </p:nvPr>
        </p:nvSpPr>
        <p:spPr>
          <a:xfrm>
            <a:off x="384425" y="3429000"/>
            <a:ext cx="26463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3100"/>
              <a:t>Analisis Karakteristik Satuan Pendidikan</a:t>
            </a:r>
            <a:endParaRPr sz="2600"/>
          </a:p>
        </p:txBody>
      </p:sp>
      <p:sp>
        <p:nvSpPr>
          <p:cNvPr id="311" name="Google Shape;311;gd57777aac2_2_236"/>
          <p:cNvSpPr txBox="1"/>
          <p:nvPr>
            <p:ph idx="1" type="body"/>
          </p:nvPr>
        </p:nvSpPr>
        <p:spPr>
          <a:xfrm>
            <a:off x="3121350" y="1182226"/>
            <a:ext cx="5582700" cy="55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1300">
                <a:solidFill>
                  <a:srgbClr val="3C4043"/>
                </a:solidFill>
                <a:highlight>
                  <a:srgbClr val="FFFFFF"/>
                </a:highlight>
              </a:rPr>
              <a:t>Sebelum mengembangkan kurikulum satuan pendidikan, sekolah perlu melakukan analisis karakteristik dan lingkungan belajar dengan menampung aspirasi anggota komunitas, dan menjadikan visi dan misi sebagai arahan yang disepakati oleh seluruh warga satuan pendidikan.</a:t>
            </a:r>
            <a:endParaRPr sz="1300"/>
          </a:p>
          <a:p>
            <a:pPr indent="0" lvl="0" marL="0" rtl="0" algn="l">
              <a:lnSpc>
                <a:spcPct val="90000"/>
              </a:lnSpc>
              <a:spcBef>
                <a:spcPts val="1000"/>
              </a:spcBef>
              <a:spcAft>
                <a:spcPts val="0"/>
              </a:spcAft>
              <a:buSzPts val="2800"/>
              <a:buNone/>
            </a:pPr>
            <a:r>
              <a:rPr b="1" lang="en-US" sz="1300"/>
              <a:t>Prinsip-prinsip analisis lingkungan belajar:</a:t>
            </a:r>
            <a:endParaRPr b="1" sz="1300"/>
          </a:p>
          <a:p>
            <a:pPr indent="-209550" lvl="0" marL="241300" marR="0" rtl="0" algn="l">
              <a:lnSpc>
                <a:spcPct val="115000"/>
              </a:lnSpc>
              <a:spcBef>
                <a:spcPts val="0"/>
              </a:spcBef>
              <a:spcAft>
                <a:spcPts val="0"/>
              </a:spcAft>
              <a:buSzPts val="1300"/>
              <a:buChar char="•"/>
            </a:pPr>
            <a:r>
              <a:rPr lang="en-US" sz="1300"/>
              <a:t>Melibatkan perwakilan warga satuan pendidikan</a:t>
            </a:r>
            <a:endParaRPr sz="1300"/>
          </a:p>
          <a:p>
            <a:pPr indent="-209550" lvl="0" marL="241300" marR="0" rtl="0" algn="l">
              <a:lnSpc>
                <a:spcPct val="115000"/>
              </a:lnSpc>
              <a:spcBef>
                <a:spcPts val="0"/>
              </a:spcBef>
              <a:spcAft>
                <a:spcPts val="0"/>
              </a:spcAft>
              <a:buSzPts val="1300"/>
              <a:buChar char="•"/>
            </a:pPr>
            <a:r>
              <a:rPr lang="en-US" sz="1300"/>
              <a:t>Menggunakan data-data yang diperoleh dari situasi nyata/kondisi satuan pendidikan</a:t>
            </a:r>
            <a:endParaRPr sz="1300"/>
          </a:p>
          <a:p>
            <a:pPr indent="-209550" lvl="0" marL="241300" marR="0" rtl="0" algn="l">
              <a:lnSpc>
                <a:spcPct val="115000"/>
              </a:lnSpc>
              <a:spcBef>
                <a:spcPts val="0"/>
              </a:spcBef>
              <a:spcAft>
                <a:spcPts val="0"/>
              </a:spcAft>
              <a:buSzPts val="1300"/>
              <a:buChar char="•"/>
            </a:pPr>
            <a:r>
              <a:rPr lang="en-US" sz="1300"/>
              <a:t>Mengalokasikan waktu yang cukup untuk pengumpulan, pengorganisasian, analisis dan dokumentasi data</a:t>
            </a:r>
            <a:endParaRPr sz="1300"/>
          </a:p>
          <a:p>
            <a:pPr indent="-209550" lvl="0" marL="241300" marR="0" rtl="0" algn="l">
              <a:lnSpc>
                <a:spcPct val="115000"/>
              </a:lnSpc>
              <a:spcBef>
                <a:spcPts val="0"/>
              </a:spcBef>
              <a:spcAft>
                <a:spcPts val="0"/>
              </a:spcAft>
              <a:buSzPts val="1300"/>
              <a:buChar char="•"/>
            </a:pPr>
            <a:r>
              <a:rPr lang="en-US" sz="1300"/>
              <a:t>Memilah informasi yang relevan dan menyimpulkan untuk mengembangkan strategi atau solusi</a:t>
            </a:r>
            <a:endParaRPr sz="1300"/>
          </a:p>
          <a:p>
            <a:pPr indent="0" lvl="0" marL="0" rtl="0" algn="l">
              <a:lnSpc>
                <a:spcPct val="90000"/>
              </a:lnSpc>
              <a:spcBef>
                <a:spcPts val="1000"/>
              </a:spcBef>
              <a:spcAft>
                <a:spcPts val="0"/>
              </a:spcAft>
              <a:buSzPts val="2800"/>
              <a:buNone/>
            </a:pPr>
            <a:r>
              <a:rPr lang="en-US" sz="1300"/>
              <a:t>Contoh informasi  yang perlu didapatkan dalam analisis lingkungan belajar satuan pendidikan:</a:t>
            </a:r>
            <a:endParaRPr sz="1300"/>
          </a:p>
          <a:p>
            <a:pPr indent="-209550" lvl="0" marL="241300" rtl="0" algn="l">
              <a:lnSpc>
                <a:spcPct val="90000"/>
              </a:lnSpc>
              <a:spcBef>
                <a:spcPts val="1000"/>
              </a:spcBef>
              <a:spcAft>
                <a:spcPts val="0"/>
              </a:spcAft>
              <a:buSzPts val="1300"/>
              <a:buChar char="•"/>
            </a:pPr>
            <a:r>
              <a:rPr lang="en-US" sz="1300"/>
              <a:t>Apa kekhasan daerah setempat yang penting untuk dilestarikan?</a:t>
            </a:r>
            <a:endParaRPr sz="1300"/>
          </a:p>
          <a:p>
            <a:pPr indent="-209550" lvl="0" marL="241300" rtl="0" algn="l">
              <a:lnSpc>
                <a:spcPct val="90000"/>
              </a:lnSpc>
              <a:spcBef>
                <a:spcPts val="1000"/>
              </a:spcBef>
              <a:spcAft>
                <a:spcPts val="0"/>
              </a:spcAft>
              <a:buSzPts val="1300"/>
              <a:buChar char="•"/>
            </a:pPr>
            <a:r>
              <a:rPr lang="en-US" sz="1300"/>
              <a:t>Bagaimana peran satuan pendidikan sebagai bagian dari masyarakat setempat?</a:t>
            </a:r>
            <a:endParaRPr sz="1300"/>
          </a:p>
          <a:p>
            <a:pPr indent="-209550" lvl="0" marL="241300" rtl="0" algn="l">
              <a:lnSpc>
                <a:spcPct val="90000"/>
              </a:lnSpc>
              <a:spcBef>
                <a:spcPts val="1000"/>
              </a:spcBef>
              <a:spcAft>
                <a:spcPts val="0"/>
              </a:spcAft>
              <a:buSzPts val="1300"/>
              <a:buChar char="•"/>
            </a:pPr>
            <a:r>
              <a:rPr lang="en-US" sz="1300"/>
              <a:t>Apa dampak dari satuan pendidikan yang sudah dapat dirasakan saat ini (baik oleh warga masyarakat maupun warga satuan pendidikan itu sendiri)?</a:t>
            </a:r>
            <a:endParaRPr sz="1300"/>
          </a:p>
          <a:p>
            <a:pPr indent="-209550" lvl="0" marL="241300" rtl="0" algn="l">
              <a:lnSpc>
                <a:spcPct val="90000"/>
              </a:lnSpc>
              <a:spcBef>
                <a:spcPts val="1000"/>
              </a:spcBef>
              <a:spcAft>
                <a:spcPts val="0"/>
              </a:spcAft>
              <a:buSzPts val="1300"/>
              <a:buChar char="•"/>
            </a:pPr>
            <a:r>
              <a:rPr lang="en-US" sz="1300"/>
              <a:t>Bagaimana peran satuan pendidikan dalam menyiapkan peserta didik mencapai profil Pelajar Pancasila?</a:t>
            </a:r>
            <a:endParaRPr sz="1300"/>
          </a:p>
          <a:p>
            <a:pPr indent="-209550" lvl="0" marL="241300" rtl="0" algn="l">
              <a:lnSpc>
                <a:spcPct val="90000"/>
              </a:lnSpc>
              <a:spcBef>
                <a:spcPts val="1000"/>
              </a:spcBef>
              <a:spcAft>
                <a:spcPts val="0"/>
              </a:spcAft>
              <a:buSzPts val="1300"/>
              <a:buChar char="•"/>
            </a:pPr>
            <a:r>
              <a:rPr lang="en-US" sz="1300"/>
              <a:t>Apa potensi daerah dan kondisi dunia kerja yang relevan?</a:t>
            </a:r>
            <a:endParaRPr sz="1300"/>
          </a:p>
        </p:txBody>
      </p:sp>
      <p:sp>
        <p:nvSpPr>
          <p:cNvPr id="312" name="Google Shape;312;gd57777aac2_2_236"/>
          <p:cNvSpPr txBox="1"/>
          <p:nvPr>
            <p:ph idx="1" type="body"/>
          </p:nvPr>
        </p:nvSpPr>
        <p:spPr>
          <a:xfrm>
            <a:off x="8861567" y="1182233"/>
            <a:ext cx="3252300" cy="4692000"/>
          </a:xfrm>
          <a:prstGeom prst="rect">
            <a:avLst/>
          </a:prstGeom>
          <a:solidFill>
            <a:srgbClr val="CFE2F3"/>
          </a:solid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1350">
                <a:solidFill>
                  <a:srgbClr val="000000"/>
                </a:solidFill>
                <a:extLst>
                  <a:ext uri="http://customooxmlschemas.google.com/">
                    <go:slidesCustomData xmlns:go="http://customooxmlschemas.google.com/" textRoundtripDataId="10"/>
                  </a:ext>
                </a:extLst>
              </a:rPr>
              <a:t>Berikut adalah </a:t>
            </a:r>
            <a:r>
              <a:rPr b="1" lang="en-US" sz="1350">
                <a:solidFill>
                  <a:srgbClr val="000000"/>
                </a:solidFill>
                <a:extLst>
                  <a:ext uri="http://customooxmlschemas.google.com/">
                    <go:slidesCustomData xmlns:go="http://customooxmlschemas.google.com/" textRoundtripDataId="11"/>
                  </a:ext>
                </a:extLst>
              </a:rPr>
              <a:t>pilihan cara</a:t>
            </a:r>
            <a:r>
              <a:rPr lang="en-US" sz="1350">
                <a:solidFill>
                  <a:srgbClr val="000000"/>
                </a:solidFill>
                <a:extLst>
                  <a:ext uri="http://customooxmlschemas.google.com/">
                    <go:slidesCustomData xmlns:go="http://customooxmlschemas.google.com/" textRoundtripDataId="12"/>
                  </a:ext>
                </a:extLst>
              </a:rPr>
              <a:t> untuk mengumpulkan informasi </a:t>
            </a:r>
            <a:endParaRPr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b="1" lang="en-US" sz="1350">
                <a:solidFill>
                  <a:srgbClr val="000000"/>
                </a:solidFill>
              </a:rPr>
              <a:t>Kuesioner</a:t>
            </a:r>
            <a:r>
              <a:rPr lang="en-US" sz="1350">
                <a:solidFill>
                  <a:srgbClr val="000000"/>
                </a:solidFill>
              </a:rPr>
              <a:t>, dengan pertanyaan disesuaikan dengan tujuan dan sasaran yang dibutuhkan.</a:t>
            </a:r>
            <a:endParaRPr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b="1" lang="en-US" sz="1350">
                <a:solidFill>
                  <a:srgbClr val="000000"/>
                </a:solidFill>
              </a:rPr>
              <a:t>Wawancara</a:t>
            </a:r>
            <a:r>
              <a:rPr lang="en-US" sz="1350">
                <a:solidFill>
                  <a:srgbClr val="000000"/>
                </a:solidFill>
              </a:rPr>
              <a:t>, untuk mendapatkan data secara langsung.</a:t>
            </a:r>
            <a:endParaRPr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b="1" lang="en-US" sz="1350">
                <a:solidFill>
                  <a:srgbClr val="000000"/>
                </a:solidFill>
              </a:rPr>
              <a:t>Diskusi kelompok terpumpun (FGD)</a:t>
            </a:r>
            <a:r>
              <a:rPr lang="en-US" sz="1350">
                <a:solidFill>
                  <a:srgbClr val="000000"/>
                </a:solidFill>
              </a:rPr>
              <a:t> dengan mengundang perwakilan dari seluruh warga satuan pendidikan dan tokoh masyarakat.</a:t>
            </a:r>
            <a:endParaRPr sz="1350">
              <a:solidFill>
                <a:srgbClr val="000000"/>
              </a:solidFill>
            </a:endParaRPr>
          </a:p>
          <a:p>
            <a:pPr indent="0" lvl="0" marL="0" rtl="0" algn="l">
              <a:lnSpc>
                <a:spcPct val="90000"/>
              </a:lnSpc>
              <a:spcBef>
                <a:spcPts val="1000"/>
              </a:spcBef>
              <a:spcAft>
                <a:spcPts val="0"/>
              </a:spcAft>
              <a:buSzPts val="2800"/>
              <a:buNone/>
            </a:pPr>
            <a:r>
              <a:t/>
            </a:r>
            <a:endParaRPr sz="1350">
              <a:solidFill>
                <a:srgbClr val="000000"/>
              </a:solidFill>
            </a:endParaRPr>
          </a:p>
          <a:p>
            <a:pPr indent="0" lvl="0" marL="0" rtl="0" algn="l">
              <a:lnSpc>
                <a:spcPct val="90000"/>
              </a:lnSpc>
              <a:spcBef>
                <a:spcPts val="1000"/>
              </a:spcBef>
              <a:spcAft>
                <a:spcPts val="0"/>
              </a:spcAft>
              <a:buSzPts val="2800"/>
              <a:buNone/>
            </a:pPr>
            <a:r>
              <a:rPr lang="en-US" sz="1350">
                <a:solidFill>
                  <a:srgbClr val="000000"/>
                </a:solidFill>
              </a:rPr>
              <a:t>Beberapa alat yang dapat digunakan untuk  menganalisis informasi: </a:t>
            </a:r>
            <a:endParaRPr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lang="en-US" sz="1350">
                <a:solidFill>
                  <a:srgbClr val="000000"/>
                </a:solidFill>
              </a:rPr>
              <a:t>Analisis SWOT</a:t>
            </a:r>
            <a:endParaRPr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i="1" lang="en-US" sz="1350">
                <a:solidFill>
                  <a:srgbClr val="000000"/>
                </a:solidFill>
              </a:rPr>
              <a:t>Root Cause</a:t>
            </a:r>
            <a:endParaRPr i="1" sz="1350">
              <a:solidFill>
                <a:srgbClr val="000000"/>
              </a:solidFill>
            </a:endParaRPr>
          </a:p>
          <a:p>
            <a:pPr indent="-212725" lvl="0" marL="241300" rtl="0" algn="l">
              <a:lnSpc>
                <a:spcPct val="90000"/>
              </a:lnSpc>
              <a:spcBef>
                <a:spcPts val="1000"/>
              </a:spcBef>
              <a:spcAft>
                <a:spcPts val="0"/>
              </a:spcAft>
              <a:buClr>
                <a:srgbClr val="000000"/>
              </a:buClr>
              <a:buSzPts val="1350"/>
              <a:buChar char="•"/>
            </a:pPr>
            <a:r>
              <a:rPr i="1" lang="en-US" sz="1350">
                <a:solidFill>
                  <a:srgbClr val="000000"/>
                </a:solidFill>
              </a:rPr>
              <a:t>Fish Bone</a:t>
            </a:r>
            <a:endParaRPr i="1" sz="1350">
              <a:solidFill>
                <a:srgbClr val="000000"/>
              </a:solidFill>
            </a:endParaRPr>
          </a:p>
        </p:txBody>
      </p:sp>
      <p:sp>
        <p:nvSpPr>
          <p:cNvPr id="313" name="Google Shape;313;gd57777aac2_2_236"/>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4" name="Google Shape;314;gd57777aac2_2_236"/>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57777aac2_2_244"/>
          <p:cNvSpPr txBox="1"/>
          <p:nvPr>
            <p:ph idx="4294967295" type="title"/>
          </p:nvPr>
        </p:nvSpPr>
        <p:spPr>
          <a:xfrm>
            <a:off x="139633" y="685800"/>
            <a:ext cx="8294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0" lang="en-US" sz="2000"/>
              <a:t>[CONTOH] </a:t>
            </a:r>
            <a:r>
              <a:rPr lang="en-US" sz="2000"/>
              <a:t>Proses Analisis Karakteristik Satuan Pendidikan </a:t>
            </a:r>
            <a:endParaRPr sz="2000"/>
          </a:p>
        </p:txBody>
      </p:sp>
      <p:graphicFrame>
        <p:nvGraphicFramePr>
          <p:cNvPr id="320" name="Google Shape;320;gd57777aac2_2_244"/>
          <p:cNvGraphicFramePr/>
          <p:nvPr/>
        </p:nvGraphicFramePr>
        <p:xfrm>
          <a:off x="7243433" y="1269117"/>
          <a:ext cx="3000000" cy="3000000"/>
        </p:xfrm>
        <a:graphic>
          <a:graphicData uri="http://schemas.openxmlformats.org/drawingml/2006/table">
            <a:tbl>
              <a:tblPr>
                <a:noFill/>
                <a:tableStyleId>{81A1F128-A3EC-4290-ADBB-36832A214A05}</a:tableStyleId>
              </a:tblPr>
              <a:tblGrid>
                <a:gridCol w="4598100"/>
              </a:tblGrid>
              <a:tr h="40827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solidFill>
                            <a:schemeClr val="lt1"/>
                          </a:solidFill>
                          <a:latin typeface="Source Sans Pro"/>
                          <a:ea typeface="Source Sans Pro"/>
                          <a:cs typeface="Source Sans Pro"/>
                          <a:sym typeface="Source Sans Pro"/>
                          <a:extLst>
                            <a:ext uri="http://customooxmlschemas.google.com/">
                              <go:slidesCustomData xmlns:go="http://customooxmlschemas.google.com/" textRoundtripDataId="13"/>
                            </a:ext>
                          </a:extLst>
                        </a:rPr>
                        <a:t>Analisis kebutuhan </a:t>
                      </a:r>
                      <a:r>
                        <a:rPr b="1" lang="en-US" sz="1300" u="none" cap="none" strike="noStrike">
                          <a:solidFill>
                            <a:schemeClr val="lt1"/>
                          </a:solidFill>
                          <a:latin typeface="Source Sans Pro"/>
                          <a:ea typeface="Source Sans Pro"/>
                          <a:cs typeface="Source Sans Pro"/>
                          <a:sym typeface="Source Sans Pro"/>
                        </a:rPr>
                        <a:t>satuan pendidikan</a:t>
                      </a:r>
                      <a:endParaRPr b="1" sz="13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38761D"/>
                    </a:solidFill>
                  </a:tcPr>
                </a:tc>
              </a:tr>
              <a:tr h="1361925">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rPr>
                        <a:t>Peserta didik</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Siapa sajakah peserta didik yang ada di sekolah? Bagaimana sekolah bisa mengklasifikasi peserta didik tersebut? Berdasarkan apakah klasifikasi tersebut?</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Dari klasifikasi tersebut, apa saja kebutuhan masing-masing kelompok? Apakah ada kelompok tertentu yang memerlukan perhatian dan pendampingan yang lebih banyak?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rPr>
                        <a:t>Guru dan tenaga kependidikan</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Profil atau kompetensi guru yang diperlukan untuk pembelajaran yang optimal menuju visi-misi sekolah</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 saja kelompok-kelompok guru dan tenaga kependidikan yang ada di satuan pendidikan? Apa saja kebutuhan setiap kelompok tersebut? </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Apakah ada kelompok guru dan tenaga kependidikan  yang  membutuhkan bantuan/dampingan lebih banyak?</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Apakah guru siap memfasilitasi peserta didik dengan berbagai latar belakang dan kebutuhan?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rPr>
                        <a:t>Sarana dan prasarana </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 saja sarana dan prasarana yang dibutuhkan untuk pembelajaran yang optimal? </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solidFill>
                            <a:schemeClr val="dk1"/>
                          </a:solidFill>
                          <a:latin typeface="Source Sans Pro"/>
                          <a:ea typeface="Source Sans Pro"/>
                          <a:cs typeface="Source Sans Pro"/>
                          <a:sym typeface="Source Sans Pro"/>
                        </a:rPr>
                        <a:t>Apakah  satuan pendidikan menjadi lingkungan yang aman dan sehat (fisik dan mental) bagi warganya?</a:t>
                      </a:r>
                      <a:endParaRPr sz="1000" u="none" cap="none" strike="noStrike">
                        <a:solidFill>
                          <a:schemeClr val="dk1"/>
                        </a:solidFill>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chemeClr val="dk1"/>
                        </a:buClr>
                        <a:buSzPts val="1000"/>
                        <a:buFont typeface="Source Sans Pro"/>
                        <a:buChar char="●"/>
                      </a:pPr>
                      <a:r>
                        <a:rPr lang="en-US" sz="1000" u="none" cap="none" strike="noStrike">
                          <a:solidFill>
                            <a:schemeClr val="dk1"/>
                          </a:solidFill>
                          <a:latin typeface="Source Sans Pro"/>
                          <a:ea typeface="Source Sans Pro"/>
                          <a:cs typeface="Source Sans Pro"/>
                          <a:sym typeface="Source Sans Pro"/>
                        </a:rPr>
                        <a:t>Apakah satuan pendidikan memiliki perangkat yang memadai untuk menyelenggarakan pembelajaran yang optimal dan mengelola data?</a:t>
                      </a:r>
                      <a:endParaRPr sz="10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EFEFEF"/>
                    </a:solidFill>
                  </a:tcPr>
                </a:tc>
              </a:tr>
              <a:tr h="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T cap="flat" cmpd="sng" w="76200">
                      <a:solidFill>
                        <a:srgbClr val="EFEFEF"/>
                      </a:solidFill>
                      <a:prstDash val="solid"/>
                      <a:round/>
                      <a:headEnd len="sm" w="sm" type="none"/>
                      <a:tailEnd len="sm" w="sm" type="none"/>
                    </a:lnT>
                  </a:tcPr>
                </a:tc>
              </a:tr>
              <a:tr h="26619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321" name="Google Shape;321;gd57777aac2_2_244"/>
          <p:cNvSpPr/>
          <p:nvPr/>
        </p:nvSpPr>
        <p:spPr>
          <a:xfrm>
            <a:off x="9321217" y="5963558"/>
            <a:ext cx="442500" cy="309600"/>
          </a:xfrm>
          <a:prstGeom prst="downArrow">
            <a:avLst>
              <a:gd fmla="val 50000" name="adj1"/>
              <a:gd fmla="val 50000" name="adj2"/>
            </a:avLst>
          </a:prstGeom>
          <a:solidFill>
            <a:srgbClr val="B7B7B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22" name="Google Shape;322;gd57777aac2_2_244"/>
          <p:cNvSpPr txBox="1"/>
          <p:nvPr/>
        </p:nvSpPr>
        <p:spPr>
          <a:xfrm>
            <a:off x="8828133" y="6231392"/>
            <a:ext cx="1320900" cy="5388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Source Sans Pro"/>
                <a:ea typeface="Source Sans Pro"/>
                <a:cs typeface="Source Sans Pro"/>
                <a:sym typeface="Source Sans Pro"/>
              </a:rPr>
              <a:t>Strategi</a:t>
            </a:r>
            <a:endParaRPr b="0" i="0" sz="1400" u="none" cap="none" strike="noStrike">
              <a:solidFill>
                <a:srgbClr val="000000"/>
              </a:solidFill>
              <a:latin typeface="Arial"/>
              <a:ea typeface="Arial"/>
              <a:cs typeface="Arial"/>
              <a:sym typeface="Arial"/>
            </a:endParaRPr>
          </a:p>
        </p:txBody>
      </p:sp>
      <p:graphicFrame>
        <p:nvGraphicFramePr>
          <p:cNvPr id="323" name="Google Shape;323;gd57777aac2_2_244"/>
          <p:cNvGraphicFramePr/>
          <p:nvPr/>
        </p:nvGraphicFramePr>
        <p:xfrm>
          <a:off x="215833" y="1269227"/>
          <a:ext cx="3000000" cy="3000000"/>
        </p:xfrm>
        <a:graphic>
          <a:graphicData uri="http://schemas.openxmlformats.org/drawingml/2006/table">
            <a:tbl>
              <a:tblPr>
                <a:noFill/>
                <a:tableStyleId>{81A1F128-A3EC-4290-ADBB-36832A214A05}</a:tableStyleId>
              </a:tblPr>
              <a:tblGrid>
                <a:gridCol w="2936175"/>
              </a:tblGrid>
              <a:tr h="413400">
                <a:tc>
                  <a:txBody>
                    <a:bodyPr/>
                    <a:lstStyle/>
                    <a:p>
                      <a:pPr indent="0" lvl="0" marL="0" marR="0" rtl="0" algn="ctr">
                        <a:lnSpc>
                          <a:spcPct val="100000"/>
                        </a:lnSpc>
                        <a:spcBef>
                          <a:spcPts val="0"/>
                        </a:spcBef>
                        <a:spcAft>
                          <a:spcPts val="0"/>
                        </a:spcAft>
                        <a:buClr>
                          <a:schemeClr val="dk1"/>
                        </a:buClr>
                        <a:buSzPts val="1500"/>
                        <a:buFont typeface="Arial"/>
                        <a:buNone/>
                      </a:pPr>
                      <a:r>
                        <a:rPr b="1" lang="en-US" sz="1300" u="none" cap="none" strike="noStrike">
                          <a:solidFill>
                            <a:schemeClr val="lt1"/>
                          </a:solidFill>
                          <a:latin typeface="Source Sans Pro"/>
                          <a:ea typeface="Source Sans Pro"/>
                          <a:cs typeface="Source Sans Pro"/>
                          <a:sym typeface="Source Sans Pro"/>
                          <a:extLst>
                            <a:ext uri="http://customooxmlschemas.google.com/">
                              <go:slidesCustomData xmlns:go="http://customooxmlschemas.google.com/" textRoundtripDataId="14"/>
                            </a:ext>
                          </a:extLst>
                        </a:rPr>
                        <a:t>Analisis lingkungan belajar</a:t>
                      </a:r>
                      <a:endParaRPr b="1" sz="13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0B5394"/>
                    </a:solidFill>
                  </a:tcPr>
                </a:tc>
              </a:tr>
              <a:tr h="1431300">
                <a:tc>
                  <a:txBody>
                    <a:bodyPr/>
                    <a:lstStyle/>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15"/>
                            </a:ext>
                          </a:extLst>
                        </a:rPr>
                        <a:t>Sumber daya alam</a:t>
                      </a:r>
                      <a:r>
                        <a:rPr b="1" lang="en-US" sz="1000" u="none" cap="none" strike="noStrike">
                          <a:latin typeface="Source Sans Pro"/>
                          <a:ea typeface="Source Sans Pro"/>
                          <a:cs typeface="Source Sans Pro"/>
                          <a:sym typeface="Source Sans Pro"/>
                        </a:rPr>
                        <a:t>, sosial, dan budaya</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Bagaimana mendokumentasikan semua informasi sistem, sumber daya dan fasilitas dan mitra yang ada?</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100" u="none" cap="none" strike="noStrike">
                          <a:solidFill>
                            <a:schemeClr val="dk1"/>
                          </a:solidFill>
                          <a:latin typeface="Source Sans Pro"/>
                          <a:ea typeface="Source Sans Pro"/>
                          <a:cs typeface="Source Sans Pro"/>
                          <a:sym typeface="Source Sans Pro"/>
                        </a:rPr>
                        <a:t>Apakah ada sumber daya dari lingkungan sekitar yang dapat dimanfaatkan oleh satuan pendidikan dalam proses belajar?</a:t>
                      </a:r>
                      <a:endParaRPr sz="1000" u="none" cap="none" strike="noStrike">
                        <a:latin typeface="Source Sans Pro"/>
                        <a:ea typeface="Source Sans Pro"/>
                        <a:cs typeface="Source Sans Pro"/>
                        <a:sym typeface="Source Sans Pro"/>
                      </a:endParaRPr>
                    </a:p>
                    <a:p>
                      <a:pPr indent="0" lvl="0" marL="1219200" marR="0" rtl="0" algn="l">
                        <a:lnSpc>
                          <a:spcPct val="100000"/>
                        </a:lnSpc>
                        <a:spcBef>
                          <a:spcPts val="0"/>
                        </a:spcBef>
                        <a:spcAft>
                          <a:spcPts val="0"/>
                        </a:spcAft>
                        <a:buClr>
                          <a:srgbClr val="000000"/>
                        </a:buClr>
                        <a:buSzPts val="1000"/>
                        <a:buFont typeface="Arial"/>
                        <a:buNone/>
                      </a:pPr>
                      <a:r>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rPr>
                        <a:t>Sumber pendanaan </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Bagaimana proses pendanaan satuan pendidikan? </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Bagaimana penggunaan dana ini?</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16"/>
                            </a:ext>
                          </a:extLst>
                        </a:rPr>
                        <a:t>Sistem dan kebijakan di daerah</a:t>
                      </a:r>
                      <a:endParaRPr b="1" sz="1000" u="none" cap="none" strike="noStrike">
                        <a:latin typeface="Source Sans Pro"/>
                        <a:ea typeface="Source Sans Pro"/>
                        <a:cs typeface="Source Sans Pro"/>
                        <a:sym typeface="Source Sans Pro"/>
                        <a:extLst>
                          <a:ext uri="http://customooxmlschemas.google.com/">
                            <go:slidesCustomData xmlns:go="http://customooxmlschemas.google.com/" textRoundtripDataId="17"/>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18"/>
                            </a:ext>
                          </a:extLst>
                        </a:rPr>
                        <a:t>Apa saja visi, misi, dan tujuan daerah? </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19"/>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20"/>
                            </a:ext>
                          </a:extLst>
                        </a:rPr>
                        <a:t>Apa saja kebijakan satuan pendidikan terkait indikator?</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 saja perubahan sistem yang terjadi?</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Apakah ada integrasi aktivitas untuk mendukung pencapaian indikator?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000"/>
                        <a:buFont typeface="Arial"/>
                        <a:buNone/>
                      </a:pPr>
                      <a:r>
                        <a:rPr b="1" lang="en-US" sz="1000" u="none" cap="none" strike="noStrike">
                          <a:latin typeface="Source Sans Pro"/>
                          <a:ea typeface="Source Sans Pro"/>
                          <a:cs typeface="Source Sans Pro"/>
                          <a:sym typeface="Source Sans Pro"/>
                        </a:rPr>
                        <a:t>Kemitraan</a:t>
                      </a:r>
                      <a:endParaRPr b="1"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Siapa saja pihak-pihak yang dapat dilibatkan untuk mendukung program satuan pendidikan? (organisasi, komunitas, tokoh, dll.)</a:t>
                      </a:r>
                      <a:endParaRPr b="1" sz="10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EFEFEF"/>
                    </a:solidFill>
                  </a:tcPr>
                </a:tc>
              </a:tr>
              <a:tr h="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T cap="flat" cmpd="sng" w="76200">
                      <a:solidFill>
                        <a:srgbClr val="EFEFEF"/>
                      </a:solidFill>
                      <a:prstDash val="solid"/>
                      <a:round/>
                      <a:headEnd len="sm" w="sm" type="none"/>
                      <a:tailEnd len="sm" w="sm" type="none"/>
                    </a:lnT>
                  </a:tcPr>
                </a:tc>
              </a:tr>
              <a:tr h="29560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graphicFrame>
        <p:nvGraphicFramePr>
          <p:cNvPr id="324" name="Google Shape;324;gd57777aac2_2_244"/>
          <p:cNvGraphicFramePr/>
          <p:nvPr/>
        </p:nvGraphicFramePr>
        <p:xfrm>
          <a:off x="3498123" y="1269227"/>
          <a:ext cx="3000000" cy="3000000"/>
        </p:xfrm>
        <a:graphic>
          <a:graphicData uri="http://schemas.openxmlformats.org/drawingml/2006/table">
            <a:tbl>
              <a:tblPr>
                <a:noFill/>
                <a:tableStyleId>{81A1F128-A3EC-4290-ADBB-36832A214A05}</a:tableStyleId>
              </a:tblPr>
              <a:tblGrid>
                <a:gridCol w="1879925"/>
                <a:gridCol w="1519000"/>
              </a:tblGrid>
              <a:tr h="436375">
                <a:tc gridSpan="2">
                  <a:txBody>
                    <a:bodyPr/>
                    <a:lstStyle/>
                    <a:p>
                      <a:pPr indent="0" lvl="0" marL="0" marR="0" rtl="0" algn="ctr">
                        <a:lnSpc>
                          <a:spcPct val="100000"/>
                        </a:lnSpc>
                        <a:spcBef>
                          <a:spcPts val="0"/>
                        </a:spcBef>
                        <a:spcAft>
                          <a:spcPts val="0"/>
                        </a:spcAft>
                        <a:buClr>
                          <a:schemeClr val="dk1"/>
                        </a:buClr>
                        <a:buSzPts val="1500"/>
                        <a:buFont typeface="Arial"/>
                        <a:buNone/>
                      </a:pPr>
                      <a:r>
                        <a:rPr b="1" lang="en-US" sz="1300" u="none" cap="none" strike="noStrike">
                          <a:solidFill>
                            <a:schemeClr val="lt1"/>
                          </a:solidFill>
                          <a:latin typeface="Source Sans Pro"/>
                          <a:ea typeface="Source Sans Pro"/>
                          <a:cs typeface="Source Sans Pro"/>
                          <a:sym typeface="Source Sans Pro"/>
                          <a:extLst>
                            <a:ext uri="http://customooxmlschemas.google.com/">
                              <go:slidesCustomData xmlns:go="http://customooxmlschemas.google.com/" textRoundtripDataId="21"/>
                            </a:ext>
                          </a:extLst>
                        </a:rPr>
                        <a:t>Visi - Misi </a:t>
                      </a:r>
                      <a:r>
                        <a:rPr b="1" lang="en-US" sz="1300" u="none" cap="none" strike="noStrike">
                          <a:solidFill>
                            <a:schemeClr val="lt1"/>
                          </a:solidFill>
                          <a:latin typeface="Source Sans Pro"/>
                          <a:ea typeface="Source Sans Pro"/>
                          <a:cs typeface="Source Sans Pro"/>
                          <a:sym typeface="Source Sans Pro"/>
                        </a:rPr>
                        <a:t>- Tujuan</a:t>
                      </a:r>
                      <a:endParaRPr b="1" sz="13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741B47"/>
                    </a:solidFill>
                  </a:tcPr>
                </a:tc>
                <a:tc hMerge="1"/>
              </a:tr>
              <a:tr h="2046525">
                <a:tc gridSpan="2">
                  <a:txBody>
                    <a:bodyPr/>
                    <a:lstStyle/>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Seperti apakah gambaran ideal tentang masa depan dan ingin diwujudkan oleh satuan pendidikan? </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Bagaimana satuan pendidikan bisa mencapai gambaran ideal tersebut?</a:t>
                      </a:r>
                      <a:endParaRPr sz="10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t/>
                      </a:r>
                      <a:endParaRPr sz="10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rPr b="1" lang="en-US" sz="1000" u="none" cap="none" strike="noStrike">
                          <a:solidFill>
                            <a:schemeClr val="dk1"/>
                          </a:solidFill>
                          <a:latin typeface="Source Sans Pro"/>
                          <a:ea typeface="Source Sans Pro"/>
                          <a:cs typeface="Source Sans Pro"/>
                          <a:sym typeface="Source Sans Pro"/>
                        </a:rPr>
                        <a:t>Review Visi Misi </a:t>
                      </a:r>
                      <a:endParaRPr b="1" sz="1000" u="none" cap="none" strike="noStrike">
                        <a:solidFill>
                          <a:schemeClr val="dk1"/>
                        </a:solidFill>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Bagian mana yang perlu ditajamkan dalam  visi dan misi?</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Apakah perlu membuat visi dan misi baru yang lebih sesuai dengan kondisi lingkungan dan karakteristik peserta didik??</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Apa saja  prioritasnya?</a:t>
                      </a:r>
                      <a:endParaRPr b="1" sz="13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EFEFEF"/>
                    </a:solidFill>
                  </a:tcPr>
                </a:tc>
                <a:tc hMerge="1"/>
              </a:tr>
              <a:tr h="2458100">
                <a:tc gridSpan="2">
                  <a:txBody>
                    <a:bodyPr/>
                    <a:lstStyle/>
                    <a:p>
                      <a:pPr indent="0" lvl="0" marL="0" marR="0" rtl="0" algn="l">
                        <a:lnSpc>
                          <a:spcPct val="100000"/>
                        </a:lnSpc>
                        <a:spcBef>
                          <a:spcPts val="0"/>
                        </a:spcBef>
                        <a:spcAft>
                          <a:spcPts val="0"/>
                        </a:spcAft>
                        <a:buClr>
                          <a:schemeClr val="dk1"/>
                        </a:buClr>
                        <a:buSzPts val="1500"/>
                        <a:buFont typeface="Arial"/>
                        <a:buNone/>
                      </a:pPr>
                      <a:r>
                        <a:rPr b="1" lang="en-US" sz="1000" u="none" cap="none" strike="noStrike">
                          <a:solidFill>
                            <a:schemeClr val="dk1"/>
                          </a:solidFill>
                          <a:latin typeface="Source Sans Pro"/>
                          <a:ea typeface="Source Sans Pro"/>
                          <a:cs typeface="Source Sans Pro"/>
                          <a:sym typeface="Source Sans Pro"/>
                          <a:extLst>
                            <a:ext uri="http://customooxmlschemas.google.com/">
                              <go:slidesCustomData xmlns:go="http://customooxmlschemas.google.com/" textRoundtripDataId="22"/>
                            </a:ext>
                          </a:extLst>
                        </a:rPr>
                        <a:t>Review Tujuan</a:t>
                      </a:r>
                      <a:endParaRPr b="1" sz="1300" u="none" cap="none" strike="noStrike">
                        <a:solidFill>
                          <a:srgbClr val="FFFFFF"/>
                        </a:solidFill>
                        <a:latin typeface="Source Sans Pro"/>
                        <a:ea typeface="Source Sans Pro"/>
                        <a:cs typeface="Source Sans Pro"/>
                        <a:sym typeface="Source Sans Pro"/>
                        <a:extLst>
                          <a:ext uri="http://customooxmlschemas.google.com/">
                            <go:slidesCustomData xmlns:go="http://customooxmlschemas.google.com/" textRoundtripDataId="23"/>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24"/>
                            </a:ext>
                          </a:extLst>
                        </a:rPr>
                        <a:t>Apa yang menjadi prioritas bagi program keahlian untuk  dalam mendukung kompetensi peserta didik?</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25"/>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26"/>
                            </a:ext>
                          </a:extLst>
                        </a:rPr>
                        <a:t>Apa yang mendasari tujuan ini? </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27"/>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28"/>
                            </a:ext>
                          </a:extLst>
                        </a:rPr>
                        <a:t>Kompetensi apa saja yang perlu dimiliki oleh peserta didik?</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29"/>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30"/>
                            </a:ext>
                          </a:extLst>
                        </a:rPr>
                        <a:t>Mengapa kompetensi ini dianggap penting?</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31"/>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32"/>
                            </a:ext>
                          </a:extLst>
                        </a:rPr>
                        <a:t>Apa saja keterampilan yang perlu dikuasai peserta didik?</a:t>
                      </a:r>
                      <a:endParaRPr sz="1000" u="none" cap="none" strike="noStrike">
                        <a:latin typeface="Source Sans Pro"/>
                        <a:ea typeface="Source Sans Pro"/>
                        <a:cs typeface="Source Sans Pro"/>
                        <a:sym typeface="Source Sans Pro"/>
                        <a:extLst>
                          <a:ext uri="http://customooxmlschemas.google.com/">
                            <go:slidesCustomData xmlns:go="http://customooxmlschemas.google.com/" textRoundtripDataId="33"/>
                          </a:ext>
                        </a:extLst>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extLst>
                            <a:ext uri="http://customooxmlschemas.google.com/">
                              <go:slidesCustomData xmlns:go="http://customooxmlschemas.google.com/" textRoundtripDataId="34"/>
                            </a:ext>
                          </a:extLst>
                        </a:rPr>
                        <a:t>Apa karakteristik  individu yang ingin dibangun? </a:t>
                      </a:r>
                      <a:endParaRPr sz="1000" u="none" cap="none" strike="noStrike">
                        <a:latin typeface="Source Sans Pro"/>
                        <a:ea typeface="Source Sans Pro"/>
                        <a:cs typeface="Source Sans Pro"/>
                        <a:sym typeface="Source Sans Pro"/>
                      </a:endParaRPr>
                    </a:p>
                    <a:p>
                      <a:pPr indent="-190500" lvl="0" marL="241300" marR="0" rtl="0" algn="l">
                        <a:lnSpc>
                          <a:spcPct val="100000"/>
                        </a:lnSpc>
                        <a:spcBef>
                          <a:spcPts val="0"/>
                        </a:spcBef>
                        <a:spcAft>
                          <a:spcPts val="0"/>
                        </a:spcAft>
                        <a:buClr>
                          <a:srgbClr val="000000"/>
                        </a:buClr>
                        <a:buSzPts val="1000"/>
                        <a:buFont typeface="Source Sans Pro"/>
                        <a:buChar char="●"/>
                      </a:pPr>
                      <a:r>
                        <a:rPr lang="en-US" sz="1000" u="none" cap="none" strike="noStrike">
                          <a:latin typeface="Source Sans Pro"/>
                          <a:ea typeface="Source Sans Pro"/>
                          <a:cs typeface="Source Sans Pro"/>
                          <a:sym typeface="Source Sans Pro"/>
                        </a:rPr>
                        <a:t>Jabatan pekerjaan/okupasi apa saja yang berpotensi untuk diisi oleh lulusan program keahlian ini?</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EFEFEF"/>
                      </a:solidFill>
                      <a:prstDash val="solid"/>
                      <a:round/>
                      <a:headEnd len="sm" w="sm" type="none"/>
                      <a:tailEnd len="sm" w="sm" type="none"/>
                    </a:lnL>
                    <a:lnR cap="flat" cmpd="sng" w="76200">
                      <a:solidFill>
                        <a:srgbClr val="EFEFEF"/>
                      </a:solidFill>
                      <a:prstDash val="solid"/>
                      <a:round/>
                      <a:headEnd len="sm" w="sm" type="none"/>
                      <a:tailEnd len="sm" w="sm" type="none"/>
                    </a:lnR>
                    <a:lnT cap="flat" cmpd="sng" w="76200">
                      <a:solidFill>
                        <a:srgbClr val="EFEFEF"/>
                      </a:solidFill>
                      <a:prstDash val="solid"/>
                      <a:round/>
                      <a:headEnd len="sm" w="sm" type="none"/>
                      <a:tailEnd len="sm" w="sm" type="none"/>
                    </a:lnT>
                    <a:lnB cap="flat" cmpd="sng" w="76200">
                      <a:solidFill>
                        <a:srgbClr val="EFEFEF"/>
                      </a:solidFill>
                      <a:prstDash val="solid"/>
                      <a:round/>
                      <a:headEnd len="sm" w="sm" type="none"/>
                      <a:tailEnd len="sm" w="sm" type="none"/>
                    </a:lnB>
                    <a:solidFill>
                      <a:srgbClr val="EFEFEF"/>
                    </a:solidFill>
                  </a:tcPr>
                </a:tc>
                <a:tc hMerge="1"/>
              </a:tr>
            </a:tbl>
          </a:graphicData>
        </a:graphic>
      </p:graphicFrame>
      <p:sp>
        <p:nvSpPr>
          <p:cNvPr id="325" name="Google Shape;325;gd57777aac2_2_244"/>
          <p:cNvSpPr/>
          <p:nvPr/>
        </p:nvSpPr>
        <p:spPr>
          <a:xfrm rot="-5400000">
            <a:off x="3113195" y="1383561"/>
            <a:ext cx="442500" cy="309600"/>
          </a:xfrm>
          <a:prstGeom prst="downArrow">
            <a:avLst>
              <a:gd fmla="val 50000" name="adj1"/>
              <a:gd fmla="val 50000"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26" name="Google Shape;326;gd57777aac2_2_244"/>
          <p:cNvSpPr/>
          <p:nvPr/>
        </p:nvSpPr>
        <p:spPr>
          <a:xfrm rot="-5400000">
            <a:off x="6846017" y="1383550"/>
            <a:ext cx="442500" cy="309600"/>
          </a:xfrm>
          <a:prstGeom prst="downArrow">
            <a:avLst>
              <a:gd fmla="val 50000" name="adj1"/>
              <a:gd fmla="val 50000"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27" name="Google Shape;327;gd57777aac2_2_244"/>
          <p:cNvSpPr txBox="1"/>
          <p:nvPr>
            <p:ph idx="12" type="sldNum"/>
          </p:nvPr>
        </p:nvSpPr>
        <p:spPr>
          <a:xfrm>
            <a:off x="11118810" y="6878022"/>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sz="1100"/>
              <a:t>‹#›</a:t>
            </a:fld>
            <a:endParaRPr sz="1100"/>
          </a:p>
        </p:txBody>
      </p:sp>
      <p:sp>
        <p:nvSpPr>
          <p:cNvPr id="328" name="Google Shape;328;gd57777aac2_2_244"/>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gd57777aac2_2_257"/>
          <p:cNvGraphicFramePr/>
          <p:nvPr/>
        </p:nvGraphicFramePr>
        <p:xfrm>
          <a:off x="3126067" y="1064600"/>
          <a:ext cx="3000000" cy="3000000"/>
        </p:xfrm>
        <a:graphic>
          <a:graphicData uri="http://schemas.openxmlformats.org/drawingml/2006/table">
            <a:tbl>
              <a:tblPr>
                <a:noFill/>
                <a:tableStyleId>{81A1F128-A3EC-4290-ADBB-36832A214A05}</a:tableStyleId>
              </a:tblPr>
              <a:tblGrid>
                <a:gridCol w="3070525"/>
                <a:gridCol w="5841625"/>
              </a:tblGrid>
              <a:tr h="1539050">
                <a:tc>
                  <a:txBody>
                    <a:bodyPr/>
                    <a:lstStyle/>
                    <a:p>
                      <a:pPr indent="0" lvl="0" marL="0" marR="0" rtl="0" algn="r">
                        <a:lnSpc>
                          <a:spcPct val="115000"/>
                        </a:lnSpc>
                        <a:spcBef>
                          <a:spcPts val="0"/>
                        </a:spcBef>
                        <a:spcAft>
                          <a:spcPts val="0"/>
                        </a:spcAft>
                        <a:buClr>
                          <a:schemeClr val="dk1"/>
                        </a:buClr>
                        <a:buSzPts val="1500"/>
                        <a:buFont typeface="Arial"/>
                        <a:buNone/>
                      </a:pPr>
                      <a:r>
                        <a:rPr b="1" lang="en-US" sz="1600" u="none" cap="none" strike="noStrike">
                          <a:solidFill>
                            <a:schemeClr val="dk1"/>
                          </a:solidFill>
                          <a:latin typeface="Source Sans Pro"/>
                          <a:ea typeface="Source Sans Pro"/>
                          <a:cs typeface="Source Sans Pro"/>
                          <a:sym typeface="Source Sans Pro"/>
                        </a:rPr>
                        <a:t>Visi</a:t>
                      </a:r>
                      <a:r>
                        <a:rPr lang="en-US" sz="1300" u="none" cap="none" strike="noStrike">
                          <a:solidFill>
                            <a:schemeClr val="dk1"/>
                          </a:solidFill>
                          <a:latin typeface="Source Sans Pro"/>
                          <a:ea typeface="Source Sans Pro"/>
                          <a:cs typeface="Source Sans Pro"/>
                          <a:sym typeface="Source Sans Pro"/>
                        </a:rPr>
                        <a:t>  adalah cita-cita bersama pada masa mendatang dari warga satuan pendidikan, yang dirumuskan berdasarkan masukan dari seluruh</a:t>
                      </a:r>
                      <a:endParaRPr sz="1300" u="none" cap="none" strike="noStrike">
                        <a:solidFill>
                          <a:schemeClr val="dk1"/>
                        </a:solidFill>
                        <a:latin typeface="Source Sans Pro"/>
                        <a:ea typeface="Source Sans Pro"/>
                        <a:cs typeface="Source Sans Pro"/>
                        <a:sym typeface="Source Sans Pro"/>
                      </a:endParaRPr>
                    </a:p>
                    <a:p>
                      <a:pPr indent="0" lvl="0" marL="0" marR="0" rtl="0" algn="r">
                        <a:lnSpc>
                          <a:spcPct val="115000"/>
                        </a:lnSpc>
                        <a:spcBef>
                          <a:spcPts val="0"/>
                        </a:spcBef>
                        <a:spcAft>
                          <a:spcPts val="0"/>
                        </a:spcAft>
                        <a:buClr>
                          <a:schemeClr val="dk1"/>
                        </a:buClr>
                        <a:buSzPts val="1500"/>
                        <a:buFont typeface="Arial"/>
                        <a:buNone/>
                      </a:pPr>
                      <a:r>
                        <a:rPr lang="en-US" sz="1300" u="none" cap="none" strike="noStrike">
                          <a:solidFill>
                            <a:schemeClr val="dk1"/>
                          </a:solidFill>
                          <a:latin typeface="Source Sans Pro"/>
                          <a:ea typeface="Source Sans Pro"/>
                          <a:cs typeface="Source Sans Pro"/>
                          <a:sym typeface="Source Sans Pro"/>
                        </a:rPr>
                        <a:t>warga satuan pendidikan.</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isi merupakan </a:t>
                      </a:r>
                      <a:r>
                        <a:rPr b="1" lang="en-US" sz="1300" u="none" cap="none" strike="noStrike">
                          <a:solidFill>
                            <a:srgbClr val="0B5394"/>
                          </a:solidFill>
                          <a:latin typeface="Source Sans Pro"/>
                          <a:ea typeface="Source Sans Pro"/>
                          <a:cs typeface="Source Sans Pro"/>
                          <a:sym typeface="Source Sans Pro"/>
                        </a:rPr>
                        <a:t>keadaan</a:t>
                      </a:r>
                      <a:r>
                        <a:rPr lang="en-US" sz="1300" u="none" cap="none" strike="noStrike">
                          <a:solidFill>
                            <a:schemeClr val="dk1"/>
                          </a:solidFill>
                          <a:latin typeface="Source Sans Pro"/>
                          <a:ea typeface="Source Sans Pro"/>
                          <a:cs typeface="Source Sans Pro"/>
                          <a:sym typeface="Source Sans Pro"/>
                        </a:rPr>
                        <a:t>, yaitu gambaran masa depan yang ingin dicapai oleh satuan pendidikan.</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Visi harus dapat memberikan panduan/arahan serta motivasi.</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Visi harus tampak </a:t>
                      </a:r>
                      <a:r>
                        <a:rPr b="1" lang="en-US" sz="1300" u="none" cap="none" strike="noStrike">
                          <a:solidFill>
                            <a:srgbClr val="0B5394"/>
                          </a:solidFill>
                          <a:latin typeface="Source Sans Pro"/>
                          <a:ea typeface="Source Sans Pro"/>
                          <a:cs typeface="Source Sans Pro"/>
                          <a:sym typeface="Source Sans Pro"/>
                        </a:rPr>
                        <a:t>realistis</a:t>
                      </a:r>
                      <a:r>
                        <a:rPr lang="en-US" sz="1300" u="none" cap="none" strike="noStrike">
                          <a:solidFill>
                            <a:schemeClr val="dk1"/>
                          </a:solidFill>
                          <a:latin typeface="Source Sans Pro"/>
                          <a:ea typeface="Source Sans Pro"/>
                          <a:cs typeface="Source Sans Pro"/>
                          <a:sym typeface="Source Sans Pro"/>
                        </a:rPr>
                        <a:t>, kredibel dan atraktif. Sebaiknya mudah dipahami, relatif singkat, ideal dan berfokus pada mutu, serta memotivasi setiap pemangku kepentingan</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B7B7B7"/>
                      </a:solidFill>
                      <a:prstDash val="dot"/>
                      <a:round/>
                      <a:headEnd len="sm" w="sm" type="none"/>
                      <a:tailEnd len="sm" w="sm" type="none"/>
                    </a:lnB>
                  </a:tcPr>
                </a:tc>
              </a:tr>
              <a:tr h="2059050">
                <a:tc>
                  <a:txBody>
                    <a:bodyPr/>
                    <a:lstStyle/>
                    <a:p>
                      <a:pPr indent="0" lvl="0" marL="0" marR="0" rtl="0" algn="r">
                        <a:lnSpc>
                          <a:spcPct val="115000"/>
                        </a:lnSpc>
                        <a:spcBef>
                          <a:spcPts val="0"/>
                        </a:spcBef>
                        <a:spcAft>
                          <a:spcPts val="0"/>
                        </a:spcAft>
                        <a:buClr>
                          <a:schemeClr val="dk1"/>
                        </a:buClr>
                        <a:buSzPts val="1500"/>
                        <a:buFont typeface="Arial"/>
                        <a:buNone/>
                      </a:pPr>
                      <a:r>
                        <a:rPr b="1" lang="en-US" sz="1600" u="none" cap="none" strike="noStrike">
                          <a:solidFill>
                            <a:schemeClr val="dk1"/>
                          </a:solidFill>
                          <a:latin typeface="Source Sans Pro"/>
                          <a:ea typeface="Source Sans Pro"/>
                          <a:cs typeface="Source Sans Pro"/>
                          <a:sym typeface="Source Sans Pro"/>
                        </a:rPr>
                        <a:t>Misi</a:t>
                      </a:r>
                      <a:r>
                        <a:rPr lang="en-US" sz="1300" u="none" cap="none" strike="noStrike">
                          <a:solidFill>
                            <a:schemeClr val="dk1"/>
                          </a:solidFill>
                          <a:latin typeface="Source Sans Pro"/>
                          <a:ea typeface="Source Sans Pro"/>
                          <a:cs typeface="Source Sans Pro"/>
                          <a:sym typeface="Source Sans Pro"/>
                        </a:rPr>
                        <a:t> adalah pernyataan bagaimana satuan pendidikan mencapai visi. yang ditetapkan untuk menjadi rujukan bagi penyusunan program jangka pendek, menengah, dan jangka panjang, dengan berdasarkan masukan dari seluruh warga satuan pendidikan.</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Pernyataan misi menunjukkan secara jelas mengenai apa yang hendak dicapai oleh satuan pendidikan.</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Rumusan misi selalu dalam bentuk kalimat yang menunjukkan </a:t>
                      </a:r>
                      <a:r>
                        <a:rPr b="1" lang="en-US" sz="1300" u="none" cap="none" strike="noStrike">
                          <a:solidFill>
                            <a:srgbClr val="0B5394"/>
                          </a:solidFill>
                          <a:latin typeface="Source Sans Pro"/>
                          <a:ea typeface="Source Sans Pro"/>
                          <a:cs typeface="Source Sans Pro"/>
                          <a:sym typeface="Source Sans Pro"/>
                        </a:rPr>
                        <a:t>tindakan</a:t>
                      </a:r>
                      <a:r>
                        <a:rPr lang="en-US" sz="1300" u="none" cap="none" strike="noStrike">
                          <a:solidFill>
                            <a:schemeClr val="dk1"/>
                          </a:solidFill>
                          <a:latin typeface="Source Sans Pro"/>
                          <a:ea typeface="Source Sans Pro"/>
                          <a:cs typeface="Source Sans Pro"/>
                          <a:sym typeface="Source Sans Pro"/>
                        </a:rPr>
                        <a:t>, bukan kalimat yang menunjukkan keadaan sebagaimana pada rumusan visi.</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Antara indikator visi dengan rumusan misi harus ada keterkaitan atau terdapat benang merahnya secara jelas. Satu indikator visi dapat dirumuskan lebih dari satu rumusan misi. </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Misi menggambarkan upaya bersama yang berorientasi kepada peserta didik.</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dot"/>
                      <a:round/>
                      <a:headEnd len="sm" w="sm" type="none"/>
                      <a:tailEnd len="sm" w="sm" type="none"/>
                    </a:lnT>
                    <a:lnB cap="flat" cmpd="sng" w="9525">
                      <a:solidFill>
                        <a:srgbClr val="B7B7B7"/>
                      </a:solidFill>
                      <a:prstDash val="dot"/>
                      <a:round/>
                      <a:headEnd len="sm" w="sm" type="none"/>
                      <a:tailEnd len="sm" w="sm" type="none"/>
                    </a:lnB>
                  </a:tcPr>
                </a:tc>
              </a:tr>
              <a:tr h="1824175">
                <a:tc>
                  <a:txBody>
                    <a:bodyPr/>
                    <a:lstStyle/>
                    <a:p>
                      <a:pPr indent="0" lvl="0" marL="0" marR="0" rtl="0" algn="r">
                        <a:lnSpc>
                          <a:spcPct val="115000"/>
                        </a:lnSpc>
                        <a:spcBef>
                          <a:spcPts val="0"/>
                        </a:spcBef>
                        <a:spcAft>
                          <a:spcPts val="0"/>
                        </a:spcAft>
                        <a:buClr>
                          <a:schemeClr val="dk1"/>
                        </a:buClr>
                        <a:buSzPts val="1500"/>
                        <a:buFont typeface="Arial"/>
                        <a:buNone/>
                      </a:pPr>
                      <a:r>
                        <a:rPr b="1" lang="en-US" sz="1600" u="none" cap="none" strike="noStrike">
                          <a:solidFill>
                            <a:schemeClr val="dk1"/>
                          </a:solidFill>
                          <a:latin typeface="Source Sans Pro"/>
                          <a:ea typeface="Source Sans Pro"/>
                          <a:cs typeface="Source Sans Pro"/>
                          <a:sym typeface="Source Sans Pro"/>
                        </a:rPr>
                        <a:t>Tujuan</a:t>
                      </a:r>
                      <a:r>
                        <a:rPr lang="en-US" sz="1300" u="none" cap="none" strike="noStrike">
                          <a:solidFill>
                            <a:schemeClr val="dk1"/>
                          </a:solidFill>
                          <a:latin typeface="Source Sans Pro"/>
                          <a:ea typeface="Source Sans Pro"/>
                          <a:cs typeface="Source Sans Pro"/>
                          <a:sym typeface="Source Sans Pro"/>
                        </a:rPr>
                        <a:t> adalah gambaran hasil yang akan dicapai dalam kurun waktu tertentu oleh setiap satuan pendidikan atau program keahlian  dengan mengacu pada karakteristik dan/atau keunikan setiap satuan pendidikan  sesuai dengan prinsip yang sudah ditetapkan. </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T</a:t>
                      </a:r>
                      <a:r>
                        <a:rPr lang="en-US" sz="1300" u="none" cap="none" strike="noStrike">
                          <a:solidFill>
                            <a:schemeClr val="dk1"/>
                          </a:solidFill>
                          <a:latin typeface="Source Sans Pro"/>
                          <a:ea typeface="Source Sans Pro"/>
                          <a:cs typeface="Source Sans Pro"/>
                          <a:sym typeface="Source Sans Pro"/>
                          <a:extLst>
                            <a:ext uri="http://customooxmlschemas.google.com/">
                              <go:slidesCustomData xmlns:go="http://customooxmlschemas.google.com/" textRoundtripDataId="35"/>
                            </a:ext>
                          </a:extLst>
                        </a:rPr>
                        <a:t>ujuan harus serasi dan mendeskripsikan misi dan nilai-nilai satuan pendidikan.</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Tujuan fokus pada </a:t>
                      </a:r>
                      <a:r>
                        <a:rPr b="1" lang="en-US" sz="1300" u="none" cap="none" strike="noStrike">
                          <a:solidFill>
                            <a:srgbClr val="0B5394"/>
                          </a:solidFill>
                          <a:latin typeface="Source Sans Pro"/>
                          <a:ea typeface="Source Sans Pro"/>
                          <a:cs typeface="Source Sans Pro"/>
                          <a:sym typeface="Source Sans Pro"/>
                        </a:rPr>
                        <a:t>hasil yang diinginkan pada peserta didik</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AutoNum type="alphaLcPeriod"/>
                      </a:pPr>
                      <a:r>
                        <a:rPr lang="en-US" sz="1300" u="none" cap="none" strike="noStrike">
                          <a:solidFill>
                            <a:schemeClr val="dk1"/>
                          </a:solidFill>
                          <a:latin typeface="Source Sans Pro"/>
                          <a:ea typeface="Source Sans Pro"/>
                          <a:cs typeface="Source Sans Pro"/>
                          <a:sym typeface="Source Sans Pro"/>
                        </a:rPr>
                        <a:t>Tujuan harus spesifik, terukur, dapat dicapai dalam jangka waktu tertentu (SMART). Untuk mengetahui pencapaian tujuan pendidikan, satuan pendidikan dapat melakukan evaluasi.</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dot"/>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34" name="Google Shape;334;gd57777aac2_2_257"/>
          <p:cNvSpPr txBox="1"/>
          <p:nvPr>
            <p:ph type="title"/>
          </p:nvPr>
        </p:nvSpPr>
        <p:spPr>
          <a:xfrm>
            <a:off x="228400" y="1266333"/>
            <a:ext cx="1922400" cy="68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400"/>
              <a:t>Visi, Misi, dan Tujuan</a:t>
            </a:r>
            <a:endParaRPr sz="2400"/>
          </a:p>
        </p:txBody>
      </p:sp>
      <p:sp>
        <p:nvSpPr>
          <p:cNvPr id="335" name="Google Shape;335;gd57777aac2_2_257"/>
          <p:cNvSpPr txBox="1"/>
          <p:nvPr/>
        </p:nvSpPr>
        <p:spPr>
          <a:xfrm>
            <a:off x="228400" y="2260100"/>
            <a:ext cx="2718900" cy="3207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Visi, misi, dan tujuan menjadi referensi arah pengembangan dan menunjukkan prioritas satuan pendidikan.</a:t>
            </a:r>
            <a:endParaRPr b="0" i="0" sz="13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Merumuskan visi, misi, dan tujuan satuan pendidikan merupakan langkah awal yang sangat penting sebagai acuan utama dalam merancang pembelajaran yang berkualitas. Untuk satuan pendidikan, visi, misi, dan tujuan </a:t>
            </a:r>
            <a:r>
              <a:rPr b="1" i="0" lang="en-US" sz="1300" u="none" cap="none" strike="noStrike">
                <a:solidFill>
                  <a:schemeClr val="dk1"/>
                </a:solidFill>
                <a:latin typeface="Source Sans Pro"/>
                <a:ea typeface="Source Sans Pro"/>
                <a:cs typeface="Source Sans Pro"/>
                <a:sym typeface="Source Sans Pro"/>
              </a:rPr>
              <a:t>harus berpusat pada peserta didik</a:t>
            </a:r>
            <a:r>
              <a:rPr b="0" i="0" lang="en-US" sz="1300" u="none" cap="none" strike="noStrike">
                <a:solidFill>
                  <a:schemeClr val="dk1"/>
                </a:solidFill>
                <a:latin typeface="Source Sans Pro"/>
                <a:ea typeface="Source Sans Pro"/>
                <a:cs typeface="Source Sans Pro"/>
                <a:sym typeface="Source Sans Pro"/>
              </a:rPr>
              <a:t>. </a:t>
            </a:r>
            <a:endParaRPr b="0" i="0" sz="1300" u="none" cap="none" strike="noStrike">
              <a:solidFill>
                <a:schemeClr val="dk1"/>
              </a:solidFill>
              <a:latin typeface="Source Sans Pro"/>
              <a:ea typeface="Source Sans Pro"/>
              <a:cs typeface="Source Sans Pro"/>
              <a:sym typeface="Source Sans Pro"/>
            </a:endParaRPr>
          </a:p>
        </p:txBody>
      </p:sp>
      <p:sp>
        <p:nvSpPr>
          <p:cNvPr id="336" name="Google Shape;336;gd57777aac2_2_257"/>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37" name="Google Shape;337;gd57777aac2_2_257"/>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57777aac2_2_265"/>
          <p:cNvSpPr txBox="1"/>
          <p:nvPr>
            <p:ph type="title"/>
          </p:nvPr>
        </p:nvSpPr>
        <p:spPr>
          <a:xfrm>
            <a:off x="238517" y="84308"/>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1900"/>
              <a:t>[CONTOH]</a:t>
            </a:r>
            <a:endParaRPr b="0" sz="1900"/>
          </a:p>
          <a:p>
            <a:pPr indent="0" lvl="0" marL="0" rtl="0" algn="l">
              <a:lnSpc>
                <a:spcPct val="90000"/>
              </a:lnSpc>
              <a:spcBef>
                <a:spcPts val="0"/>
              </a:spcBef>
              <a:spcAft>
                <a:spcPts val="0"/>
              </a:spcAft>
              <a:buSzPts val="2800"/>
              <a:buNone/>
            </a:pPr>
            <a:r>
              <a:rPr lang="en-US" sz="2300"/>
              <a:t>Membuat Visi</a:t>
            </a:r>
            <a:endParaRPr sz="2300"/>
          </a:p>
        </p:txBody>
      </p:sp>
      <p:sp>
        <p:nvSpPr>
          <p:cNvPr id="343" name="Google Shape;343;gd57777aac2_2_265"/>
          <p:cNvSpPr txBox="1"/>
          <p:nvPr>
            <p:ph idx="1" type="body"/>
          </p:nvPr>
        </p:nvSpPr>
        <p:spPr>
          <a:xfrm>
            <a:off x="3148433" y="994267"/>
            <a:ext cx="8475300" cy="2694300"/>
          </a:xfrm>
          <a:prstGeom prst="rect">
            <a:avLst/>
          </a:prstGeom>
          <a:noFill/>
          <a:ln>
            <a:noFill/>
          </a:ln>
        </p:spPr>
        <p:txBody>
          <a:bodyPr anchorCtr="0" anchor="t" bIns="45700" lIns="91425" spcFirstLastPara="1" rIns="91425" wrap="square" tIns="45700">
            <a:noAutofit/>
          </a:bodyPr>
          <a:lstStyle/>
          <a:p>
            <a:pPr indent="-203200" lvl="0" marL="241300" marR="1879600" rtl="0" algn="l">
              <a:lnSpc>
                <a:spcPct val="90000"/>
              </a:lnSpc>
              <a:spcBef>
                <a:spcPts val="1000"/>
              </a:spcBef>
              <a:spcAft>
                <a:spcPts val="0"/>
              </a:spcAft>
              <a:buClr>
                <a:srgbClr val="434343"/>
              </a:buClr>
              <a:buSzPts val="1200"/>
              <a:buAutoNum type="arabicPeriod"/>
            </a:pPr>
            <a:r>
              <a:rPr lang="en-US" sz="1200"/>
              <a:t>Lakukan wawancara atau survei terhadap peserta didik, staf/guru, dan orang tua, untuk mendapatkan informasi sebagai bahan diskusi.</a:t>
            </a:r>
            <a:endParaRPr sz="1200"/>
          </a:p>
          <a:p>
            <a:pPr indent="-203200" lvl="0" marL="241300" rtl="0" algn="l">
              <a:lnSpc>
                <a:spcPct val="90000"/>
              </a:lnSpc>
              <a:spcBef>
                <a:spcPts val="1000"/>
              </a:spcBef>
              <a:spcAft>
                <a:spcPts val="0"/>
              </a:spcAft>
              <a:buClr>
                <a:srgbClr val="434343"/>
              </a:buClr>
              <a:buSzPts val="1200"/>
              <a:buAutoNum type="arabicPeriod"/>
            </a:pPr>
            <a:r>
              <a:rPr lang="en-US" sz="1200"/>
              <a:t>Dari jawaban mereka, buatlah  keterkaitan/benang merah.</a:t>
            </a:r>
            <a:endParaRPr sz="1200"/>
          </a:p>
          <a:p>
            <a:pPr indent="-203200" lvl="0" marL="241300" rtl="0" algn="l">
              <a:lnSpc>
                <a:spcPct val="90000"/>
              </a:lnSpc>
              <a:spcBef>
                <a:spcPts val="1000"/>
              </a:spcBef>
              <a:spcAft>
                <a:spcPts val="0"/>
              </a:spcAft>
              <a:buClr>
                <a:srgbClr val="434343"/>
              </a:buClr>
              <a:buSzPts val="1200"/>
              <a:buAutoNum type="arabicPeriod"/>
            </a:pPr>
            <a:r>
              <a:rPr lang="en-US" sz="1200"/>
              <a:t>Letakkan jawaban-jawaban ketiga kelompok tersebut sehingga semuanya terlihat. </a:t>
            </a:r>
            <a:endParaRPr sz="1200"/>
          </a:p>
          <a:p>
            <a:pPr indent="-203200" lvl="0" marL="241300" rtl="0" algn="l">
              <a:lnSpc>
                <a:spcPct val="90000"/>
              </a:lnSpc>
              <a:spcBef>
                <a:spcPts val="1000"/>
              </a:spcBef>
              <a:spcAft>
                <a:spcPts val="0"/>
              </a:spcAft>
              <a:buClr>
                <a:srgbClr val="434343"/>
              </a:buClr>
              <a:buSzPts val="1200"/>
              <a:buAutoNum type="arabicPeriod"/>
            </a:pPr>
            <a:r>
              <a:rPr lang="en-US" sz="1200"/>
              <a:t>Telisik persamaan dan perbedaannya:</a:t>
            </a:r>
            <a:endParaRPr sz="1200"/>
          </a:p>
          <a:p>
            <a:pPr indent="-203200" lvl="1" marL="482600" rtl="0" algn="l">
              <a:lnSpc>
                <a:spcPct val="90000"/>
              </a:lnSpc>
              <a:spcBef>
                <a:spcPts val="500"/>
              </a:spcBef>
              <a:spcAft>
                <a:spcPts val="0"/>
              </a:spcAft>
              <a:buClr>
                <a:srgbClr val="434343"/>
              </a:buClr>
              <a:buSzPts val="1200"/>
              <a:buFont typeface="Source Sans Pro"/>
              <a:buAutoNum type="alphaLcPeriod"/>
            </a:pPr>
            <a:r>
              <a:rPr lang="en-US" sz="1200"/>
              <a:t>Kumpulkan sebanyak mungkin persamaannya. Kumpulan persamaan ini merepresentasikan harapan bersama warga satuan pendidikan. </a:t>
            </a:r>
            <a:endParaRPr sz="1200"/>
          </a:p>
          <a:p>
            <a:pPr indent="-203200" lvl="1" marL="482600" rtl="0" algn="l">
              <a:lnSpc>
                <a:spcPct val="90000"/>
              </a:lnSpc>
              <a:spcBef>
                <a:spcPts val="500"/>
              </a:spcBef>
              <a:spcAft>
                <a:spcPts val="0"/>
              </a:spcAft>
              <a:buClr>
                <a:srgbClr val="434343"/>
              </a:buClr>
              <a:buSzPts val="1200"/>
              <a:buFont typeface="Source Sans Pro"/>
              <a:buAutoNum type="alphaLcPeriod"/>
            </a:pPr>
            <a:r>
              <a:rPr lang="en-US" sz="1200"/>
              <a:t>Bahas perbedaan yang ditemukan. Apa saja kemungkinan yang membuat perbedaan tersebut? </a:t>
            </a:r>
            <a:endParaRPr sz="1200"/>
          </a:p>
          <a:p>
            <a:pPr indent="-203200" lvl="1" marL="482600" rtl="0" algn="l">
              <a:lnSpc>
                <a:spcPct val="90000"/>
              </a:lnSpc>
              <a:spcBef>
                <a:spcPts val="500"/>
              </a:spcBef>
              <a:spcAft>
                <a:spcPts val="0"/>
              </a:spcAft>
              <a:buClr>
                <a:srgbClr val="434343"/>
              </a:buClr>
              <a:buSzPts val="1200"/>
              <a:buFont typeface="Source Sans Pro"/>
              <a:buAutoNum type="alphaLcPeriod"/>
            </a:pPr>
            <a:r>
              <a:rPr lang="en-US" sz="1200"/>
              <a:t>Apa kaitannya dengan persamaan yang ditemukan? </a:t>
            </a:r>
            <a:endParaRPr sz="1200"/>
          </a:p>
          <a:p>
            <a:pPr indent="-203200" lvl="0" marL="241300" rtl="0" algn="l">
              <a:lnSpc>
                <a:spcPct val="90000"/>
              </a:lnSpc>
              <a:spcBef>
                <a:spcPts val="1000"/>
              </a:spcBef>
              <a:spcAft>
                <a:spcPts val="0"/>
              </a:spcAft>
              <a:buClr>
                <a:srgbClr val="000000"/>
              </a:buClr>
              <a:buSzPts val="1200"/>
              <a:buAutoNum type="arabicPeriod"/>
            </a:pPr>
            <a:r>
              <a:rPr lang="en-US" sz="1200"/>
              <a:t>Mengubah kesimpulan yang didapatkan menjadi kalimat visi.</a:t>
            </a:r>
            <a:endParaRPr sz="1200"/>
          </a:p>
          <a:p>
            <a:pPr indent="-203200" lvl="0" marL="241300" rtl="0" algn="l">
              <a:lnSpc>
                <a:spcPct val="90000"/>
              </a:lnSpc>
              <a:spcBef>
                <a:spcPts val="1000"/>
              </a:spcBef>
              <a:spcAft>
                <a:spcPts val="0"/>
              </a:spcAft>
              <a:buClr>
                <a:srgbClr val="000000"/>
              </a:buClr>
              <a:buSzPts val="1200"/>
              <a:buAutoNum type="arabicPeriod"/>
            </a:pPr>
            <a:r>
              <a:rPr lang="en-US" sz="1200"/>
              <a:t>Menentukan komponen utama visi yang diturunkan menjadi indikator-indikator pencapaian visi.</a:t>
            </a:r>
            <a:endParaRPr sz="1200"/>
          </a:p>
        </p:txBody>
      </p:sp>
      <p:graphicFrame>
        <p:nvGraphicFramePr>
          <p:cNvPr id="344" name="Google Shape;344;gd57777aac2_2_265"/>
          <p:cNvGraphicFramePr/>
          <p:nvPr/>
        </p:nvGraphicFramePr>
        <p:xfrm>
          <a:off x="3072750" y="3955833"/>
          <a:ext cx="3000000" cy="3000000"/>
        </p:xfrm>
        <a:graphic>
          <a:graphicData uri="http://schemas.openxmlformats.org/drawingml/2006/table">
            <a:tbl>
              <a:tblPr>
                <a:noFill/>
                <a:tableStyleId>{81A1F128-A3EC-4290-ADBB-36832A214A05}</a:tableStyleId>
              </a:tblPr>
              <a:tblGrid>
                <a:gridCol w="3014575"/>
                <a:gridCol w="3014575"/>
                <a:gridCol w="301457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Peserta didik</a:t>
                      </a:r>
                      <a:endParaRPr b="1"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Staf/guru</a:t>
                      </a:r>
                      <a:endParaRPr b="1"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Orang tua</a:t>
                      </a:r>
                      <a:endParaRPr b="1"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2550125">
                <a:tc>
                  <a:txBody>
                    <a:bodyPr/>
                    <a:lstStyle/>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extLst>
                            <a:ext uri="http://customooxmlschemas.google.com/">
                              <go:slidesCustomData xmlns:go="http://customooxmlschemas.google.com/" textRoundtripDataId="36"/>
                            </a:ext>
                          </a:extLst>
                        </a:rPr>
                        <a:t>Apa</a:t>
                      </a:r>
                      <a:r>
                        <a:rPr lang="en-US" sz="1100" u="none" cap="none" strike="noStrike">
                          <a:solidFill>
                            <a:srgbClr val="434343"/>
                          </a:solidFill>
                          <a:latin typeface="Source Sans Pro"/>
                          <a:ea typeface="Source Sans Pro"/>
                          <a:cs typeface="Source Sans Pro"/>
                          <a:sym typeface="Source Sans Pro"/>
                        </a:rPr>
                        <a:t> kebutuhan yang ingin dipenuhi di satuan pendidikan? </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Satuan pendidikan  seperti apa yang kamu inginkan? </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Hal apa yang paling ingin didapat /dipelajari/dikuasai di satuan pendidikan?</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Apa yang paling penting bagi kamu di satuan pendidikan?</a:t>
                      </a:r>
                      <a:endParaRPr sz="11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Mengapa memilih profesi sebagai pendidik/bekerja di satuan pendidikan? Apa yang ingin dicapai?</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Apa harapan bagi pelajar yang ada di satuan pendidikan ini? Jika mereka keluar atau sudah lulus ingin mereka jadi individu seperti apa? </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Apa nilai-nilai yang Anda percayai? Bagaimana menanamkan itu pada pelajar? Apa perubahan diri yang diharapkan terjadi? </a:t>
                      </a:r>
                      <a:endParaRPr sz="11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Mengapa memilih satuan pendidikan ini?</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Apa harapannya terhadap satuan pendidikan?</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Pribadi peserta didik seperti apa yang diharapkan?</a:t>
                      </a:r>
                      <a:endParaRPr sz="1100" u="none" cap="none" strike="noStrike">
                        <a:solidFill>
                          <a:srgbClr val="434343"/>
                        </a:solidFill>
                        <a:latin typeface="Source Sans Pro"/>
                        <a:ea typeface="Source Sans Pro"/>
                        <a:cs typeface="Source Sans Pro"/>
                        <a:sym typeface="Source Sans Pro"/>
                      </a:endParaRPr>
                    </a:p>
                    <a:p>
                      <a:pPr indent="-196850" lvl="0" marL="241300" marR="0" rtl="0" algn="l">
                        <a:lnSpc>
                          <a:spcPct val="115000"/>
                        </a:lnSpc>
                        <a:spcBef>
                          <a:spcPts val="0"/>
                        </a:spcBef>
                        <a:spcAft>
                          <a:spcPts val="0"/>
                        </a:spcAft>
                        <a:buClr>
                          <a:srgbClr val="434343"/>
                        </a:buClr>
                        <a:buSzPts val="1100"/>
                        <a:buFont typeface="Source Sans Pro"/>
                        <a:buChar char="●"/>
                      </a:pPr>
                      <a:r>
                        <a:rPr lang="en-US" sz="1100" u="none" cap="none" strike="noStrike">
                          <a:solidFill>
                            <a:srgbClr val="434343"/>
                          </a:solidFill>
                          <a:latin typeface="Source Sans Pro"/>
                          <a:ea typeface="Source Sans Pro"/>
                          <a:cs typeface="Source Sans Pro"/>
                          <a:sym typeface="Source Sans Pro"/>
                        </a:rPr>
                        <a:t>Kalau bisa menentukan hal paling penting yang perlu dipelajari di satuan pendidikan, apakah itu? </a:t>
                      </a:r>
                      <a:endParaRPr sz="11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cxnSp>
        <p:nvCxnSpPr>
          <p:cNvPr id="345" name="Google Shape;345;gd57777aac2_2_265"/>
          <p:cNvCxnSpPr/>
          <p:nvPr/>
        </p:nvCxnSpPr>
        <p:spPr>
          <a:xfrm>
            <a:off x="3110671" y="3777175"/>
            <a:ext cx="8967900" cy="0"/>
          </a:xfrm>
          <a:prstGeom prst="straightConnector1">
            <a:avLst/>
          </a:prstGeom>
          <a:noFill/>
          <a:ln cap="flat" cmpd="sng" w="19050">
            <a:solidFill>
              <a:srgbClr val="999999"/>
            </a:solidFill>
            <a:prstDash val="dot"/>
            <a:round/>
            <a:headEnd len="sm" w="sm" type="none"/>
            <a:tailEnd len="sm" w="sm" type="none"/>
          </a:ln>
        </p:spPr>
      </p:cxnSp>
      <p:sp>
        <p:nvSpPr>
          <p:cNvPr id="346" name="Google Shape;346;gd57777aac2_2_265"/>
          <p:cNvSpPr txBox="1"/>
          <p:nvPr/>
        </p:nvSpPr>
        <p:spPr>
          <a:xfrm>
            <a:off x="238533" y="1022700"/>
            <a:ext cx="2565300" cy="50487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300"/>
              <a:buFont typeface="Arial"/>
              <a:buNone/>
            </a:pPr>
            <a:r>
              <a:rPr b="1" i="0" lang="en-US" sz="1300" u="none" cap="none" strike="noStrike">
                <a:solidFill>
                  <a:srgbClr val="434343"/>
                </a:solidFill>
                <a:latin typeface="Source Sans Pro"/>
                <a:ea typeface="Source Sans Pro"/>
                <a:cs typeface="Source Sans Pro"/>
                <a:sym typeface="Source Sans Pro"/>
              </a:rPr>
              <a:t>TIPS</a:t>
            </a:r>
            <a:endParaRPr b="1"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Sesuaikan pertanyaan untuk peserta didik  dengan tahapan perkembangan/belajarnya</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Tenaga kependidikan terkadang tidak melihat dirinya sebagai pendidik. Berikan pengantar bahwa bekerja di satuan pendidikan adalah pendidik, apapun perannya.</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Untuk wakil orang tua, perlu cermat memilih perwakilan agar perwakilan representatif (orang tua baru dan lama, orang tua yang kritis terhadap tujuan pendidikan untuk peserta didik dan paham  alasan memilih satuan pendidikan tersebut)</a:t>
            </a:r>
            <a:endParaRPr b="0" i="1" sz="1500" u="none" cap="none" strike="noStrike">
              <a:solidFill>
                <a:schemeClr val="dk1"/>
              </a:solidFill>
              <a:latin typeface="Source Sans Pro"/>
              <a:ea typeface="Source Sans Pro"/>
              <a:cs typeface="Source Sans Pro"/>
              <a:sym typeface="Source Sans Pro"/>
            </a:endParaRPr>
          </a:p>
        </p:txBody>
      </p:sp>
      <p:sp>
        <p:nvSpPr>
          <p:cNvPr id="347" name="Google Shape;347;gd57777aac2_2_265"/>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48" name="Google Shape;348;gd57777aac2_2_265"/>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57777aac2_2_275"/>
          <p:cNvSpPr txBox="1"/>
          <p:nvPr>
            <p:ph type="title"/>
          </p:nvPr>
        </p:nvSpPr>
        <p:spPr>
          <a:xfrm>
            <a:off x="251423" y="-108556"/>
            <a:ext cx="37440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1900"/>
              <a:t>[CONTOH]</a:t>
            </a:r>
            <a:endParaRPr b="0" sz="1900"/>
          </a:p>
          <a:p>
            <a:pPr indent="0" lvl="0" marL="0" rtl="0" algn="l">
              <a:lnSpc>
                <a:spcPct val="90000"/>
              </a:lnSpc>
              <a:spcBef>
                <a:spcPts val="0"/>
              </a:spcBef>
              <a:spcAft>
                <a:spcPts val="0"/>
              </a:spcAft>
              <a:buSzPts val="2800"/>
              <a:buNone/>
            </a:pPr>
            <a:r>
              <a:rPr lang="en-US" sz="2300"/>
              <a:t>Membuat Misi</a:t>
            </a:r>
            <a:endParaRPr sz="2300"/>
          </a:p>
        </p:txBody>
      </p:sp>
      <p:sp>
        <p:nvSpPr>
          <p:cNvPr id="354" name="Google Shape;354;gd57777aac2_2_275"/>
          <p:cNvSpPr txBox="1"/>
          <p:nvPr>
            <p:ph idx="1" type="body"/>
          </p:nvPr>
        </p:nvSpPr>
        <p:spPr>
          <a:xfrm>
            <a:off x="3106267" y="1321900"/>
            <a:ext cx="8250900" cy="2694300"/>
          </a:xfrm>
          <a:prstGeom prst="rect">
            <a:avLst/>
          </a:prstGeom>
          <a:noFill/>
          <a:ln>
            <a:noFill/>
          </a:ln>
        </p:spPr>
        <p:txBody>
          <a:bodyPr anchorCtr="0" anchor="t" bIns="45700" lIns="91425" spcFirstLastPara="1" rIns="91425" wrap="square" tIns="45700">
            <a:noAutofit/>
          </a:bodyPr>
          <a:lstStyle/>
          <a:p>
            <a:pPr indent="-209550" lvl="0" marL="241300" rtl="0" algn="l">
              <a:lnSpc>
                <a:spcPct val="90000"/>
              </a:lnSpc>
              <a:spcBef>
                <a:spcPts val="1000"/>
              </a:spcBef>
              <a:spcAft>
                <a:spcPts val="0"/>
              </a:spcAft>
              <a:buClr>
                <a:schemeClr val="dk1"/>
              </a:buClr>
              <a:buSzPts val="1300"/>
              <a:buAutoNum type="arabicPeriod"/>
            </a:pPr>
            <a:r>
              <a:rPr lang="en-US" sz="1300">
                <a:solidFill>
                  <a:schemeClr val="dk2"/>
                </a:solidFill>
              </a:rPr>
              <a:t>Membuat misi dapat dilakukan dalam kelompok-kelompok diskusi. Setiap kelompok dapat ditugaskan untuk membuat sebanyak mungkin kalimat aksi dari satu indikator pencapaian visi.</a:t>
            </a:r>
            <a:endParaRPr sz="1300">
              <a:solidFill>
                <a:schemeClr val="dk2"/>
              </a:solidFill>
            </a:endParaRPr>
          </a:p>
          <a:p>
            <a:pPr indent="-209550" lvl="0" marL="241300" rtl="0" algn="l">
              <a:lnSpc>
                <a:spcPct val="90000"/>
              </a:lnSpc>
              <a:spcBef>
                <a:spcPts val="1000"/>
              </a:spcBef>
              <a:spcAft>
                <a:spcPts val="0"/>
              </a:spcAft>
              <a:buClr>
                <a:schemeClr val="dk1"/>
              </a:buClr>
              <a:buSzPts val="1300"/>
              <a:buAutoNum type="arabicPeriod"/>
            </a:pPr>
            <a:r>
              <a:rPr lang="en-US" sz="1300">
                <a:solidFill>
                  <a:schemeClr val="dk2"/>
                </a:solidFill>
              </a:rPr>
              <a:t>Kelompok membuat kalimat-kalimat aksi yang sesuai dengan indikator pencapaian visi yang dimaksud.</a:t>
            </a:r>
            <a:endParaRPr sz="1300">
              <a:solidFill>
                <a:schemeClr val="dk2"/>
              </a:solidFill>
            </a:endParaRPr>
          </a:p>
          <a:p>
            <a:pPr indent="-209550" lvl="0" marL="241300" rtl="0" algn="l">
              <a:lnSpc>
                <a:spcPct val="90000"/>
              </a:lnSpc>
              <a:spcBef>
                <a:spcPts val="1000"/>
              </a:spcBef>
              <a:spcAft>
                <a:spcPts val="0"/>
              </a:spcAft>
              <a:buClr>
                <a:schemeClr val="dk1"/>
              </a:buClr>
              <a:buSzPts val="1300"/>
              <a:buAutoNum type="arabicPeriod"/>
            </a:pPr>
            <a:r>
              <a:rPr lang="en-US" sz="1300">
                <a:solidFill>
                  <a:schemeClr val="dk2"/>
                </a:solidFill>
              </a:rPr>
              <a:t>Dalam rapat pleno, semua kalimat aksi yang telah dibuat direviu bersama, dikelompokkan berdasarkan kemiripan dan mengarah pada komponen visi yang serupa. Kemudian dirumuskan dalam kalimat aksi yang lebih sederhana, namun dengan cakupan yang lebih luas. Satu indikator pencapaian visi dapat dibuat ke dalam 1-3 kalimat misi. </a:t>
            </a:r>
            <a:endParaRPr sz="1300">
              <a:solidFill>
                <a:schemeClr val="dk2"/>
              </a:solidFill>
            </a:endParaRPr>
          </a:p>
          <a:p>
            <a:pPr indent="-209550" lvl="0" marL="241300" rtl="0" algn="l">
              <a:lnSpc>
                <a:spcPct val="90000"/>
              </a:lnSpc>
              <a:spcBef>
                <a:spcPts val="1000"/>
              </a:spcBef>
              <a:spcAft>
                <a:spcPts val="0"/>
              </a:spcAft>
              <a:buClr>
                <a:schemeClr val="dk2"/>
              </a:buClr>
              <a:buSzPts val="1300"/>
              <a:buAutoNum type="arabicPeriod"/>
            </a:pPr>
            <a:r>
              <a:rPr lang="en-US" sz="1300">
                <a:solidFill>
                  <a:schemeClr val="dk2"/>
                </a:solidFill>
              </a:rPr>
              <a:t>Cek kembali kalimat misi yang sudah dibuat dengan pertanyaan pemantik berikut.</a:t>
            </a:r>
            <a:endParaRPr sz="1300">
              <a:solidFill>
                <a:schemeClr val="dk2"/>
              </a:solidFill>
            </a:endParaRPr>
          </a:p>
          <a:p>
            <a:pPr indent="-234950" lvl="1" marL="482600" rtl="0" algn="l">
              <a:lnSpc>
                <a:spcPct val="90000"/>
              </a:lnSpc>
              <a:spcBef>
                <a:spcPts val="500"/>
              </a:spcBef>
              <a:spcAft>
                <a:spcPts val="0"/>
              </a:spcAft>
              <a:buClr>
                <a:schemeClr val="dk2"/>
              </a:buClr>
              <a:buSzPts val="1700"/>
              <a:buFont typeface="Arial"/>
              <a:buChar char="•"/>
            </a:pPr>
            <a:r>
              <a:rPr lang="en-US" sz="1300">
                <a:solidFill>
                  <a:schemeClr val="dk2"/>
                </a:solidFill>
              </a:rPr>
              <a:t>Apakah misi sudah berupa kalimat tindakan?</a:t>
            </a:r>
            <a:endParaRPr sz="1300">
              <a:solidFill>
                <a:schemeClr val="dk2"/>
              </a:solidFill>
            </a:endParaRPr>
          </a:p>
          <a:p>
            <a:pPr indent="-234950" lvl="1" marL="482600" rtl="0" algn="l">
              <a:lnSpc>
                <a:spcPct val="90000"/>
              </a:lnSpc>
              <a:spcBef>
                <a:spcPts val="500"/>
              </a:spcBef>
              <a:spcAft>
                <a:spcPts val="0"/>
              </a:spcAft>
              <a:buClr>
                <a:schemeClr val="dk2"/>
              </a:buClr>
              <a:buSzPts val="1700"/>
              <a:buFont typeface="Arial"/>
              <a:buChar char="•"/>
            </a:pPr>
            <a:r>
              <a:rPr lang="en-US" sz="1300">
                <a:solidFill>
                  <a:schemeClr val="dk2"/>
                </a:solidFill>
              </a:rPr>
              <a:t>Apakah misi menjelaskan pencapaian indikator visi?</a:t>
            </a:r>
            <a:endParaRPr sz="1300">
              <a:solidFill>
                <a:schemeClr val="dk2"/>
              </a:solidFill>
            </a:endParaRPr>
          </a:p>
          <a:p>
            <a:pPr indent="-234950" lvl="1" marL="482600" rtl="0" algn="l">
              <a:lnSpc>
                <a:spcPct val="90000"/>
              </a:lnSpc>
              <a:spcBef>
                <a:spcPts val="500"/>
              </a:spcBef>
              <a:spcAft>
                <a:spcPts val="0"/>
              </a:spcAft>
              <a:buClr>
                <a:schemeClr val="dk2"/>
              </a:buClr>
              <a:buSzPts val="1700"/>
              <a:buFont typeface="Arial"/>
              <a:buChar char="•"/>
            </a:pPr>
            <a:r>
              <a:rPr lang="en-US" sz="1300">
                <a:solidFill>
                  <a:schemeClr val="dk2"/>
                </a:solidFill>
              </a:rPr>
              <a:t>Apakah misi sudah dinyatakan dengan jelas dan tidak multitafsir?</a:t>
            </a:r>
            <a:endParaRPr sz="1300">
              <a:solidFill>
                <a:schemeClr val="dk2"/>
              </a:solidFill>
            </a:endParaRPr>
          </a:p>
          <a:p>
            <a:pPr indent="-234950" lvl="1" marL="482600" rtl="0" algn="l">
              <a:lnSpc>
                <a:spcPct val="90000"/>
              </a:lnSpc>
              <a:spcBef>
                <a:spcPts val="500"/>
              </a:spcBef>
              <a:spcAft>
                <a:spcPts val="0"/>
              </a:spcAft>
              <a:buClr>
                <a:schemeClr val="dk2"/>
              </a:buClr>
              <a:buSzPts val="1700"/>
              <a:buFont typeface="Arial"/>
              <a:buChar char="•"/>
            </a:pPr>
            <a:r>
              <a:rPr lang="en-US" sz="1300">
                <a:solidFill>
                  <a:schemeClr val="dk2"/>
                </a:solidFill>
              </a:rPr>
              <a:t>Apakah misi menunjukkan keberpihakan pada peserta didik?</a:t>
            </a:r>
            <a:endParaRPr sz="1300">
              <a:solidFill>
                <a:schemeClr val="dk2"/>
              </a:solidFill>
            </a:endParaRPr>
          </a:p>
        </p:txBody>
      </p:sp>
      <p:sp>
        <p:nvSpPr>
          <p:cNvPr id="355" name="Google Shape;355;gd57777aac2_2_275"/>
          <p:cNvSpPr txBox="1"/>
          <p:nvPr/>
        </p:nvSpPr>
        <p:spPr>
          <a:xfrm>
            <a:off x="246033" y="1151867"/>
            <a:ext cx="2565300" cy="36681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300"/>
              <a:buFont typeface="Arial"/>
              <a:buNone/>
            </a:pPr>
            <a:r>
              <a:rPr b="1" i="0" lang="en-US" sz="1300" u="none" cap="none" strike="noStrike">
                <a:solidFill>
                  <a:srgbClr val="434343"/>
                </a:solidFill>
                <a:latin typeface="Source Sans Pro"/>
                <a:ea typeface="Source Sans Pro"/>
                <a:cs typeface="Source Sans Pro"/>
                <a:sym typeface="Source Sans Pro"/>
              </a:rPr>
              <a:t>TIPS</a:t>
            </a:r>
            <a:endParaRPr b="1"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434343"/>
                </a:solidFill>
                <a:latin typeface="Source Sans Pro"/>
                <a:ea typeface="Source Sans Pro"/>
                <a:cs typeface="Source Sans Pro"/>
                <a:sym typeface="Source Sans Pro"/>
              </a:rPr>
              <a:t>Untuk membuat kalimat aksi yang jelas, gunakan kata kerja operasional yang bersifat umum yang masih bisa diterjemahkan menjadi pernyataan  spesifik. Contoh: </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Menjadi satuan pendidikan yang </a:t>
            </a:r>
            <a:r>
              <a:rPr b="1" i="0" lang="en-US" sz="1300" u="none" cap="none" strike="noStrike">
                <a:solidFill>
                  <a:srgbClr val="434343"/>
                </a:solidFill>
                <a:latin typeface="Source Sans Pro"/>
                <a:ea typeface="Source Sans Pro"/>
                <a:cs typeface="Source Sans Pro"/>
                <a:sym typeface="Source Sans Pro"/>
              </a:rPr>
              <a:t>menginspirasi</a:t>
            </a:r>
            <a:r>
              <a:rPr b="0" i="0" lang="en-US" sz="1300" u="none" cap="none" strike="noStrike">
                <a:solidFill>
                  <a:srgbClr val="434343"/>
                </a:solidFill>
                <a:latin typeface="Source Sans Pro"/>
                <a:ea typeface="Source Sans Pro"/>
                <a:cs typeface="Source Sans Pro"/>
                <a:sym typeface="Source Sans Pro"/>
              </a:rPr>
              <a:t> perubahan </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1" i="0" lang="en-US" sz="1300" u="none" cap="none" strike="noStrike">
                <a:solidFill>
                  <a:srgbClr val="434343"/>
                </a:solidFill>
                <a:latin typeface="Source Sans Pro"/>
                <a:ea typeface="Source Sans Pro"/>
                <a:cs typeface="Source Sans Pro"/>
                <a:sym typeface="Source Sans Pro"/>
              </a:rPr>
              <a:t>Menginisiasi</a:t>
            </a:r>
            <a:r>
              <a:rPr b="0" i="0" lang="en-US" sz="1300" u="none" cap="none" strike="noStrike">
                <a:solidFill>
                  <a:srgbClr val="434343"/>
                </a:solidFill>
                <a:latin typeface="Source Sans Pro"/>
                <a:ea typeface="Source Sans Pro"/>
                <a:cs typeface="Source Sans Pro"/>
                <a:sym typeface="Source Sans Pro"/>
              </a:rPr>
              <a:t> aksi-aksi  nyata dalam rangka </a:t>
            </a:r>
            <a:r>
              <a:rPr b="1" i="0" lang="en-US" sz="1300" u="none" cap="none" strike="noStrike">
                <a:solidFill>
                  <a:srgbClr val="434343"/>
                </a:solidFill>
                <a:latin typeface="Source Sans Pro"/>
                <a:ea typeface="Source Sans Pro"/>
                <a:cs typeface="Source Sans Pro"/>
                <a:sym typeface="Source Sans Pro"/>
              </a:rPr>
              <a:t>mendidik </a:t>
            </a:r>
            <a:r>
              <a:rPr b="0" i="0" lang="en-US" sz="1300" u="none" cap="none" strike="noStrike">
                <a:solidFill>
                  <a:srgbClr val="434343"/>
                </a:solidFill>
                <a:latin typeface="Source Sans Pro"/>
                <a:ea typeface="Source Sans Pro"/>
                <a:cs typeface="Source Sans Pro"/>
                <a:sym typeface="Source Sans Pro"/>
              </a:rPr>
              <a:t>masyarakat mengenai cara hidup ramah lingkungan </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434343"/>
              </a:solidFill>
              <a:latin typeface="Source Sans Pro"/>
              <a:ea typeface="Source Sans Pro"/>
              <a:cs typeface="Source Sans Pro"/>
              <a:sym typeface="Source Sans Pro"/>
            </a:endParaRPr>
          </a:p>
        </p:txBody>
      </p:sp>
      <p:sp>
        <p:nvSpPr>
          <p:cNvPr id="356" name="Google Shape;356;gd57777aac2_2_275"/>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7" name="Google Shape;357;gd57777aac2_2_275"/>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d57777aac2_2_283"/>
          <p:cNvSpPr txBox="1"/>
          <p:nvPr>
            <p:ph type="title"/>
          </p:nvPr>
        </p:nvSpPr>
        <p:spPr>
          <a:xfrm>
            <a:off x="251424" y="424850"/>
            <a:ext cx="25299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1900"/>
              <a:t>[CONTOH]</a:t>
            </a:r>
            <a:r>
              <a:rPr lang="en-US" sz="2300"/>
              <a:t> </a:t>
            </a:r>
            <a:endParaRPr sz="2300"/>
          </a:p>
          <a:p>
            <a:pPr indent="0" lvl="0" marL="0" rtl="0" algn="l">
              <a:lnSpc>
                <a:spcPct val="90000"/>
              </a:lnSpc>
              <a:spcBef>
                <a:spcPts val="0"/>
              </a:spcBef>
              <a:spcAft>
                <a:spcPts val="0"/>
              </a:spcAft>
              <a:buSzPts val="2800"/>
              <a:buNone/>
            </a:pPr>
            <a:r>
              <a:rPr lang="en-US" sz="2300"/>
              <a:t>Membuat Tujuan Satuan Pendidikan atau Program Keahlian</a:t>
            </a:r>
            <a:endParaRPr sz="2300"/>
          </a:p>
        </p:txBody>
      </p:sp>
      <p:sp>
        <p:nvSpPr>
          <p:cNvPr id="363" name="Google Shape;363;gd57777aac2_2_283"/>
          <p:cNvSpPr txBox="1"/>
          <p:nvPr>
            <p:ph idx="1" type="body"/>
          </p:nvPr>
        </p:nvSpPr>
        <p:spPr>
          <a:xfrm>
            <a:off x="3182700" y="954500"/>
            <a:ext cx="6187500" cy="87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1300"/>
              <a:t>Tujuan dibuat untuk menerjemahkan kalimat tindakan dalam misi menjadi aksi-aksi spesifik dan terukur. Aksi-aksi inilah yang selanjutnya akan digunakan manajemen satuan pendidikan untuk menyusun program kerja yang akan direfleksikan dan dievaluasi dalam kurun waktu tertentu. </a:t>
            </a:r>
            <a:endParaRPr sz="1300"/>
          </a:p>
        </p:txBody>
      </p:sp>
      <p:sp>
        <p:nvSpPr>
          <p:cNvPr id="364" name="Google Shape;364;gd57777aac2_2_283"/>
          <p:cNvSpPr txBox="1"/>
          <p:nvPr>
            <p:ph idx="1" type="body"/>
          </p:nvPr>
        </p:nvSpPr>
        <p:spPr>
          <a:xfrm>
            <a:off x="3182700" y="1879767"/>
            <a:ext cx="6516000" cy="458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b="1" lang="en-US" sz="1300"/>
              <a:t>Prinsip penting dalam membuat tujuan:</a:t>
            </a:r>
            <a:endParaRPr b="1" sz="1300"/>
          </a:p>
          <a:p>
            <a:pPr indent="-387350" lvl="0" marL="609600" rtl="0" algn="l">
              <a:lnSpc>
                <a:spcPct val="90000"/>
              </a:lnSpc>
              <a:spcBef>
                <a:spcPts val="1000"/>
              </a:spcBef>
              <a:spcAft>
                <a:spcPts val="0"/>
              </a:spcAft>
              <a:buSzPts val="1300"/>
              <a:buChar char="•"/>
            </a:pPr>
            <a:r>
              <a:rPr b="1" lang="en-US" sz="1300">
                <a:solidFill>
                  <a:srgbClr val="0B5394"/>
                </a:solidFill>
              </a:rPr>
              <a:t>Specific</a:t>
            </a:r>
            <a:r>
              <a:rPr lang="en-US" sz="1300"/>
              <a:t>, tujuan haruslah sederhana dan spesifik, dapat menjadi ciri khas satuan pendidikan. </a:t>
            </a:r>
            <a:endParaRPr sz="1300"/>
          </a:p>
          <a:p>
            <a:pPr indent="-387350" lvl="0" marL="609600" rtl="0" algn="l">
              <a:lnSpc>
                <a:spcPct val="90000"/>
              </a:lnSpc>
              <a:spcBef>
                <a:spcPts val="1000"/>
              </a:spcBef>
              <a:spcAft>
                <a:spcPts val="0"/>
              </a:spcAft>
              <a:buSzPts val="1300"/>
              <a:buChar char="•"/>
            </a:pPr>
            <a:r>
              <a:rPr b="1" lang="en-US" sz="1300">
                <a:solidFill>
                  <a:srgbClr val="0B5394"/>
                </a:solidFill>
              </a:rPr>
              <a:t>Measurable</a:t>
            </a:r>
            <a:r>
              <a:rPr lang="en-US" sz="1300"/>
              <a:t>, tujuan harus dapat diukur dan dapat memotivasi agar tercapai, dibutuhkan kriteria pencapaian yang jelas.</a:t>
            </a:r>
            <a:endParaRPr sz="1300"/>
          </a:p>
          <a:p>
            <a:pPr indent="-387350" lvl="0" marL="609600" rtl="0" algn="l">
              <a:lnSpc>
                <a:spcPct val="90000"/>
              </a:lnSpc>
              <a:spcBef>
                <a:spcPts val="1000"/>
              </a:spcBef>
              <a:spcAft>
                <a:spcPts val="0"/>
              </a:spcAft>
              <a:buSzPts val="1300"/>
              <a:buChar char="•"/>
            </a:pPr>
            <a:r>
              <a:rPr b="1" lang="en-US" sz="1300">
                <a:solidFill>
                  <a:srgbClr val="0B5394"/>
                </a:solidFill>
              </a:rPr>
              <a:t>Achievable/Attainable</a:t>
            </a:r>
            <a:r>
              <a:rPr lang="en-US" sz="1300"/>
              <a:t>,  tujuan harus dapat dicapai dan dilaksanakan oleh seluruh warga satuan pendidikan dan melibatkan pihak eksternal.</a:t>
            </a:r>
            <a:endParaRPr sz="1300"/>
          </a:p>
          <a:p>
            <a:pPr indent="-387350" lvl="0" marL="609600" rtl="0" algn="l">
              <a:lnSpc>
                <a:spcPct val="90000"/>
              </a:lnSpc>
              <a:spcBef>
                <a:spcPts val="1000"/>
              </a:spcBef>
              <a:spcAft>
                <a:spcPts val="0"/>
              </a:spcAft>
              <a:buSzPts val="1300"/>
              <a:buChar char="•"/>
            </a:pPr>
            <a:r>
              <a:rPr b="1" lang="en-US" sz="1300">
                <a:solidFill>
                  <a:srgbClr val="0B5394"/>
                </a:solidFill>
              </a:rPr>
              <a:t>Relevant</a:t>
            </a:r>
            <a:r>
              <a:rPr lang="en-US" sz="1300"/>
              <a:t>, tujuan harus relevan dengan misi, masuk akal, dan menempatkan pelajar sehingga mampu memperkuat kompetensinya.</a:t>
            </a:r>
            <a:endParaRPr sz="1300"/>
          </a:p>
          <a:p>
            <a:pPr indent="-387350" lvl="0" marL="609600" rtl="0" algn="l">
              <a:lnSpc>
                <a:spcPct val="90000"/>
              </a:lnSpc>
              <a:spcBef>
                <a:spcPts val="1000"/>
              </a:spcBef>
              <a:spcAft>
                <a:spcPts val="0"/>
              </a:spcAft>
              <a:buSzPts val="1300"/>
              <a:buChar char="•"/>
            </a:pPr>
            <a:r>
              <a:rPr b="1" lang="en-US" sz="1300">
                <a:solidFill>
                  <a:srgbClr val="0B5394"/>
                </a:solidFill>
              </a:rPr>
              <a:t>Time bound</a:t>
            </a:r>
            <a:r>
              <a:rPr lang="en-US" sz="1300"/>
              <a:t>, tujuan harus memiliki alokasi waktu yang lebih fleksibel dengan linimasa yang disesuaikan dengan kebutuhan, oleh karena itu perlu melibatkan semua guru dalam pembuatan linimasa tersebut.</a:t>
            </a:r>
            <a:endParaRPr sz="1300"/>
          </a:p>
          <a:p>
            <a:pPr indent="0" lvl="0" marL="457200" rtl="0" algn="l">
              <a:lnSpc>
                <a:spcPct val="90000"/>
              </a:lnSpc>
              <a:spcBef>
                <a:spcPts val="1000"/>
              </a:spcBef>
              <a:spcAft>
                <a:spcPts val="0"/>
              </a:spcAft>
              <a:buSzPts val="2800"/>
              <a:buNone/>
            </a:pPr>
            <a:r>
              <a:t/>
            </a:r>
            <a:endParaRPr sz="1300"/>
          </a:p>
          <a:p>
            <a:pPr indent="0" lvl="0" marL="0" rtl="0" algn="l">
              <a:lnSpc>
                <a:spcPct val="90000"/>
              </a:lnSpc>
              <a:spcBef>
                <a:spcPts val="1000"/>
              </a:spcBef>
              <a:spcAft>
                <a:spcPts val="0"/>
              </a:spcAft>
              <a:buSzPts val="2800"/>
              <a:buNone/>
            </a:pPr>
            <a:r>
              <a:rPr b="1" lang="en-US" sz="1300"/>
              <a:t>Selain prinsip ini, hal penting lainnya adalah:</a:t>
            </a:r>
            <a:endParaRPr b="1" sz="1300"/>
          </a:p>
          <a:p>
            <a:pPr indent="-387350" lvl="0" marL="609600" rtl="0" algn="l">
              <a:lnSpc>
                <a:spcPct val="90000"/>
              </a:lnSpc>
              <a:spcBef>
                <a:spcPts val="1000"/>
              </a:spcBef>
              <a:spcAft>
                <a:spcPts val="0"/>
              </a:spcAft>
              <a:buSzPts val="1300"/>
              <a:buChar char="•"/>
            </a:pPr>
            <a:r>
              <a:rPr b="1" lang="en-US" sz="1300">
                <a:solidFill>
                  <a:srgbClr val="0B5394"/>
                </a:solidFill>
              </a:rPr>
              <a:t>Evaluated</a:t>
            </a:r>
            <a:r>
              <a:rPr lang="en-US" sz="1300"/>
              <a:t>, tujuan perlu dievaluasi untuk memastikan pencapaiannya, secara berkala menyediakan waktu untuk mendiskusikan bersama warga satuan pendidikan.</a:t>
            </a:r>
            <a:endParaRPr sz="1300"/>
          </a:p>
          <a:p>
            <a:pPr indent="-387350" lvl="0" marL="609600" rtl="0" algn="l">
              <a:lnSpc>
                <a:spcPct val="90000"/>
              </a:lnSpc>
              <a:spcBef>
                <a:spcPts val="1000"/>
              </a:spcBef>
              <a:spcAft>
                <a:spcPts val="0"/>
              </a:spcAft>
              <a:buSzPts val="1300"/>
              <a:buChar char="•"/>
            </a:pPr>
            <a:r>
              <a:rPr b="1" lang="en-US" sz="1300">
                <a:solidFill>
                  <a:srgbClr val="0B5394"/>
                </a:solidFill>
              </a:rPr>
              <a:t>Reviewed</a:t>
            </a:r>
            <a:r>
              <a:rPr lang="en-US" sz="1300"/>
              <a:t>, tujuan juga perlu ditinjau secara berkelanjutan, direfleksikan bersama dan didiskusikan modifikasi yang perlu dilakukan.</a:t>
            </a:r>
            <a:endParaRPr sz="1300"/>
          </a:p>
        </p:txBody>
      </p:sp>
      <p:sp>
        <p:nvSpPr>
          <p:cNvPr id="365" name="Google Shape;365;gd57777aac2_2_283"/>
          <p:cNvSpPr txBox="1"/>
          <p:nvPr/>
        </p:nvSpPr>
        <p:spPr>
          <a:xfrm rot="5400000">
            <a:off x="7965500" y="4033167"/>
            <a:ext cx="4852800" cy="923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999999"/>
                </a:solidFill>
                <a:latin typeface="Source Sans Pro"/>
                <a:ea typeface="Source Sans Pro"/>
                <a:cs typeface="Source Sans Pro"/>
                <a:sym typeface="Source Sans Pro"/>
              </a:rPr>
              <a:t>S  M  A  R  T  (  E  R )</a:t>
            </a:r>
            <a:endParaRPr b="1" i="0" sz="4400" u="none" cap="none" strike="noStrike">
              <a:solidFill>
                <a:srgbClr val="999999"/>
              </a:solidFill>
              <a:latin typeface="Source Sans Pro"/>
              <a:ea typeface="Source Sans Pro"/>
              <a:cs typeface="Source Sans Pro"/>
              <a:sym typeface="Source Sans Pro"/>
            </a:endParaRPr>
          </a:p>
        </p:txBody>
      </p:sp>
      <p:cxnSp>
        <p:nvCxnSpPr>
          <p:cNvPr id="366" name="Google Shape;366;gd57777aac2_2_283"/>
          <p:cNvCxnSpPr/>
          <p:nvPr/>
        </p:nvCxnSpPr>
        <p:spPr>
          <a:xfrm>
            <a:off x="3108492" y="4945767"/>
            <a:ext cx="8967900" cy="0"/>
          </a:xfrm>
          <a:prstGeom prst="straightConnector1">
            <a:avLst/>
          </a:prstGeom>
          <a:noFill/>
          <a:ln cap="flat" cmpd="sng" w="19050">
            <a:solidFill>
              <a:srgbClr val="999999"/>
            </a:solidFill>
            <a:prstDash val="dot"/>
            <a:round/>
            <a:headEnd len="sm" w="sm" type="none"/>
            <a:tailEnd len="sm" w="sm" type="none"/>
          </a:ln>
        </p:spPr>
      </p:cxnSp>
      <p:sp>
        <p:nvSpPr>
          <p:cNvPr id="367" name="Google Shape;367;gd57777aac2_2_283"/>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8" name="Google Shape;368;gd57777aac2_2_283"/>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d57777aac2_2_293"/>
          <p:cNvSpPr txBox="1"/>
          <p:nvPr>
            <p:ph type="title"/>
          </p:nvPr>
        </p:nvSpPr>
        <p:spPr>
          <a:xfrm>
            <a:off x="251424" y="424850"/>
            <a:ext cx="24462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1700"/>
              <a:t>[CONTOH]</a:t>
            </a:r>
            <a:endParaRPr b="0" sz="1700"/>
          </a:p>
          <a:p>
            <a:pPr indent="0" lvl="0" marL="0" rtl="0" algn="l">
              <a:lnSpc>
                <a:spcPct val="90000"/>
              </a:lnSpc>
              <a:spcBef>
                <a:spcPts val="0"/>
              </a:spcBef>
              <a:spcAft>
                <a:spcPts val="0"/>
              </a:spcAft>
              <a:buSzPts val="2800"/>
              <a:buNone/>
            </a:pPr>
            <a:r>
              <a:rPr lang="en-US" sz="2300"/>
              <a:t>Membuat Tujuan Satuan Pendidikan atau Program Keahlian</a:t>
            </a:r>
            <a:endParaRPr sz="2300"/>
          </a:p>
        </p:txBody>
      </p:sp>
      <p:sp>
        <p:nvSpPr>
          <p:cNvPr id="374" name="Google Shape;374;gd57777aac2_2_293"/>
          <p:cNvSpPr txBox="1"/>
          <p:nvPr>
            <p:ph idx="1" type="body"/>
          </p:nvPr>
        </p:nvSpPr>
        <p:spPr>
          <a:xfrm>
            <a:off x="2975650" y="1107875"/>
            <a:ext cx="8589300" cy="1199400"/>
          </a:xfrm>
          <a:prstGeom prst="rect">
            <a:avLst/>
          </a:prstGeom>
          <a:noFill/>
          <a:ln>
            <a:noFill/>
          </a:ln>
        </p:spPr>
        <p:txBody>
          <a:bodyPr anchorCtr="0" anchor="t" bIns="45700" lIns="91425" spcFirstLastPara="1" rIns="91425" wrap="square" tIns="45700">
            <a:noAutofit/>
          </a:bodyPr>
          <a:lstStyle/>
          <a:p>
            <a:pPr indent="-387350" lvl="0" marL="609600" rtl="0" algn="l">
              <a:lnSpc>
                <a:spcPct val="90000"/>
              </a:lnSpc>
              <a:spcBef>
                <a:spcPts val="1000"/>
              </a:spcBef>
              <a:spcAft>
                <a:spcPts val="0"/>
              </a:spcAft>
              <a:buSzPts val="1300"/>
              <a:buAutoNum type="arabicPeriod"/>
            </a:pPr>
            <a:r>
              <a:rPr lang="en-US" sz="1300"/>
              <a:t>Dari kalimat misi yang dibuat, deskripsikan langkah yang dilakukan agar misi tersebut dapat diselesaikan.</a:t>
            </a:r>
            <a:endParaRPr sz="1300"/>
          </a:p>
          <a:p>
            <a:pPr indent="-387350" lvl="0" marL="609600" rtl="0" algn="l">
              <a:lnSpc>
                <a:spcPct val="90000"/>
              </a:lnSpc>
              <a:spcBef>
                <a:spcPts val="1000"/>
              </a:spcBef>
              <a:spcAft>
                <a:spcPts val="0"/>
              </a:spcAft>
              <a:buSzPts val="1300"/>
              <a:buAutoNum type="arabicPeriod"/>
            </a:pPr>
            <a:r>
              <a:rPr lang="en-US" sz="1300"/>
              <a:t>Pastikan setiap kalimat tujuan dibuat dengan spesifik, dapat diukur, dan memiliki alokasi  waktu yang jelas.</a:t>
            </a:r>
            <a:endParaRPr sz="1300"/>
          </a:p>
          <a:p>
            <a:pPr indent="-387350" lvl="0" marL="609600" rtl="0" algn="l">
              <a:lnSpc>
                <a:spcPct val="90000"/>
              </a:lnSpc>
              <a:spcBef>
                <a:spcPts val="1000"/>
              </a:spcBef>
              <a:spcAft>
                <a:spcPts val="0"/>
              </a:spcAft>
              <a:buSzPts val="1300"/>
              <a:buAutoNum type="arabicPeriod"/>
            </a:pPr>
            <a:r>
              <a:rPr lang="en-US" sz="1300"/>
              <a:t>Contoh  berikut dapat digunakan untuk mengecek setiap kalimat tujuan sudah memenuhi prinsip SMART (baris berwarna adalah penjelasan dari SMART).</a:t>
            </a:r>
            <a:endParaRPr sz="1300"/>
          </a:p>
        </p:txBody>
      </p:sp>
      <p:graphicFrame>
        <p:nvGraphicFramePr>
          <p:cNvPr id="375" name="Google Shape;375;gd57777aac2_2_293"/>
          <p:cNvGraphicFramePr/>
          <p:nvPr/>
        </p:nvGraphicFramePr>
        <p:xfrm>
          <a:off x="575583" y="3657608"/>
          <a:ext cx="3000000" cy="3000000"/>
        </p:xfrm>
        <a:graphic>
          <a:graphicData uri="http://schemas.openxmlformats.org/drawingml/2006/table">
            <a:tbl>
              <a:tblPr>
                <a:noFill/>
                <a:tableStyleId>{81A1F128-A3EC-4290-ADBB-36832A214A05}</a:tableStyleId>
              </a:tblPr>
              <a:tblGrid>
                <a:gridCol w="1745325"/>
                <a:gridCol w="2720325"/>
                <a:gridCol w="2232825"/>
                <a:gridCol w="2232825"/>
                <a:gridCol w="2232825"/>
              </a:tblGrid>
              <a:tr h="3515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Source Sans Pro"/>
                          <a:ea typeface="Source Sans Pro"/>
                          <a:cs typeface="Source Sans Pro"/>
                          <a:sym typeface="Source Sans Pro"/>
                        </a:rPr>
                        <a:t>Specific, </a:t>
                      </a:r>
                      <a:endParaRPr b="1"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Sederhana dan jelas </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Source Sans Pro"/>
                          <a:ea typeface="Source Sans Pro"/>
                          <a:cs typeface="Source Sans Pro"/>
                          <a:sym typeface="Source Sans Pro"/>
                        </a:rPr>
                        <a:t>Measurable</a:t>
                      </a:r>
                      <a:endParaRPr b="1"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Ada satuan ukuran atau kriteria ketercapaian</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Source Sans Pro"/>
                          <a:ea typeface="Source Sans Pro"/>
                          <a:cs typeface="Source Sans Pro"/>
                          <a:sym typeface="Source Sans Pro"/>
                        </a:rPr>
                        <a:t>Attainable</a:t>
                      </a:r>
                      <a:endParaRPr b="1"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Masuk akal dan dapat dicapai</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Source Sans Pro"/>
                          <a:ea typeface="Source Sans Pro"/>
                          <a:cs typeface="Source Sans Pro"/>
                          <a:sym typeface="Source Sans Pro"/>
                        </a:rPr>
                        <a:t>Relevant </a:t>
                      </a:r>
                      <a:endParaRPr b="1"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Relevan dengan misi dan berpihak pada peserta didik</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Source Sans Pro"/>
                          <a:ea typeface="Source Sans Pro"/>
                          <a:cs typeface="Source Sans Pro"/>
                          <a:sym typeface="Source Sans Pro"/>
                        </a:rPr>
                        <a:t>Time bound</a:t>
                      </a:r>
                      <a:endParaRPr b="1"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Ada alokasi waktu pencapaian</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tcPr>
                </a:tc>
              </a:tr>
              <a:tr h="10275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tentang program unggulan satuan pendidikan</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dapat diukur dengan contoh kriteria : </a:t>
                      </a:r>
                      <a:endParaRPr sz="1300" u="none" cap="none" strike="noStrike">
                        <a:latin typeface="Source Sans Pro"/>
                        <a:ea typeface="Source Sans Pro"/>
                        <a:cs typeface="Source Sans Pro"/>
                        <a:sym typeface="Source Sans Pro"/>
                      </a:endParaRPr>
                    </a:p>
                    <a:p>
                      <a:pPr indent="-114300" lvl="0" marL="114300" marR="0" rtl="0" algn="l">
                        <a:lnSpc>
                          <a:spcPct val="100000"/>
                        </a:lnSpc>
                        <a:spcBef>
                          <a:spcPts val="0"/>
                        </a:spcBef>
                        <a:spcAft>
                          <a:spcPts val="0"/>
                        </a:spcAft>
                        <a:buClr>
                          <a:srgbClr val="000000"/>
                        </a:buClr>
                        <a:buSzPts val="1300"/>
                        <a:buFont typeface="Source Sans Pro"/>
                        <a:buChar char="-"/>
                      </a:pPr>
                      <a:r>
                        <a:rPr lang="en-US" sz="1300" u="none" cap="none" strike="noStrike">
                          <a:latin typeface="Source Sans Pro"/>
                          <a:ea typeface="Source Sans Pro"/>
                          <a:cs typeface="Source Sans Pro"/>
                          <a:sym typeface="Source Sans Pro"/>
                        </a:rPr>
                        <a:t>Sekolah jadi perintis dalam program</a:t>
                      </a:r>
                      <a:endParaRPr sz="1300" u="none" cap="none" strike="noStrike">
                        <a:latin typeface="Source Sans Pro"/>
                        <a:ea typeface="Source Sans Pro"/>
                        <a:cs typeface="Source Sans Pro"/>
                        <a:sym typeface="Source Sans Pro"/>
                      </a:endParaRPr>
                    </a:p>
                    <a:p>
                      <a:pPr indent="-114300" lvl="0" marL="114300" marR="0" rtl="0" algn="l">
                        <a:lnSpc>
                          <a:spcPct val="100000"/>
                        </a:lnSpc>
                        <a:spcBef>
                          <a:spcPts val="0"/>
                        </a:spcBef>
                        <a:spcAft>
                          <a:spcPts val="0"/>
                        </a:spcAft>
                        <a:buClr>
                          <a:srgbClr val="000000"/>
                        </a:buClr>
                        <a:buSzPts val="1300"/>
                        <a:buFont typeface="Source Sans Pro"/>
                        <a:buChar char="-"/>
                      </a:pPr>
                      <a:r>
                        <a:rPr lang="en-US" sz="1300" u="none" cap="none" strike="noStrike">
                          <a:latin typeface="Source Sans Pro"/>
                          <a:ea typeface="Source Sans Pro"/>
                          <a:cs typeface="Source Sans Pro"/>
                          <a:sym typeface="Source Sans Pro"/>
                        </a:rPr>
                        <a:t>Program berkualitas </a:t>
                      </a:r>
                      <a:endParaRPr sz="1300" u="none" cap="none" strike="noStrike">
                        <a:latin typeface="Source Sans Pro"/>
                        <a:ea typeface="Source Sans Pro"/>
                        <a:cs typeface="Source Sans Pro"/>
                        <a:sym typeface="Source Sans Pro"/>
                      </a:endParaRPr>
                    </a:p>
                    <a:p>
                      <a:pPr indent="-114300" lvl="0" marL="114300" marR="0" rtl="0" algn="l">
                        <a:lnSpc>
                          <a:spcPct val="100000"/>
                        </a:lnSpc>
                        <a:spcBef>
                          <a:spcPts val="0"/>
                        </a:spcBef>
                        <a:spcAft>
                          <a:spcPts val="0"/>
                        </a:spcAft>
                        <a:buClr>
                          <a:srgbClr val="000000"/>
                        </a:buClr>
                        <a:buSzPts val="1300"/>
                        <a:buFont typeface="Source Sans Pro"/>
                        <a:buChar char="-"/>
                      </a:pPr>
                      <a:r>
                        <a:rPr lang="en-US" sz="1300" u="none" cap="none" strike="noStrike">
                          <a:latin typeface="Source Sans Pro"/>
                          <a:ea typeface="Source Sans Pro"/>
                          <a:cs typeface="Source Sans Pro"/>
                          <a:sym typeface="Source Sans Pro"/>
                        </a:rPr>
                        <a:t>Program yang dipahami dan menjadi komitmen seluruh warga sekolah</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program dan alokasi waktu masuk akal</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tujuan untuk meningkatkan kompetensi peserta didik</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solidFill>
                      <a:srgbClr val="D9EAD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satu kali setiap akhir semester</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dash"/>
                      <a:round/>
                      <a:headEnd len="sm" w="sm" type="none"/>
                      <a:tailEnd len="sm" w="sm" type="none"/>
                    </a:lnL>
                    <a:lnR cap="flat" cmpd="sng" w="9525">
                      <a:solidFill>
                        <a:srgbClr val="9E9E9E">
                          <a:alpha val="0"/>
                        </a:srgbClr>
                      </a:solidFill>
                      <a:prstDash val="dash"/>
                      <a:round/>
                      <a:headEnd len="sm" w="sm" type="none"/>
                      <a:tailEnd len="sm" w="sm" type="none"/>
                    </a:lnR>
                    <a:lnT cap="flat" cmpd="sng" w="9525">
                      <a:solidFill>
                        <a:srgbClr val="9E9E9E">
                          <a:alpha val="0"/>
                        </a:srgbClr>
                      </a:solidFill>
                      <a:prstDash val="dash"/>
                      <a:round/>
                      <a:headEnd len="sm" w="sm" type="none"/>
                      <a:tailEnd len="sm" w="sm" type="none"/>
                    </a:lnT>
                    <a:lnB cap="flat" cmpd="sng" w="9525">
                      <a:solidFill>
                        <a:srgbClr val="9E9E9E">
                          <a:alpha val="0"/>
                        </a:srgbClr>
                      </a:solidFill>
                      <a:prstDash val="dash"/>
                      <a:round/>
                      <a:headEnd len="sm" w="sm" type="none"/>
                      <a:tailEnd len="sm" w="sm" type="none"/>
                    </a:lnB>
                    <a:solidFill>
                      <a:srgbClr val="D9EAD3"/>
                    </a:solidFill>
                  </a:tcPr>
                </a:tc>
              </a:tr>
            </a:tbl>
          </a:graphicData>
        </a:graphic>
      </p:graphicFrame>
      <p:sp>
        <p:nvSpPr>
          <p:cNvPr id="376" name="Google Shape;376;gd57777aac2_2_293"/>
          <p:cNvSpPr txBox="1"/>
          <p:nvPr/>
        </p:nvSpPr>
        <p:spPr>
          <a:xfrm>
            <a:off x="188493" y="2320792"/>
            <a:ext cx="11703600" cy="11082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B5394"/>
                </a:solidFill>
                <a:latin typeface="Source Sans Pro"/>
                <a:ea typeface="Source Sans Pro"/>
                <a:cs typeface="Source Sans Pro"/>
                <a:sym typeface="Source Sans Pro"/>
              </a:rPr>
              <a:t>Menyelenggarakan program unggulan yang bertujuan untuk meningkatkan kompetensi peserta didik satu kali setiap akhir semester</a:t>
            </a:r>
            <a:endParaRPr b="1" i="0" sz="2800" u="none" cap="none" strike="noStrike">
              <a:solidFill>
                <a:srgbClr val="0B5394"/>
              </a:solidFill>
              <a:latin typeface="Source Sans Pro"/>
              <a:ea typeface="Source Sans Pro"/>
              <a:cs typeface="Source Sans Pro"/>
              <a:sym typeface="Source Sans Pro"/>
            </a:endParaRPr>
          </a:p>
        </p:txBody>
      </p:sp>
      <p:sp>
        <p:nvSpPr>
          <p:cNvPr id="377" name="Google Shape;377;gd57777aac2_2_293"/>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78" name="Google Shape;378;gd57777aac2_2_293"/>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9" name="Shape 119"/>
        <p:cNvGrpSpPr/>
        <p:nvPr/>
      </p:nvGrpSpPr>
      <p:grpSpPr>
        <a:xfrm>
          <a:off x="0" y="0"/>
          <a:ext cx="0" cy="0"/>
          <a:chOff x="0" y="0"/>
          <a:chExt cx="0" cy="0"/>
        </a:xfrm>
      </p:grpSpPr>
      <p:sp>
        <p:nvSpPr>
          <p:cNvPr id="120" name="Google Shape;120;gcd3adcbc33_2_0"/>
          <p:cNvSpPr/>
          <p:nvPr/>
        </p:nvSpPr>
        <p:spPr>
          <a:xfrm>
            <a:off x="7685900" y="1263300"/>
            <a:ext cx="3596100" cy="2596200"/>
          </a:xfrm>
          <a:prstGeom prst="wedgeEllipseCallout">
            <a:avLst>
              <a:gd fmla="val -56978" name="adj1"/>
              <a:gd fmla="val 55501" name="adj2"/>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800"/>
              </a:spcAft>
              <a:buClr>
                <a:schemeClr val="dk1"/>
              </a:buClr>
              <a:buSzPts val="1100"/>
              <a:buFont typeface="Arial"/>
              <a:buNone/>
            </a:pPr>
            <a:r>
              <a:rPr b="0" i="0" lang="en-US" sz="2100" u="none" cap="none" strike="noStrike">
                <a:solidFill>
                  <a:srgbClr val="0B5394"/>
                </a:solidFill>
                <a:latin typeface="Source Sans Pro"/>
                <a:ea typeface="Source Sans Pro"/>
                <a:cs typeface="Source Sans Pro"/>
                <a:sym typeface="Source Sans Pro"/>
              </a:rPr>
              <a:t>Terlebih dahulu, mari kita pahami kerangka dasar dan struktur kurikulum!</a:t>
            </a:r>
            <a:endParaRPr b="0" i="0" sz="2000" u="none" cap="none" strike="noStrike">
              <a:solidFill>
                <a:srgbClr val="000000"/>
              </a:solidFill>
              <a:latin typeface="Arial"/>
              <a:ea typeface="Arial"/>
              <a:cs typeface="Arial"/>
              <a:sym typeface="Arial"/>
            </a:endParaRPr>
          </a:p>
        </p:txBody>
      </p:sp>
      <p:sp>
        <p:nvSpPr>
          <p:cNvPr id="121" name="Google Shape;121;gcd3adcbc33_2_0"/>
          <p:cNvSpPr txBox="1"/>
          <p:nvPr/>
        </p:nvSpPr>
        <p:spPr>
          <a:xfrm>
            <a:off x="6141400" y="4138150"/>
            <a:ext cx="9781500" cy="114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pic>
        <p:nvPicPr>
          <p:cNvPr id="122" name="Google Shape;122;gcd3adcbc33_2_0"/>
          <p:cNvPicPr preferRelativeResize="0"/>
          <p:nvPr/>
        </p:nvPicPr>
        <p:blipFill rotWithShape="1">
          <a:blip r:embed="rId3">
            <a:alphaModFix/>
          </a:blip>
          <a:srcRect b="0" l="0" r="0" t="0"/>
          <a:stretch/>
        </p:blipFill>
        <p:spPr>
          <a:xfrm>
            <a:off x="4240825" y="2792075"/>
            <a:ext cx="4015138" cy="3833350"/>
          </a:xfrm>
          <a:prstGeom prst="rect">
            <a:avLst/>
          </a:prstGeom>
          <a:noFill/>
          <a:ln>
            <a:noFill/>
          </a:ln>
        </p:spPr>
      </p:pic>
      <p:sp>
        <p:nvSpPr>
          <p:cNvPr id="123" name="Google Shape;123;gcd3adcbc33_2_0"/>
          <p:cNvSpPr/>
          <p:nvPr/>
        </p:nvSpPr>
        <p:spPr>
          <a:xfrm>
            <a:off x="294800" y="942225"/>
            <a:ext cx="3596100" cy="2596200"/>
          </a:xfrm>
          <a:prstGeom prst="wedgeEllipseCallout">
            <a:avLst>
              <a:gd fmla="val 62167" name="adj1"/>
              <a:gd fmla="val 63555" name="adj2"/>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800"/>
              </a:spcAft>
              <a:buClr>
                <a:schemeClr val="dk1"/>
              </a:buClr>
              <a:buSzPts val="1100"/>
              <a:buFont typeface="Arial"/>
              <a:buNone/>
            </a:pPr>
            <a:r>
              <a:rPr b="0" i="0" lang="en-US" sz="2100" u="none" cap="none" strike="noStrike">
                <a:solidFill>
                  <a:srgbClr val="0B5394"/>
                </a:solidFill>
                <a:latin typeface="Source Sans Pro"/>
                <a:ea typeface="Source Sans Pro"/>
                <a:cs typeface="Source Sans Pro"/>
                <a:sym typeface="Source Sans Pro"/>
              </a:rPr>
              <a:t>Bagaimana proses penyusunan kurikulum operasional satuan pendidikan?</a:t>
            </a:r>
            <a:endParaRPr b="0" i="0" sz="2000" u="none" cap="none" strike="noStrike">
              <a:solidFill>
                <a:srgbClr val="000000"/>
              </a:solidFill>
              <a:latin typeface="Arial"/>
              <a:ea typeface="Arial"/>
              <a:cs typeface="Arial"/>
              <a:sym typeface="Arial"/>
            </a:endParaRPr>
          </a:p>
        </p:txBody>
      </p:sp>
      <p:sp>
        <p:nvSpPr>
          <p:cNvPr id="124" name="Google Shape;124;gcd3adcbc33_2_0"/>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d57777aac2_2_302"/>
          <p:cNvSpPr txBox="1"/>
          <p:nvPr>
            <p:ph type="title"/>
          </p:nvPr>
        </p:nvSpPr>
        <p:spPr>
          <a:xfrm>
            <a:off x="188567" y="777667"/>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300"/>
              <a:t>Merumuskan Tujuan yang Berpusat Pada Peserta Didik</a:t>
            </a:r>
            <a:endParaRPr sz="2300"/>
          </a:p>
          <a:p>
            <a:pPr indent="0" lvl="0" marL="0" rtl="0" algn="l">
              <a:lnSpc>
                <a:spcPct val="90000"/>
              </a:lnSpc>
              <a:spcBef>
                <a:spcPts val="0"/>
              </a:spcBef>
              <a:spcAft>
                <a:spcPts val="0"/>
              </a:spcAft>
              <a:buSzPts val="2800"/>
              <a:buNone/>
            </a:pPr>
            <a:r>
              <a:t/>
            </a:r>
            <a:endParaRPr sz="2300"/>
          </a:p>
          <a:p>
            <a:pPr indent="0" lvl="0" marL="0" rtl="0" algn="l">
              <a:lnSpc>
                <a:spcPct val="90000"/>
              </a:lnSpc>
              <a:spcBef>
                <a:spcPts val="0"/>
              </a:spcBef>
              <a:spcAft>
                <a:spcPts val="0"/>
              </a:spcAft>
              <a:buSzPts val="2800"/>
              <a:buNone/>
            </a:pPr>
            <a:r>
              <a:t/>
            </a:r>
            <a:endParaRPr sz="2300"/>
          </a:p>
        </p:txBody>
      </p:sp>
      <p:sp>
        <p:nvSpPr>
          <p:cNvPr id="384" name="Google Shape;384;gd57777aac2_2_302"/>
          <p:cNvSpPr txBox="1"/>
          <p:nvPr>
            <p:ph idx="1" type="body"/>
          </p:nvPr>
        </p:nvSpPr>
        <p:spPr>
          <a:xfrm>
            <a:off x="3110800" y="1081200"/>
            <a:ext cx="8506500" cy="638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2800"/>
              <a:buNone/>
            </a:pPr>
            <a:r>
              <a:rPr lang="en-US" sz="1250">
                <a:solidFill>
                  <a:srgbClr val="000000"/>
                </a:solidFill>
              </a:rPr>
              <a:t>Tujuan harus selalu merupakan perwujudan dari visi dan  misi, dan tujuan sekolah harus mencerminkan karakteristik atau hasil yang akan dicapai oleh peserta didik. Karakteristik tersebut mencakup berbagai kapasitas dan tanggung jawab seseorang  yang mencakup pertumbuhan intelektual, pribadi, emosional dan sosial.</a:t>
            </a:r>
            <a:endParaRPr sz="1250">
              <a:solidFill>
                <a:srgbClr val="000000"/>
              </a:solidFill>
            </a:endParaRPr>
          </a:p>
          <a:p>
            <a:pPr indent="0" lvl="0" marL="0" rtl="0" algn="l">
              <a:lnSpc>
                <a:spcPct val="115000"/>
              </a:lnSpc>
              <a:spcBef>
                <a:spcPts val="1000"/>
              </a:spcBef>
              <a:spcAft>
                <a:spcPts val="0"/>
              </a:spcAft>
              <a:buSzPts val="2800"/>
              <a:buNone/>
            </a:pPr>
            <a:r>
              <a:t/>
            </a:r>
            <a:endParaRPr sz="1250">
              <a:solidFill>
                <a:srgbClr val="000000"/>
              </a:solidFill>
            </a:endParaRPr>
          </a:p>
          <a:p>
            <a:pPr indent="0" lvl="0" marL="0" rtl="0" algn="l">
              <a:lnSpc>
                <a:spcPct val="115000"/>
              </a:lnSpc>
              <a:spcBef>
                <a:spcPts val="0"/>
              </a:spcBef>
              <a:spcAft>
                <a:spcPts val="0"/>
              </a:spcAft>
              <a:buSzPts val="2800"/>
              <a:buNone/>
            </a:pPr>
            <a:r>
              <a:rPr b="1" lang="en-US" sz="1250">
                <a:solidFill>
                  <a:srgbClr val="000000"/>
                </a:solidFill>
                <a:highlight>
                  <a:srgbClr val="FFFFFF"/>
                </a:highlight>
              </a:rPr>
              <a:t>Prinsip-prinsip dalam merumuskan tujuan yang berpusat  pada </a:t>
            </a:r>
            <a:r>
              <a:rPr b="1" lang="en-US" sz="1250">
                <a:solidFill>
                  <a:srgbClr val="000000"/>
                </a:solidFill>
              </a:rPr>
              <a:t>peserta didik </a:t>
            </a:r>
            <a:r>
              <a:rPr b="1" lang="en-US" sz="1250">
                <a:solidFill>
                  <a:srgbClr val="000000"/>
                </a:solidFill>
                <a:highlight>
                  <a:srgbClr val="FFFFFF"/>
                </a:highlight>
              </a:rPr>
              <a:t>:</a:t>
            </a:r>
            <a:endParaRPr b="1" sz="1250">
              <a:solidFill>
                <a:srgbClr val="000000"/>
              </a:solidFill>
              <a:highlight>
                <a:srgbClr val="FFFFFF"/>
              </a:highlight>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rPr>
              <a:t>Dalam kurikulum operasional  sekolah, Profil Pelajar Pancasila secara lengkap menjadi fondasi, termasuk  semua dimensi beserta elemen dan sub-elemennya. Satuan pendidikan dapat menambahkan kompetensi peserta didik sesuai dengan karakteristik satuan pendidikan, selama tidak bertentangan dengan Profil Pelajar Pancasila.</a:t>
            </a:r>
            <a:endParaRPr sz="1250">
              <a:solidFill>
                <a:srgbClr val="000000"/>
              </a:solidFill>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highlight>
                  <a:srgbClr val="FFFFFF"/>
                </a:highlight>
              </a:rPr>
              <a:t>Mengevaluasi secara kritis lingkungan belajar di satuan pendidikan dan membuat perubahan yang diperlukan agar memungkinkan semua </a:t>
            </a:r>
            <a:r>
              <a:rPr lang="en-US" sz="1250">
                <a:solidFill>
                  <a:srgbClr val="000000"/>
                </a:solidFill>
              </a:rPr>
              <a:t>peserta didik </a:t>
            </a:r>
            <a:r>
              <a:rPr lang="en-US" sz="1250">
                <a:solidFill>
                  <a:srgbClr val="000000"/>
                </a:solidFill>
                <a:highlight>
                  <a:srgbClr val="FFFFFF"/>
                </a:highlight>
              </a:rPr>
              <a:t>dan guru untuk bekerja mengembangkan nilai-nilai Profil Pelajar Pancasila pada </a:t>
            </a:r>
            <a:r>
              <a:rPr lang="en-US" sz="1250">
                <a:solidFill>
                  <a:srgbClr val="000000"/>
                </a:solidFill>
              </a:rPr>
              <a:t>peserta didik</a:t>
            </a:r>
            <a:endParaRPr sz="1250">
              <a:solidFill>
                <a:srgbClr val="000000"/>
              </a:solidFill>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highlight>
                  <a:srgbClr val="FFFFFF"/>
                </a:highlight>
              </a:rPr>
              <a:t>Memfokuskan  kembali pada  tujuan program keahlian, secara kreatif  mengelola sumber daya yang ada pada satuan pendidikan  baik itu sumber daya manusia (guru/orang tua, peserta didik) maupun sumber daya lainnya  seperti lingkungan/ komunitas di sekitar satuan pendidikan.</a:t>
            </a:r>
            <a:endParaRPr sz="1250">
              <a:solidFill>
                <a:srgbClr val="000000"/>
              </a:solidFill>
              <a:highlight>
                <a:srgbClr val="FFFFFF"/>
              </a:highlight>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highlight>
                  <a:srgbClr val="FFFFFF"/>
                </a:highlight>
              </a:rPr>
              <a:t>Menjadikan Profil Pelajar Pancasila  sebagai  prinsip utama setiap program pembelajaran untuk membantu peserta didik berkembang sesuai potensinya.</a:t>
            </a:r>
            <a:endParaRPr sz="1250">
              <a:solidFill>
                <a:srgbClr val="000000"/>
              </a:solidFill>
              <a:highlight>
                <a:srgbClr val="FFFFFF"/>
              </a:highlight>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highlight>
                  <a:srgbClr val="FFFFFF"/>
                </a:highlight>
              </a:rPr>
              <a:t>Menggunakan Profil Pelajar Pancasila sebagai alat  untuk  melakukan refleksi dan analisis  seluruh program pembelajaran di satuan pendidikan.</a:t>
            </a:r>
            <a:endParaRPr sz="1250">
              <a:solidFill>
                <a:srgbClr val="000000"/>
              </a:solidFill>
              <a:highlight>
                <a:srgbClr val="FFFFFF"/>
              </a:highlight>
            </a:endParaRPr>
          </a:p>
          <a:p>
            <a:pPr indent="-384175" lvl="0" marL="609600" rtl="0" algn="l">
              <a:lnSpc>
                <a:spcPct val="115000"/>
              </a:lnSpc>
              <a:spcBef>
                <a:spcPts val="0"/>
              </a:spcBef>
              <a:spcAft>
                <a:spcPts val="0"/>
              </a:spcAft>
              <a:buClr>
                <a:srgbClr val="000000"/>
              </a:buClr>
              <a:buSzPts val="1250"/>
              <a:buAutoNum type="arabicPeriod"/>
            </a:pPr>
            <a:r>
              <a:rPr lang="en-US" sz="1250">
                <a:solidFill>
                  <a:srgbClr val="000000"/>
                </a:solidFill>
                <a:highlight>
                  <a:srgbClr val="FFFFFF"/>
                </a:highlight>
              </a:rPr>
              <a:t>Satuan pendidikan melakukan refleksi secara berkala, untuk mengetahui sejauh mana keberhasilan dalam pembelajaran, pada struktur dan sistem  serta kurikulum yang ada di satuan pendidikan memungkinkan peserta didik dan guru  yang melaksanakan program pembelajaran , untuk berkembang menjadi  seperti yang dideskripsikan di Profil Pelajar Pancasila yang  ada di satuan pendidikan.</a:t>
            </a:r>
            <a:endParaRPr sz="1250">
              <a:solidFill>
                <a:srgbClr val="000000"/>
              </a:solidFill>
              <a:highlight>
                <a:srgbClr val="FFFFFF"/>
              </a:highlight>
            </a:endParaRPr>
          </a:p>
        </p:txBody>
      </p:sp>
      <p:sp>
        <p:nvSpPr>
          <p:cNvPr id="385" name="Google Shape;385;gd57777aac2_2_302"/>
          <p:cNvSpPr txBox="1"/>
          <p:nvPr>
            <p:ph idx="1" type="body"/>
          </p:nvPr>
        </p:nvSpPr>
        <p:spPr>
          <a:xfrm>
            <a:off x="188567" y="1826633"/>
            <a:ext cx="2808000" cy="4929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b="1" lang="en-US" sz="1500"/>
              <a:t>TIPS</a:t>
            </a:r>
            <a:endParaRPr b="1" sz="1500"/>
          </a:p>
          <a:p>
            <a:pPr indent="-209550" lvl="0" marL="241300" rtl="0" algn="l">
              <a:lnSpc>
                <a:spcPct val="90000"/>
              </a:lnSpc>
              <a:spcBef>
                <a:spcPts val="1000"/>
              </a:spcBef>
              <a:spcAft>
                <a:spcPts val="0"/>
              </a:spcAft>
              <a:buSzPts val="1300"/>
              <a:buChar char="•"/>
            </a:pPr>
            <a:r>
              <a:rPr lang="en-US" sz="1300"/>
              <a:t>Fokus untuk memahami  dan membantu peserta didik untuk  mengenal diri dan cara belajar mereka sendiri</a:t>
            </a:r>
            <a:endParaRPr sz="1300"/>
          </a:p>
          <a:p>
            <a:pPr indent="-209550" lvl="0" marL="241300" rtl="0" algn="l">
              <a:lnSpc>
                <a:spcPct val="90000"/>
              </a:lnSpc>
              <a:spcBef>
                <a:spcPts val="1000"/>
              </a:spcBef>
              <a:spcAft>
                <a:spcPts val="0"/>
              </a:spcAft>
              <a:buSzPts val="1300"/>
              <a:buChar char="•"/>
            </a:pPr>
            <a:r>
              <a:rPr lang="en-US" sz="1300"/>
              <a:t>Memungkinkan peserta didik untuk melihat kemajuan mereka sendiri, merefleksikan cara dan kekuatan belajar mereka, dan menetapkan tujuan individu?</a:t>
            </a:r>
            <a:endParaRPr sz="1300"/>
          </a:p>
          <a:p>
            <a:pPr indent="-209550" lvl="0" marL="241300" rtl="0" algn="l">
              <a:lnSpc>
                <a:spcPct val="90000"/>
              </a:lnSpc>
              <a:spcBef>
                <a:spcPts val="1000"/>
              </a:spcBef>
              <a:spcAft>
                <a:spcPts val="0"/>
              </a:spcAft>
              <a:buSzPts val="1300"/>
              <a:buChar char="•"/>
            </a:pPr>
            <a:r>
              <a:rPr lang="en-US" sz="1300"/>
              <a:t>Tinjau kembali dan refleksikan berdasarkan Profil Pelajar Pancasila.  Sepanjang tahun, peserta didik akan berubah dan bertumbuh. Berikan ruang bagi peserta didik untuk merekam refleksi diri secara teratur.</a:t>
            </a:r>
            <a:endParaRPr sz="1300"/>
          </a:p>
        </p:txBody>
      </p:sp>
      <p:sp>
        <p:nvSpPr>
          <p:cNvPr id="386" name="Google Shape;386;gd57777aac2_2_302"/>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87" name="Google Shape;387;gd57777aac2_2_302"/>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d57777aac2_2_310"/>
          <p:cNvSpPr txBox="1"/>
          <p:nvPr>
            <p:ph type="title"/>
          </p:nvPr>
        </p:nvSpPr>
        <p:spPr>
          <a:xfrm>
            <a:off x="198667" y="136833"/>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2000"/>
              <a:t>CONTOH:</a:t>
            </a:r>
            <a:endParaRPr b="0" sz="2000"/>
          </a:p>
          <a:p>
            <a:pPr indent="0" lvl="0" marL="0" rtl="0" algn="l">
              <a:lnSpc>
                <a:spcPct val="90000"/>
              </a:lnSpc>
              <a:spcBef>
                <a:spcPts val="0"/>
              </a:spcBef>
              <a:spcAft>
                <a:spcPts val="0"/>
              </a:spcAft>
              <a:buSzPts val="2800"/>
              <a:buNone/>
            </a:pPr>
            <a:r>
              <a:rPr lang="en-US" sz="2000"/>
              <a:t>Analisis Kebutuhan untuk Mencapai Tujuan</a:t>
            </a:r>
            <a:endParaRPr sz="2000"/>
          </a:p>
        </p:txBody>
      </p:sp>
      <p:sp>
        <p:nvSpPr>
          <p:cNvPr id="393" name="Google Shape;393;gd57777aac2_2_310"/>
          <p:cNvSpPr txBox="1"/>
          <p:nvPr/>
        </p:nvSpPr>
        <p:spPr>
          <a:xfrm>
            <a:off x="260667" y="1503700"/>
            <a:ext cx="2565300" cy="2447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Analisis kekuatan, kelemahan, peluang, serta ancaman atau yang biasa kita sebut sebagai SWOT merupakan cara yang umum dilakukan dalam mengenali satuan pendidikan dan lingkungannya serta menyusun strategi untuk mengembangkan dan  mengatasi permasalahan satuan pendidikan.</a:t>
            </a:r>
            <a:endParaRPr b="0" i="0" sz="1300" u="none" cap="none" strike="noStrike">
              <a:solidFill>
                <a:srgbClr val="000000"/>
              </a:solidFill>
              <a:latin typeface="Source Sans Pro"/>
              <a:ea typeface="Source Sans Pro"/>
              <a:cs typeface="Source Sans Pro"/>
              <a:sym typeface="Source Sans Pro"/>
            </a:endParaRPr>
          </a:p>
        </p:txBody>
      </p:sp>
      <p:graphicFrame>
        <p:nvGraphicFramePr>
          <p:cNvPr id="394" name="Google Shape;394;gd57777aac2_2_310"/>
          <p:cNvGraphicFramePr/>
          <p:nvPr/>
        </p:nvGraphicFramePr>
        <p:xfrm>
          <a:off x="3252733" y="961417"/>
          <a:ext cx="3000000" cy="3000000"/>
        </p:xfrm>
        <a:graphic>
          <a:graphicData uri="http://schemas.openxmlformats.org/drawingml/2006/table">
            <a:tbl>
              <a:tblPr>
                <a:noFill/>
                <a:tableStyleId>{81A1F128-A3EC-4290-ADBB-36832A214A05}</a:tableStyleId>
              </a:tblPr>
              <a:tblGrid>
                <a:gridCol w="1997875"/>
                <a:gridCol w="1997875"/>
                <a:gridCol w="2427275"/>
                <a:gridCol w="2141050"/>
              </a:tblGrid>
              <a:tr h="64005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S </a:t>
                      </a:r>
                      <a:endParaRPr b="1" sz="15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(strength/kekuatan)</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W</a:t>
                      </a:r>
                      <a:endParaRPr b="1" sz="15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(weakness/kelemahan)</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O</a:t>
                      </a:r>
                      <a:endParaRPr b="1" sz="15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(opportunity/peluang)</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T</a:t>
                      </a:r>
                      <a:endParaRPr b="1" sz="15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(threat/ancaman)</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AD1DC"/>
                    </a:solidFill>
                  </a:tcPr>
                </a:tc>
              </a:tr>
              <a:tr h="411450">
                <a:tc gridSpan="2">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Source Sans Pro"/>
                          <a:ea typeface="Source Sans Pro"/>
                          <a:cs typeface="Source Sans Pro"/>
                          <a:sym typeface="Source Sans Pro"/>
                        </a:rPr>
                        <a:t>internal</a:t>
                      </a:r>
                      <a:endParaRPr b="1"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Clr>
                          <a:srgbClr val="000000"/>
                        </a:buClr>
                        <a:buSzPts val="1100"/>
                        <a:buFont typeface="Arial"/>
                        <a:buNone/>
                      </a:pPr>
                      <a:r>
                        <a:rPr b="1" lang="en-US" sz="1100" u="none" cap="none" strike="noStrike">
                          <a:latin typeface="Source Sans Pro"/>
                          <a:ea typeface="Source Sans Pro"/>
                          <a:cs typeface="Source Sans Pro"/>
                          <a:sym typeface="Source Sans Pro"/>
                        </a:rPr>
                        <a:t>eksternal</a:t>
                      </a:r>
                      <a:endParaRPr b="1"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hMerge="1"/>
              </a:tr>
              <a:tr h="1417275">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situasi atau kondisi yang merupakan kekuatan yang dimiliki satuan pendidikan yang bisa memberikan pengaruh positif pada saat ini atau pun di masa yang akan datang.</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situasi atau kondisi yang merupakan kelemahan yang dimiliki </a:t>
                      </a:r>
                      <a:r>
                        <a:rPr lang="en-US" sz="1100" u="none" cap="none" strike="noStrike">
                          <a:solidFill>
                            <a:schemeClr val="dk1"/>
                          </a:solidFill>
                          <a:latin typeface="Source Sans Pro"/>
                          <a:ea typeface="Source Sans Pro"/>
                          <a:cs typeface="Source Sans Pro"/>
                          <a:sym typeface="Source Sans Pro"/>
                        </a:rPr>
                        <a:t>satuan pendidikan </a:t>
                      </a:r>
                      <a:r>
                        <a:rPr lang="en-US" sz="1100" u="none" cap="none" strike="noStrike">
                          <a:latin typeface="Source Sans Pro"/>
                          <a:ea typeface="Source Sans Pro"/>
                          <a:cs typeface="Source Sans Pro"/>
                          <a:sym typeface="Source Sans Pro"/>
                        </a:rPr>
                        <a:t>yang bisa memberikan pengaruh negatif pada saat ini atau pun di masa yang akan datang. </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situasi atau kondisi yang merupakan peluang atau kesempatan di luar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yang bisa memberikan peluang untuk berkembang di kemudian hari. </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Ancaman atau tantangan apa saja yang mungkin akan dihadapi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yang bisa menghambat laju perkembangan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AD1DC"/>
                    </a:solidFill>
                  </a:tcPr>
                </a:tc>
              </a:tr>
              <a:tr h="3261325">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Kekuatan atau kelebihan apa yang dimiliki satuan pendidikan?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yang membuat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lebih baik dari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lainnya?</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Keunikan apa yang dimiliki oleh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yang menyebabkan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mendapatkan “dukungan”?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yang dilihat atau dirasakan oleh masyarakat sebagai suatu kelebihan?</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9EAD3"/>
                    </a:solidFill>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yang dapat kita tingkatkan dalam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saja kebutuhan peserta didik yang belum terpenuhi di sekolah?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saja yang harus dihindari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Faktor apa saja yang menyebabkan kehilangan dukungan?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yang dilihat atau dirasakan masyarakat sebagai suatu kelemahan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E599"/>
                    </a:solidFill>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saja kesempatan yang ada di luar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(Misal: lingkungan yang mendukung, mitra yang dapat memperkaya pembelajaran)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Perubahan apa saja yang terjadi di luar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(hasil riset terbaru, praktik- praktik pendidikan dan pengasuhan) yang selaras dan bisa menjadi pendukung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Apa saja perkembangan pola pikir masyarakat (orang tua dan praktisi pendidikan) yang bisa membantu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untuk melakukan inovasi?  </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Hambatan apa yang sedang dihadapi sekarang?</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Tren apa  yang menyebabkan ancaman bagi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 Misalnya: </a:t>
                      </a:r>
                      <a:r>
                        <a:rPr lang="en-US" sz="1100" u="none" cap="none" strike="noStrike">
                          <a:solidFill>
                            <a:schemeClr val="dk1"/>
                          </a:solidFill>
                          <a:latin typeface="Source Sans Pro"/>
                          <a:ea typeface="Source Sans Pro"/>
                          <a:cs typeface="Source Sans Pro"/>
                          <a:sym typeface="Source Sans Pro"/>
                        </a:rPr>
                        <a:t> Perkembangan Teknologi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Adakah perubahan peraturan pemerintah yang akan berdampak bagi  perkembangan </a:t>
                      </a:r>
                      <a:r>
                        <a:rPr lang="en-US" sz="1100" u="none" cap="none" strike="noStrike">
                          <a:solidFill>
                            <a:schemeClr val="dk1"/>
                          </a:solidFill>
                          <a:latin typeface="Source Sans Pro"/>
                          <a:ea typeface="Source Sans Pro"/>
                          <a:cs typeface="Source Sans Pro"/>
                          <a:sym typeface="Source Sans Pro"/>
                        </a:rPr>
                        <a:t>satuan pendidikan</a:t>
                      </a:r>
                      <a:r>
                        <a:rPr lang="en-US" sz="1100" u="none" cap="none" strike="noStrike">
                          <a:latin typeface="Source Sans Pro"/>
                          <a:ea typeface="Source Sans Pro"/>
                          <a:cs typeface="Source Sans Pro"/>
                          <a:sym typeface="Source Sans Pro"/>
                        </a:rPr>
                        <a:t>?</a:t>
                      </a:r>
                      <a:endParaRPr sz="11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AD1DC"/>
                    </a:solidFill>
                  </a:tcPr>
                </a:tc>
              </a:tr>
            </a:tbl>
          </a:graphicData>
        </a:graphic>
      </p:graphicFrame>
      <p:sp>
        <p:nvSpPr>
          <p:cNvPr id="395" name="Google Shape;395;gd57777aac2_2_310"/>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96" name="Google Shape;396;gd57777aac2_2_310"/>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aphicFrame>
        <p:nvGraphicFramePr>
          <p:cNvPr id="401" name="Google Shape;401;gd57777aac2_2_318"/>
          <p:cNvGraphicFramePr/>
          <p:nvPr/>
        </p:nvGraphicFramePr>
        <p:xfrm>
          <a:off x="3665867" y="1194567"/>
          <a:ext cx="3000000" cy="3000000"/>
        </p:xfrm>
        <a:graphic>
          <a:graphicData uri="http://schemas.openxmlformats.org/drawingml/2006/table">
            <a:tbl>
              <a:tblPr>
                <a:noFill/>
                <a:tableStyleId>{81A1F128-A3EC-4290-ADBB-36832A214A05}</a:tableStyleId>
              </a:tblPr>
              <a:tblGrid>
                <a:gridCol w="1568100"/>
                <a:gridCol w="3270425"/>
                <a:gridCol w="3358500"/>
              </a:tblGrid>
              <a:tr h="698125">
                <a:tc>
                  <a:txBody>
                    <a:bodyPr/>
                    <a:lstStyle/>
                    <a:p>
                      <a:pPr indent="0" lvl="0" marL="0" marR="0" rtl="0" algn="l">
                        <a:lnSpc>
                          <a:spcPct val="100000"/>
                        </a:lnSpc>
                        <a:spcBef>
                          <a:spcPts val="0"/>
                        </a:spcBef>
                        <a:spcAft>
                          <a:spcPts val="0"/>
                        </a:spcAft>
                        <a:buClr>
                          <a:srgbClr val="000000"/>
                        </a:buClr>
                        <a:buSzPts val="1900"/>
                        <a:buFont typeface="Arial"/>
                        <a:buNone/>
                      </a:pPr>
                      <a:r>
                        <a:t/>
                      </a:r>
                      <a:endParaRPr sz="19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latin typeface="Source Sans Pro"/>
                          <a:ea typeface="Source Sans Pro"/>
                          <a:cs typeface="Source Sans Pro"/>
                          <a:sym typeface="Source Sans Pro"/>
                        </a:rPr>
                        <a:t>Strength</a:t>
                      </a:r>
                      <a:endParaRPr b="1" sz="19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Kekuatan</a:t>
                      </a:r>
                      <a:endParaRPr sz="15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latin typeface="Source Sans Pro"/>
                          <a:ea typeface="Source Sans Pro"/>
                          <a:cs typeface="Source Sans Pro"/>
                          <a:sym typeface="Source Sans Pro"/>
                        </a:rPr>
                        <a:t>Weakness</a:t>
                      </a:r>
                      <a:endParaRPr b="1" sz="19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Kelemahan</a:t>
                      </a:r>
                      <a:endParaRPr sz="15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E599"/>
                    </a:solidFill>
                  </a:tcPr>
                </a:tc>
              </a:tr>
              <a:tr h="735875">
                <a:tc>
                  <a:txBody>
                    <a:bodyPr/>
                    <a:lstStyle/>
                    <a:p>
                      <a:pPr indent="0" lvl="0" marL="0" marR="0" rtl="0" algn="l">
                        <a:lnSpc>
                          <a:spcPct val="100000"/>
                        </a:lnSpc>
                        <a:spcBef>
                          <a:spcPts val="0"/>
                        </a:spcBef>
                        <a:spcAft>
                          <a:spcPts val="0"/>
                        </a:spcAft>
                        <a:buClr>
                          <a:srgbClr val="000000"/>
                        </a:buClr>
                        <a:buSzPts val="1900"/>
                        <a:buFont typeface="Arial"/>
                        <a:buNone/>
                      </a:pPr>
                      <a:r>
                        <a:t/>
                      </a:r>
                      <a:endParaRPr sz="19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381000" lvl="0" marL="609600" marR="0" rtl="0" algn="l">
                        <a:lnSpc>
                          <a:spcPct val="100000"/>
                        </a:lnSpc>
                        <a:spcBef>
                          <a:spcPts val="0"/>
                        </a:spcBef>
                        <a:spcAft>
                          <a:spcPts val="0"/>
                        </a:spcAft>
                        <a:buClr>
                          <a:srgbClr val="000000"/>
                        </a:buClr>
                        <a:buSzPts val="1200"/>
                        <a:buFont typeface="Source Sans Pro"/>
                        <a:buAutoNum type="arabicPeriod"/>
                      </a:pPr>
                      <a:r>
                        <a:rPr lang="en-US" sz="1200" u="none" cap="none" strike="noStrike">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rgbClr val="000000"/>
                        </a:buClr>
                        <a:buSzPts val="1200"/>
                        <a:buFont typeface="Source Sans Pro"/>
                        <a:buAutoNum type="arabicPeriod"/>
                      </a:pPr>
                      <a:r>
                        <a:rPr lang="en-US" sz="1200" u="none" cap="none" strike="noStrike">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rgbClr val="000000"/>
                        </a:buClr>
                        <a:buSzPts val="1200"/>
                        <a:buFont typeface="Source Sans Pro"/>
                        <a:buAutoNum type="arabicPeriod"/>
                      </a:pPr>
                      <a:r>
                        <a:rPr lang="en-US" sz="1200" u="none" cap="none" strike="noStrike">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b="1"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698125">
                <a:tc>
                  <a:txBody>
                    <a:bodyPr/>
                    <a:lstStyle/>
                    <a:p>
                      <a:pPr indent="0" lvl="0" marL="0" marR="0" rtl="0" algn="r">
                        <a:lnSpc>
                          <a:spcPct val="100000"/>
                        </a:lnSpc>
                        <a:spcBef>
                          <a:spcPts val="0"/>
                        </a:spcBef>
                        <a:spcAft>
                          <a:spcPts val="0"/>
                        </a:spcAft>
                        <a:buClr>
                          <a:srgbClr val="000000"/>
                        </a:buClr>
                        <a:buSzPts val="1900"/>
                        <a:buFont typeface="Arial"/>
                        <a:buNone/>
                      </a:pPr>
                      <a:r>
                        <a:rPr b="1" lang="en-US" sz="1900" u="none" cap="none" strike="noStrike">
                          <a:latin typeface="Source Sans Pro"/>
                          <a:ea typeface="Source Sans Pro"/>
                          <a:cs typeface="Source Sans Pro"/>
                          <a:sym typeface="Source Sans Pro"/>
                        </a:rPr>
                        <a:t>Opportunity</a:t>
                      </a:r>
                      <a:endParaRPr b="1" sz="19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Peluang</a:t>
                      </a:r>
                      <a:endParaRPr sz="15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Bagaimana satuan pendidikan  memanfaatkan kekuatan untuk mengoptimalkan peluang?</a:t>
                      </a:r>
                      <a:endParaRPr b="1" sz="1200" u="none" cap="none" strike="noStrike">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Bagaimana satuan pendidikan memanfaatkan peluang untuk mengoptimalkan kekuatan?</a:t>
                      </a:r>
                      <a:endParaRPr b="1"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Bagaimana satuan pendidikan  memanfaatkan peluang untuk mengurangi atau menghindari kelemahan?</a:t>
                      </a:r>
                      <a:endParaRPr b="1"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1056700">
                <a:tc>
                  <a:txBody>
                    <a:bodyPr/>
                    <a:lstStyle/>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b="1" sz="19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vMerge="1"/>
                <a:tc vMerge="1"/>
              </a:tr>
              <a:tr h="698125">
                <a:tc>
                  <a:txBody>
                    <a:bodyPr/>
                    <a:lstStyle/>
                    <a:p>
                      <a:pPr indent="0" lvl="0" marL="0" marR="0" rtl="0" algn="r">
                        <a:lnSpc>
                          <a:spcPct val="100000"/>
                        </a:lnSpc>
                        <a:spcBef>
                          <a:spcPts val="0"/>
                        </a:spcBef>
                        <a:spcAft>
                          <a:spcPts val="0"/>
                        </a:spcAft>
                        <a:buClr>
                          <a:srgbClr val="000000"/>
                        </a:buClr>
                        <a:buSzPts val="1900"/>
                        <a:buFont typeface="Arial"/>
                        <a:buNone/>
                      </a:pPr>
                      <a:r>
                        <a:rPr b="1" lang="en-US" sz="1900" u="none" cap="none" strike="noStrike">
                          <a:latin typeface="Source Sans Pro"/>
                          <a:ea typeface="Source Sans Pro"/>
                          <a:cs typeface="Source Sans Pro"/>
                          <a:sym typeface="Source Sans Pro"/>
                        </a:rPr>
                        <a:t>Threat</a:t>
                      </a:r>
                      <a:endParaRPr b="1" sz="19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Ancaman</a:t>
                      </a:r>
                      <a:endParaRPr sz="15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AD1DC"/>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Bagaimana satuan pendidikan memanfaatkan kekuatan untuk meminimalkan dampak dan menghadapi ancaman/tantangan?</a:t>
                      </a:r>
                      <a:endParaRPr b="1"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Apa yang dapat dilakukan satuan pendidikan untuk mengurangi kelemahan dan menghadapi ancaman/tantangan?</a:t>
                      </a:r>
                      <a:endParaRPr b="1" sz="1200" u="none" cap="none" strike="noStrike">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735875">
                <a:tc>
                  <a:txBody>
                    <a:bodyPr/>
                    <a:lstStyle/>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sz="1200" u="none" cap="none" strike="noStrike">
                        <a:solidFill>
                          <a:schemeClr val="dk1"/>
                        </a:solidFill>
                        <a:latin typeface="Source Sans Pro"/>
                        <a:ea typeface="Source Sans Pro"/>
                        <a:cs typeface="Source Sans Pro"/>
                        <a:sym typeface="Source Sans Pro"/>
                      </a:endParaRPr>
                    </a:p>
                    <a:p>
                      <a:pPr indent="-381000" lvl="0" marL="609600" marR="0" rtl="0" algn="l">
                        <a:lnSpc>
                          <a:spcPct val="100000"/>
                        </a:lnSpc>
                        <a:spcBef>
                          <a:spcPts val="0"/>
                        </a:spcBef>
                        <a:spcAft>
                          <a:spcPts val="0"/>
                        </a:spcAft>
                        <a:buClr>
                          <a:schemeClr val="dk1"/>
                        </a:buClr>
                        <a:buSzPts val="1200"/>
                        <a:buFont typeface="Source Sans Pro"/>
                        <a:buAutoNum type="arabicPeriod"/>
                      </a:pPr>
                      <a:r>
                        <a:rPr lang="en-US" sz="1200" u="none" cap="none" strike="noStrike">
                          <a:solidFill>
                            <a:schemeClr val="dk1"/>
                          </a:solidFill>
                          <a:latin typeface="Source Sans Pro"/>
                          <a:ea typeface="Source Sans Pro"/>
                          <a:cs typeface="Source Sans Pro"/>
                          <a:sym typeface="Source Sans Pro"/>
                        </a:rPr>
                        <a:t>...</a:t>
                      </a:r>
                      <a:endParaRPr b="1" sz="19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vMerge="1"/>
                <a:tc vMerge="1"/>
              </a:tr>
            </a:tbl>
          </a:graphicData>
        </a:graphic>
      </p:graphicFrame>
      <p:sp>
        <p:nvSpPr>
          <p:cNvPr id="402" name="Google Shape;402;gd57777aac2_2_318"/>
          <p:cNvSpPr txBox="1"/>
          <p:nvPr/>
        </p:nvSpPr>
        <p:spPr>
          <a:xfrm>
            <a:off x="7987433" y="788067"/>
            <a:ext cx="1111200" cy="477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internal</a:t>
            </a:r>
            <a:endParaRPr b="1" i="0" sz="1500" u="none" cap="none" strike="noStrike">
              <a:solidFill>
                <a:srgbClr val="000000"/>
              </a:solidFill>
              <a:latin typeface="Source Sans Pro"/>
              <a:ea typeface="Source Sans Pro"/>
              <a:cs typeface="Source Sans Pro"/>
              <a:sym typeface="Source Sans Pro"/>
            </a:endParaRPr>
          </a:p>
        </p:txBody>
      </p:sp>
      <p:sp>
        <p:nvSpPr>
          <p:cNvPr id="403" name="Google Shape;403;gd57777aac2_2_318"/>
          <p:cNvSpPr txBox="1"/>
          <p:nvPr/>
        </p:nvSpPr>
        <p:spPr>
          <a:xfrm rot="-5400000">
            <a:off x="2761067" y="3699167"/>
            <a:ext cx="1111200" cy="477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eksternal</a:t>
            </a:r>
            <a:endParaRPr b="1" i="0" sz="1500" u="none" cap="none" strike="noStrike">
              <a:solidFill>
                <a:srgbClr val="000000"/>
              </a:solidFill>
              <a:latin typeface="Source Sans Pro"/>
              <a:ea typeface="Source Sans Pro"/>
              <a:cs typeface="Source Sans Pro"/>
              <a:sym typeface="Source Sans Pro"/>
            </a:endParaRPr>
          </a:p>
        </p:txBody>
      </p:sp>
      <p:sp>
        <p:nvSpPr>
          <p:cNvPr id="404" name="Google Shape;404;gd57777aac2_2_318"/>
          <p:cNvSpPr txBox="1"/>
          <p:nvPr/>
        </p:nvSpPr>
        <p:spPr>
          <a:xfrm>
            <a:off x="313975" y="1783375"/>
            <a:ext cx="2499000" cy="2955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Source Sans Pro"/>
                <a:ea typeface="Source Sans Pro"/>
                <a:cs typeface="Source Sans Pro"/>
                <a:sym typeface="Source Sans Pro"/>
              </a:rPr>
              <a:t>Setelah mengidentifikasi SWOT (kekuatan, kelemahan, peluang, dan ancaman/tantangan), satuan pendidikan dapat mencari strategi-strategi yang bisa dilakukan untuk mengoptimalkan proses belajar mengajar secara menyeluruh (internal dan eksternal). </a:t>
            </a:r>
            <a:endParaRPr b="0" i="0" sz="1600" u="none" cap="none" strike="noStrike">
              <a:solidFill>
                <a:srgbClr val="000000"/>
              </a:solidFill>
              <a:latin typeface="Source Sans Pro"/>
              <a:ea typeface="Source Sans Pro"/>
              <a:cs typeface="Source Sans Pro"/>
              <a:sym typeface="Source Sans Pro"/>
            </a:endParaRPr>
          </a:p>
        </p:txBody>
      </p:sp>
      <p:sp>
        <p:nvSpPr>
          <p:cNvPr id="405" name="Google Shape;405;gd57777aac2_2_318"/>
          <p:cNvSpPr txBox="1"/>
          <p:nvPr>
            <p:ph type="title"/>
          </p:nvPr>
        </p:nvSpPr>
        <p:spPr>
          <a:xfrm>
            <a:off x="219599" y="269875"/>
            <a:ext cx="2499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b="0" lang="en-US" sz="2100"/>
              <a:t>LANJUTAN CONTOH</a:t>
            </a:r>
            <a:endParaRPr b="0" sz="2100"/>
          </a:p>
          <a:p>
            <a:pPr indent="0" lvl="0" marL="0" rtl="0" algn="l">
              <a:lnSpc>
                <a:spcPct val="90000"/>
              </a:lnSpc>
              <a:spcBef>
                <a:spcPts val="0"/>
              </a:spcBef>
              <a:spcAft>
                <a:spcPts val="0"/>
              </a:spcAft>
              <a:buClr>
                <a:schemeClr val="dk1"/>
              </a:buClr>
              <a:buSzPts val="1500"/>
              <a:buFont typeface="Arial"/>
              <a:buNone/>
            </a:pPr>
            <a:r>
              <a:rPr lang="en-US" sz="2100"/>
              <a:t>Analisis Kebutuhan untuk Mencapai Tujuan</a:t>
            </a:r>
            <a:endParaRPr sz="2100"/>
          </a:p>
        </p:txBody>
      </p:sp>
      <p:sp>
        <p:nvSpPr>
          <p:cNvPr id="406" name="Google Shape;406;gd57777aac2_2_318"/>
          <p:cNvSpPr/>
          <p:nvPr/>
        </p:nvSpPr>
        <p:spPr>
          <a:xfrm>
            <a:off x="5472833" y="2700300"/>
            <a:ext cx="6390000" cy="3561600"/>
          </a:xfrm>
          <a:prstGeom prst="roundRect">
            <a:avLst>
              <a:gd fmla="val 8696" name="adj"/>
            </a:avLst>
          </a:prstGeom>
          <a:noFill/>
          <a:ln cap="flat" cmpd="sng" w="38100">
            <a:solidFill>
              <a:srgbClr val="A61C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7" name="Google Shape;407;gd57777aac2_2_318"/>
          <p:cNvCxnSpPr/>
          <p:nvPr/>
        </p:nvCxnSpPr>
        <p:spPr>
          <a:xfrm>
            <a:off x="8691667" y="6284133"/>
            <a:ext cx="0" cy="229500"/>
          </a:xfrm>
          <a:prstGeom prst="straightConnector1">
            <a:avLst/>
          </a:prstGeom>
          <a:noFill/>
          <a:ln cap="flat" cmpd="sng" w="9525">
            <a:solidFill>
              <a:schemeClr val="dk2"/>
            </a:solidFill>
            <a:prstDash val="solid"/>
            <a:round/>
            <a:headEnd len="sm" w="sm" type="none"/>
            <a:tailEnd len="med" w="med" type="stealth"/>
          </a:ln>
        </p:spPr>
      </p:cxnSp>
      <p:sp>
        <p:nvSpPr>
          <p:cNvPr id="408" name="Google Shape;408;gd57777aac2_2_318"/>
          <p:cNvSpPr txBox="1"/>
          <p:nvPr/>
        </p:nvSpPr>
        <p:spPr>
          <a:xfrm>
            <a:off x="8087817" y="6329400"/>
            <a:ext cx="1199100" cy="5541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B5394"/>
                </a:solidFill>
                <a:latin typeface="Source Sans Pro"/>
                <a:ea typeface="Source Sans Pro"/>
                <a:cs typeface="Source Sans Pro"/>
                <a:sym typeface="Source Sans Pro"/>
              </a:rPr>
              <a:t>Strategi</a:t>
            </a:r>
            <a:endParaRPr b="0" i="0" sz="1900" u="none" cap="none" strike="noStrike">
              <a:solidFill>
                <a:srgbClr val="000000"/>
              </a:solidFill>
              <a:latin typeface="Arial"/>
              <a:ea typeface="Arial"/>
              <a:cs typeface="Arial"/>
              <a:sym typeface="Arial"/>
            </a:endParaRPr>
          </a:p>
        </p:txBody>
      </p:sp>
      <p:sp>
        <p:nvSpPr>
          <p:cNvPr id="409" name="Google Shape;409;gd57777aac2_2_318"/>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10" name="Google Shape;410;gd57777aac2_2_318"/>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d57777aac2_2_331"/>
          <p:cNvSpPr txBox="1"/>
          <p:nvPr>
            <p:ph type="title"/>
          </p:nvPr>
        </p:nvSpPr>
        <p:spPr>
          <a:xfrm>
            <a:off x="188567" y="1008967"/>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300"/>
              <a:buNone/>
            </a:pPr>
            <a:r>
              <a:rPr lang="en-US" sz="1900"/>
              <a:t>Strategi Pemilihan Program Keahlian dan Penentuan Konsentrasi Menggunakan Teori Developing A Curriculum (DACUM) </a:t>
            </a:r>
            <a:endParaRPr sz="1900"/>
          </a:p>
        </p:txBody>
      </p:sp>
      <p:sp>
        <p:nvSpPr>
          <p:cNvPr id="416" name="Google Shape;416;gd57777aac2_2_331"/>
          <p:cNvSpPr txBox="1"/>
          <p:nvPr>
            <p:ph idx="1" type="body"/>
          </p:nvPr>
        </p:nvSpPr>
        <p:spPr>
          <a:xfrm>
            <a:off x="3151300" y="1086500"/>
            <a:ext cx="4505100" cy="544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500"/>
              <a:buFont typeface="Arial"/>
              <a:buNone/>
            </a:pPr>
            <a:r>
              <a:rPr lang="en-US" sz="1500"/>
              <a:t>Developing A Curriculum (DACUM) merupakan tahap terpenting dari proses pengembangan kurikulum. Langkah kegiatan dilakukan melalui tahapan analisis pekerjaan, lokakarya validasi, tinjauan  manajemen, analisis tugas dan finalisasi kurikulum, diseminasi. Proses ini mengikutsertakan (pendekatan partisipatif) pemangku kepentingan bisnis, industri, tenaga kerja, pemerintah dan dunia pendidikan sehingga diharapkan terjalin hubungan bersifat kolaboratif.</a:t>
            </a:r>
            <a:endParaRPr sz="1500"/>
          </a:p>
          <a:p>
            <a:pPr indent="0" lvl="0" marL="0" rtl="0" algn="l">
              <a:lnSpc>
                <a:spcPct val="90000"/>
              </a:lnSpc>
              <a:spcBef>
                <a:spcPts val="1000"/>
              </a:spcBef>
              <a:spcAft>
                <a:spcPts val="0"/>
              </a:spcAft>
              <a:buClr>
                <a:schemeClr val="dk1"/>
              </a:buClr>
              <a:buSzPts val="1500"/>
              <a:buFont typeface="Arial"/>
              <a:buNone/>
            </a:pPr>
            <a:r>
              <a:rPr lang="en-US" sz="1500"/>
              <a:t>Hasil dari proses DACUM adalah daftar Duty dan Task (kompetensi standar dan kompetensi dasar) yang terkait dengan pekerjaan mencakup pengetahuan, keterampilan, peralatan, perlengkapan, sifat pekerja, dan  kualifikasi pendidikan. Semua tugas berdasarkan keterampilan, pengetahuan, alat, dan perilaku  pekerja yang positif. </a:t>
            </a:r>
            <a:endParaRPr sz="1500"/>
          </a:p>
          <a:p>
            <a:pPr indent="0" lvl="0" marL="0" rtl="0" algn="l">
              <a:lnSpc>
                <a:spcPct val="90000"/>
              </a:lnSpc>
              <a:spcBef>
                <a:spcPts val="1000"/>
              </a:spcBef>
              <a:spcAft>
                <a:spcPts val="0"/>
              </a:spcAft>
              <a:buSzPts val="2800"/>
              <a:buNone/>
            </a:pPr>
            <a:r>
              <a:rPr lang="en-US" sz="1500"/>
              <a:t>Hal-hal tersebut merupakan  langkah awal  dalam proses pengembangan kurikulum yang dilakukan secara sistematis sehingga menghasilkan rancangan kurikulum kejuruan yang didasarkan pada realitas tempat kerja.  </a:t>
            </a:r>
            <a:endParaRPr sz="1500"/>
          </a:p>
          <a:p>
            <a:pPr indent="0" lvl="0" marL="0" rtl="0" algn="l">
              <a:lnSpc>
                <a:spcPct val="90000"/>
              </a:lnSpc>
              <a:spcBef>
                <a:spcPts val="1000"/>
              </a:spcBef>
              <a:spcAft>
                <a:spcPts val="0"/>
              </a:spcAft>
              <a:buSzPts val="2800"/>
              <a:buNone/>
            </a:pPr>
            <a:r>
              <a:t/>
            </a:r>
            <a:endParaRPr sz="1500"/>
          </a:p>
          <a:p>
            <a:pPr indent="0" lvl="0" marL="0" rtl="0" algn="l">
              <a:lnSpc>
                <a:spcPct val="90000"/>
              </a:lnSpc>
              <a:spcBef>
                <a:spcPts val="1000"/>
              </a:spcBef>
              <a:spcAft>
                <a:spcPts val="0"/>
              </a:spcAft>
              <a:buClr>
                <a:schemeClr val="dk1"/>
              </a:buClr>
              <a:buSzPts val="1500"/>
              <a:buFont typeface="Arial"/>
              <a:buNone/>
            </a:pPr>
            <a:r>
              <a:t/>
            </a:r>
            <a:endParaRPr sz="1500"/>
          </a:p>
          <a:p>
            <a:pPr indent="0" lvl="0" marL="0" rtl="0" algn="l">
              <a:lnSpc>
                <a:spcPct val="90000"/>
              </a:lnSpc>
              <a:spcBef>
                <a:spcPts val="1000"/>
              </a:spcBef>
              <a:spcAft>
                <a:spcPts val="0"/>
              </a:spcAft>
              <a:buClr>
                <a:schemeClr val="dk1"/>
              </a:buClr>
              <a:buSzPts val="1500"/>
              <a:buFont typeface="Arial"/>
              <a:buNone/>
            </a:pPr>
            <a:r>
              <a:t/>
            </a:r>
            <a:endParaRPr sz="1500"/>
          </a:p>
          <a:p>
            <a:pPr indent="0" lvl="0" marL="0" rtl="0" algn="l">
              <a:lnSpc>
                <a:spcPct val="90000"/>
              </a:lnSpc>
              <a:spcBef>
                <a:spcPts val="1000"/>
              </a:spcBef>
              <a:spcAft>
                <a:spcPts val="0"/>
              </a:spcAft>
              <a:buSzPts val="2800"/>
              <a:buNone/>
            </a:pPr>
            <a:r>
              <a:t/>
            </a:r>
            <a:endParaRPr sz="1500"/>
          </a:p>
        </p:txBody>
      </p:sp>
      <p:sp>
        <p:nvSpPr>
          <p:cNvPr id="417" name="Google Shape;417;gd57777aac2_2_331"/>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18" name="Google Shape;418;gd57777aac2_2_331"/>
          <p:cNvSpPr txBox="1"/>
          <p:nvPr>
            <p:ph idx="1" type="body"/>
          </p:nvPr>
        </p:nvSpPr>
        <p:spPr>
          <a:xfrm>
            <a:off x="7811233" y="1086500"/>
            <a:ext cx="3920100" cy="5442900"/>
          </a:xfrm>
          <a:prstGeom prst="rect">
            <a:avLst/>
          </a:prstGeom>
          <a:solidFill>
            <a:srgbClr val="CFE2F3"/>
          </a:solidFill>
          <a:ln>
            <a:noFill/>
          </a:ln>
        </p:spPr>
        <p:txBody>
          <a:bodyPr anchorCtr="0" anchor="t" bIns="121900" lIns="240000" spcFirstLastPara="1" rIns="121900" wrap="square" tIns="121900">
            <a:noAutofit/>
          </a:bodyPr>
          <a:lstStyle/>
          <a:p>
            <a:pPr indent="0" lvl="0" marL="0" rtl="0" algn="l">
              <a:lnSpc>
                <a:spcPct val="90000"/>
              </a:lnSpc>
              <a:spcBef>
                <a:spcPts val="1000"/>
              </a:spcBef>
              <a:spcAft>
                <a:spcPts val="0"/>
              </a:spcAft>
              <a:buClr>
                <a:schemeClr val="dk1"/>
              </a:buClr>
              <a:buSzPts val="1500"/>
              <a:buFont typeface="Arial"/>
              <a:buNone/>
            </a:pPr>
            <a:r>
              <a:rPr b="1" lang="en-US" sz="1300">
                <a:solidFill>
                  <a:srgbClr val="000000"/>
                </a:solidFill>
              </a:rPr>
              <a:t>Langkah kegiatan untuk melaksanakan Proses DACUM</a:t>
            </a:r>
            <a:endParaRPr b="1"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Menyelenggarakan workshop pendahuluan (Kerja kolaboratif -Job Title, Duty, Task)</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Menetapkan tugas khusus pekerjaan</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Mengidentifikasi kompetensi pendukung pekerjaan: pengetahuan dan keterampilan umum, perilaku pekerja (keterampilan pribadi dan interpersonal), peralatan,  perlengkapan, persediaan dan bahan yang digunakan serta tren dan  masalah kerja masa depan.</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Tugas-tugas yang diidentifikasi, diterjemahkan ke kompetensi dan fokus untuk  pengembangan kurikulum.</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Menyelenggarakan workshop validasi (Bagan DACUM terbentuk)</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Menyelenggarakan review manajemen (Kaitan dengan bahan, alat, perlengkapan  dll)</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Menyelenggarakan kerja Analisis Tugas (Pengetahuan, Keterampilan, Sikap)</a:t>
            </a:r>
            <a:endParaRPr sz="1300">
              <a:solidFill>
                <a:srgbClr val="000000"/>
              </a:solidFill>
            </a:endParaRPr>
          </a:p>
          <a:p>
            <a:pPr indent="-209550" lvl="0" marL="241300" rtl="0" algn="l">
              <a:lnSpc>
                <a:spcPct val="90000"/>
              </a:lnSpc>
              <a:spcBef>
                <a:spcPts val="1000"/>
              </a:spcBef>
              <a:spcAft>
                <a:spcPts val="0"/>
              </a:spcAft>
              <a:buClr>
                <a:srgbClr val="000000"/>
              </a:buClr>
              <a:buSzPts val="1300"/>
              <a:buAutoNum type="arabicPeriod"/>
            </a:pPr>
            <a:r>
              <a:rPr lang="en-US" sz="1300">
                <a:solidFill>
                  <a:srgbClr val="000000"/>
                </a:solidFill>
              </a:rPr>
              <a:t>Mengembangkan Kurikulum</a:t>
            </a:r>
            <a:endParaRPr sz="1300">
              <a:solidFill>
                <a:srgbClr val="000000"/>
              </a:solidFill>
            </a:endParaRPr>
          </a:p>
          <a:p>
            <a:pPr indent="0" lvl="0" marL="0" rtl="0" algn="l">
              <a:lnSpc>
                <a:spcPct val="90000"/>
              </a:lnSpc>
              <a:spcBef>
                <a:spcPts val="1000"/>
              </a:spcBef>
              <a:spcAft>
                <a:spcPts val="0"/>
              </a:spcAft>
              <a:buClr>
                <a:schemeClr val="dk1"/>
              </a:buClr>
              <a:buSzPts val="1500"/>
              <a:buFont typeface="Arial"/>
              <a:buNone/>
            </a:pPr>
            <a:r>
              <a:t/>
            </a:r>
            <a:endParaRPr sz="1300"/>
          </a:p>
          <a:p>
            <a:pPr indent="0" lvl="0" marL="0" rtl="0" algn="l">
              <a:lnSpc>
                <a:spcPct val="90000"/>
              </a:lnSpc>
              <a:spcBef>
                <a:spcPts val="1000"/>
              </a:spcBef>
              <a:spcAft>
                <a:spcPts val="0"/>
              </a:spcAft>
              <a:buSzPts val="2800"/>
              <a:buNone/>
            </a:pPr>
            <a:r>
              <a:t/>
            </a:r>
            <a:endParaRPr sz="1300"/>
          </a:p>
        </p:txBody>
      </p:sp>
      <p:sp>
        <p:nvSpPr>
          <p:cNvPr id="419" name="Google Shape;419;gd57777aac2_2_331"/>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d57777aac2_2_339"/>
          <p:cNvSpPr txBox="1"/>
          <p:nvPr>
            <p:ph type="title"/>
          </p:nvPr>
        </p:nvSpPr>
        <p:spPr>
          <a:xfrm>
            <a:off x="188567" y="928233"/>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500"/>
              <a:buFont typeface="Arial"/>
              <a:buNone/>
            </a:pPr>
            <a:r>
              <a:rPr lang="en-US" sz="2100"/>
              <a:t>Menganalisis Kebutuhan untuk Mengorganisasi Pembelajaran </a:t>
            </a:r>
            <a:endParaRPr sz="3100">
              <a:solidFill>
                <a:srgbClr val="0B5394"/>
              </a:solidFill>
            </a:endParaRPr>
          </a:p>
        </p:txBody>
      </p:sp>
      <p:sp>
        <p:nvSpPr>
          <p:cNvPr id="425" name="Google Shape;425;gd57777aac2_2_339"/>
          <p:cNvSpPr txBox="1"/>
          <p:nvPr>
            <p:ph idx="1" type="body"/>
          </p:nvPr>
        </p:nvSpPr>
        <p:spPr>
          <a:xfrm>
            <a:off x="8542267" y="1309233"/>
            <a:ext cx="3419100" cy="4598700"/>
          </a:xfrm>
          <a:prstGeom prst="rect">
            <a:avLst/>
          </a:prstGeom>
          <a:solidFill>
            <a:srgbClr val="CFE2F3"/>
          </a:solid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1300">
                <a:solidFill>
                  <a:srgbClr val="000000"/>
                </a:solidFill>
                <a:extLst>
                  <a:ext uri="http://customooxmlschemas.google.com/">
                    <go:slidesCustomData xmlns:go="http://customooxmlschemas.google.com/" textRoundtripDataId="39"/>
                  </a:ext>
                </a:extLst>
              </a:rPr>
              <a:t>Berikut adalah pilihan cara untuk mengambil data untuk analisis </a:t>
            </a:r>
            <a:r>
              <a:rPr lang="en-US" sz="1300">
                <a:solidFill>
                  <a:srgbClr val="000000"/>
                </a:solidFill>
              </a:rPr>
              <a:t>kebutuhan satuan pendidikan</a:t>
            </a:r>
            <a:endParaRPr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b="1" lang="en-US" sz="1300">
                <a:solidFill>
                  <a:srgbClr val="000000"/>
                </a:solidFill>
              </a:rPr>
              <a:t>Observasi, </a:t>
            </a:r>
            <a:r>
              <a:rPr lang="en-US" sz="1300">
                <a:solidFill>
                  <a:srgbClr val="000000"/>
                </a:solidFill>
              </a:rPr>
              <a:t>mengamati kebutuhan peserta didik. </a:t>
            </a:r>
            <a:endParaRPr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b="1" lang="en-US" sz="1300">
                <a:solidFill>
                  <a:srgbClr val="000000"/>
                </a:solidFill>
              </a:rPr>
              <a:t>Kuesioner</a:t>
            </a:r>
            <a:r>
              <a:rPr lang="en-US" sz="1300">
                <a:solidFill>
                  <a:srgbClr val="000000"/>
                </a:solidFill>
              </a:rPr>
              <a:t>, dibuat untuk berbagai responden dengan pertanyaan disesuaikan dengan tujuan dan sasaran yang dibutuhkan.</a:t>
            </a:r>
            <a:endParaRPr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b="1" lang="en-US" sz="1300">
                <a:solidFill>
                  <a:srgbClr val="000000"/>
                </a:solidFill>
              </a:rPr>
              <a:t>Wawancara</a:t>
            </a:r>
            <a:r>
              <a:rPr lang="en-US" sz="1300">
                <a:solidFill>
                  <a:srgbClr val="000000"/>
                </a:solidFill>
              </a:rPr>
              <a:t>, untuk mendapatkan data secara langsung.</a:t>
            </a:r>
            <a:endParaRPr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b="1" lang="en-US" sz="1300">
                <a:solidFill>
                  <a:srgbClr val="000000"/>
                </a:solidFill>
              </a:rPr>
              <a:t>Diskusi kelompok terpumpun (FGD)</a:t>
            </a:r>
            <a:r>
              <a:rPr lang="en-US" sz="1300">
                <a:solidFill>
                  <a:srgbClr val="000000"/>
                </a:solidFill>
              </a:rPr>
              <a:t> dengan mengundang perwakilan dari seluruh warga satuan pendidikan.</a:t>
            </a:r>
            <a:endParaRPr sz="1300">
              <a:solidFill>
                <a:srgbClr val="000000"/>
              </a:solidFill>
            </a:endParaRPr>
          </a:p>
          <a:p>
            <a:pPr indent="0" lvl="0" marL="0" rtl="0" algn="l">
              <a:lnSpc>
                <a:spcPct val="90000"/>
              </a:lnSpc>
              <a:spcBef>
                <a:spcPts val="1000"/>
              </a:spcBef>
              <a:spcAft>
                <a:spcPts val="0"/>
              </a:spcAft>
              <a:buSzPts val="2800"/>
              <a:buNone/>
            </a:pPr>
            <a:r>
              <a:t/>
            </a:r>
            <a:endParaRPr sz="1300">
              <a:solidFill>
                <a:srgbClr val="000000"/>
              </a:solidFill>
            </a:endParaRPr>
          </a:p>
          <a:p>
            <a:pPr indent="0" lvl="0" marL="0" rtl="0" algn="l">
              <a:lnSpc>
                <a:spcPct val="90000"/>
              </a:lnSpc>
              <a:spcBef>
                <a:spcPts val="1000"/>
              </a:spcBef>
              <a:spcAft>
                <a:spcPts val="0"/>
              </a:spcAft>
              <a:buSzPts val="2800"/>
              <a:buNone/>
            </a:pPr>
            <a:r>
              <a:rPr lang="en-US" sz="1300">
                <a:solidFill>
                  <a:srgbClr val="000000"/>
                </a:solidFill>
              </a:rPr>
              <a:t>Alat-alat yang biasanya digunakan untuk melakukan analisis: </a:t>
            </a:r>
            <a:endParaRPr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lang="en-US" sz="1300">
                <a:solidFill>
                  <a:srgbClr val="000000"/>
                </a:solidFill>
              </a:rPr>
              <a:t>Analisis SWOT</a:t>
            </a:r>
            <a:endParaRPr i="1" sz="1300">
              <a:solidFill>
                <a:srgbClr val="000000"/>
              </a:solidFill>
            </a:endParaRPr>
          </a:p>
          <a:p>
            <a:pPr indent="-209550" lvl="0" marL="241300" rtl="0" algn="l">
              <a:lnSpc>
                <a:spcPct val="90000"/>
              </a:lnSpc>
              <a:spcBef>
                <a:spcPts val="1000"/>
              </a:spcBef>
              <a:spcAft>
                <a:spcPts val="0"/>
              </a:spcAft>
              <a:buClr>
                <a:srgbClr val="000000"/>
              </a:buClr>
              <a:buSzPts val="1300"/>
              <a:buChar char="•"/>
            </a:pPr>
            <a:r>
              <a:rPr i="1" lang="en-US" sz="1300">
                <a:solidFill>
                  <a:srgbClr val="000000"/>
                </a:solidFill>
              </a:rPr>
              <a:t>Fish Bone</a:t>
            </a:r>
            <a:endParaRPr i="1" sz="1300">
              <a:solidFill>
                <a:srgbClr val="000000"/>
              </a:solidFill>
            </a:endParaRPr>
          </a:p>
        </p:txBody>
      </p:sp>
      <p:sp>
        <p:nvSpPr>
          <p:cNvPr id="426" name="Google Shape;426;gd57777aac2_2_339"/>
          <p:cNvSpPr txBox="1"/>
          <p:nvPr/>
        </p:nvSpPr>
        <p:spPr>
          <a:xfrm>
            <a:off x="2996567" y="933000"/>
            <a:ext cx="5511300" cy="52788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434343"/>
                </a:solidFill>
                <a:latin typeface="Source Sans Pro"/>
                <a:ea typeface="Source Sans Pro"/>
                <a:cs typeface="Source Sans Pro"/>
                <a:sym typeface="Source Sans Pro"/>
              </a:rPr>
              <a:t>Ketika akan menyusun strategi pengorganisasian pembelajaran, program keahlian perlu melakukan analisis kebutuhan. Analisis kebutuhan dapat membantu menjabarkan kondisi satuan pendidikan saat ini dan kesenjangannya dengan kondisi yang diharapkan dalam visi. Oleh karena itu, langkah menganalisis kebutuhan dilakukan secara berkesinambungan dengan penyusunan strategi.</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434343"/>
                </a:solidFill>
                <a:latin typeface="Source Sans Pro"/>
                <a:ea typeface="Source Sans Pro"/>
                <a:cs typeface="Source Sans Pro"/>
                <a:sym typeface="Source Sans Pro"/>
              </a:rPr>
              <a:t>Prinsip-prinsip analisis kebutuhan program keahlian :</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Melibatkan warga satuan pendidikan</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Fokus pada kondisi saat ini dan yang akan dicapai di masa mendatang</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Menganalisis secara mendalam dan jujur tentang berbagai kekuatan dan kekurangan satuan pendidikan</a:t>
            </a:r>
            <a:endParaRPr b="0" i="0"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b="0" i="0" lang="en-US" sz="1300" u="none" cap="none" strike="noStrike">
                <a:solidFill>
                  <a:srgbClr val="434343"/>
                </a:solidFill>
                <a:latin typeface="Source Sans Pro"/>
                <a:ea typeface="Source Sans Pro"/>
                <a:cs typeface="Source Sans Pro"/>
                <a:sym typeface="Source Sans Pro"/>
              </a:rPr>
              <a:t>Menggunakan berbagai aktivitas operasional sekolah dan faktor yang mempengaruhi sebagai bahan acuan memetakan kebutuhan.</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rPr b="0" i="0" lang="en-US" sz="1300" u="none" cap="none" strike="noStrike">
                <a:solidFill>
                  <a:srgbClr val="434343"/>
                </a:solidFill>
                <a:latin typeface="Source Sans Pro"/>
                <a:ea typeface="Source Sans Pro"/>
                <a:cs typeface="Source Sans Pro"/>
                <a:sym typeface="Source Sans Pro"/>
              </a:rPr>
              <a:t>Saat melakukan analisis kebutuhan, satuan pendidikan juga dapat langsung merancang strategi-strategi  berdasarkan informasi yang telah diperoleh. Strategi mengarah langsung pada program-program yang akan dijalankan satuan pendidikan untuk mencapai tujuan, berdasarkan kekuatan dan kelemahan serta tantangan dan kesempatan yang dimiliki. </a:t>
            </a:r>
            <a:endParaRPr b="0" i="0" sz="13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434343"/>
              </a:solidFill>
              <a:latin typeface="Source Sans Pro"/>
              <a:ea typeface="Source Sans Pro"/>
              <a:cs typeface="Source Sans Pro"/>
              <a:sym typeface="Source Sans Pro"/>
            </a:endParaRPr>
          </a:p>
        </p:txBody>
      </p:sp>
      <p:sp>
        <p:nvSpPr>
          <p:cNvPr id="427" name="Google Shape;427;gd57777aac2_2_339"/>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28" name="Google Shape;428;gd57777aac2_2_339"/>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d57777aac2_2_347"/>
          <p:cNvSpPr txBox="1"/>
          <p:nvPr>
            <p:ph idx="4294967295" type="title"/>
          </p:nvPr>
        </p:nvSpPr>
        <p:spPr>
          <a:xfrm>
            <a:off x="415600" y="1110933"/>
            <a:ext cx="36951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300"/>
              <a:buNone/>
            </a:pPr>
            <a:r>
              <a:rPr b="1" lang="en-US" sz="2000"/>
              <a:t>[CONTOH REFLEKSI]</a:t>
            </a:r>
            <a:endParaRPr b="1" sz="2000"/>
          </a:p>
          <a:p>
            <a:pPr indent="0" lvl="0" marL="0" rtl="0" algn="l">
              <a:lnSpc>
                <a:spcPct val="90000"/>
              </a:lnSpc>
              <a:spcBef>
                <a:spcPts val="0"/>
              </a:spcBef>
              <a:spcAft>
                <a:spcPts val="0"/>
              </a:spcAft>
              <a:buSzPts val="1300"/>
              <a:buNone/>
            </a:pPr>
            <a:r>
              <a:rPr b="1" lang="en-US" sz="2000"/>
              <a:t>Menentukan Strategi untuk Mengorganisasi Pembelajaran</a:t>
            </a:r>
            <a:endParaRPr b="1" sz="2000"/>
          </a:p>
        </p:txBody>
      </p:sp>
      <p:sp>
        <p:nvSpPr>
          <p:cNvPr id="434" name="Google Shape;434;gd57777aac2_2_347"/>
          <p:cNvSpPr txBox="1"/>
          <p:nvPr>
            <p:ph idx="4294967295" type="body"/>
          </p:nvPr>
        </p:nvSpPr>
        <p:spPr>
          <a:xfrm>
            <a:off x="3936133" y="1110933"/>
            <a:ext cx="7780800" cy="91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1300"/>
              <a:t>Untuk menentukan pengorganisasian  pembelajaran yang tepat sesuai dengan konteks dan kebutuhan peserta didik, berikut beberapa contoh pertanyaan pemantik yang dapat membantu tim yang terlibat kurikulum mencari strategi pembelajaran yang tepat. </a:t>
            </a:r>
            <a:r>
              <a:rPr lang="en-US" sz="1300">
                <a:solidFill>
                  <a:srgbClr val="434343"/>
                </a:solidFill>
              </a:rPr>
              <a:t>Telisik kembali keselarasan antara program pengembangan guru, tujuan program keahlian , konsep dan landasan program keahlian, serta lingkungan belajar. Semuanya harus  selaras dan saling menguatkan.</a:t>
            </a:r>
            <a:endParaRPr sz="1300"/>
          </a:p>
          <a:p>
            <a:pPr indent="0" lvl="0" marL="0" rtl="0" algn="l">
              <a:lnSpc>
                <a:spcPct val="90000"/>
              </a:lnSpc>
              <a:spcBef>
                <a:spcPts val="1000"/>
              </a:spcBef>
              <a:spcAft>
                <a:spcPts val="0"/>
              </a:spcAft>
              <a:buSzPts val="2800"/>
              <a:buNone/>
            </a:pPr>
            <a:r>
              <a:t/>
            </a:r>
            <a:endParaRPr sz="1300"/>
          </a:p>
        </p:txBody>
      </p:sp>
      <p:graphicFrame>
        <p:nvGraphicFramePr>
          <p:cNvPr id="435" name="Google Shape;435;gd57777aac2_2_347"/>
          <p:cNvGraphicFramePr/>
          <p:nvPr/>
        </p:nvGraphicFramePr>
        <p:xfrm>
          <a:off x="129767" y="2398900"/>
          <a:ext cx="3000000" cy="3000000"/>
        </p:xfrm>
        <a:graphic>
          <a:graphicData uri="http://schemas.openxmlformats.org/drawingml/2006/table">
            <a:tbl>
              <a:tblPr>
                <a:noFill/>
                <a:tableStyleId>{81A1F128-A3EC-4290-ADBB-36832A214A05}</a:tableStyleId>
              </a:tblPr>
              <a:tblGrid>
                <a:gridCol w="5978075"/>
                <a:gridCol w="5682325"/>
              </a:tblGrid>
              <a:tr h="392475">
                <a:tc>
                  <a:txBody>
                    <a:bodyPr/>
                    <a:lstStyle/>
                    <a:p>
                      <a:pPr indent="0" lvl="0" marL="0" marR="0" rtl="0" algn="l">
                        <a:lnSpc>
                          <a:spcPct val="115000"/>
                        </a:lnSpc>
                        <a:spcBef>
                          <a:spcPts val="0"/>
                        </a:spcBef>
                        <a:spcAft>
                          <a:spcPts val="0"/>
                        </a:spcAft>
                        <a:buClr>
                          <a:schemeClr val="dk1"/>
                        </a:buClr>
                        <a:buSzPts val="1500"/>
                        <a:buFont typeface="Arial"/>
                        <a:buNone/>
                      </a:pPr>
                      <a:r>
                        <a:rPr b="1" lang="en-US" sz="1300" u="none" cap="none" strike="noStrike">
                          <a:solidFill>
                            <a:srgbClr val="434343"/>
                          </a:solidFill>
                          <a:latin typeface="Source Sans Pro"/>
                          <a:ea typeface="Source Sans Pro"/>
                          <a:cs typeface="Source Sans Pro"/>
                          <a:sym typeface="Source Sans Pro"/>
                        </a:rPr>
                        <a:t>CONTOH PERTANYAAN ANALISIS KEBUTUHAN</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b="1" lang="en-US" sz="1300" u="none" cap="none" strike="noStrike">
                          <a:solidFill>
                            <a:schemeClr val="dk1"/>
                          </a:solidFill>
                          <a:latin typeface="Source Sans Pro"/>
                          <a:ea typeface="Source Sans Pro"/>
                          <a:cs typeface="Source Sans Pro"/>
                          <a:sym typeface="Source Sans Pro"/>
                        </a:rPr>
                        <a:t>STRATEGI UNTUK MENGORGANISASI PEMBELAJARAN</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594800">
                <a:tc>
                  <a:txBody>
                    <a:bodyPr/>
                    <a:lstStyle/>
                    <a:p>
                      <a:pPr indent="-209550" lvl="0" marL="241300" marR="0" rtl="0" algn="l">
                        <a:lnSpc>
                          <a:spcPct val="115000"/>
                        </a:lnSpc>
                        <a:spcBef>
                          <a:spcPts val="0"/>
                        </a:spcBef>
                        <a:spcAft>
                          <a:spcPts val="0"/>
                        </a:spcAft>
                        <a:buClr>
                          <a:srgbClr val="434343"/>
                        </a:buClr>
                        <a:buSzPts val="1300"/>
                        <a:buFont typeface="Source Sans Pro"/>
                        <a:buChar char="●"/>
                      </a:pPr>
                      <a:r>
                        <a:rPr lang="en-US" sz="1300" u="none" cap="none" strike="noStrike">
                          <a:solidFill>
                            <a:srgbClr val="434343"/>
                          </a:solidFill>
                          <a:latin typeface="Source Sans Pro"/>
                          <a:ea typeface="Source Sans Pro"/>
                          <a:cs typeface="Source Sans Pro"/>
                          <a:sym typeface="Source Sans Pro"/>
                        </a:rPr>
                        <a:t>Apa saja kebutuhan peserta didik yang ada di satuan pendidikan? Bagaimana kebutuhan tersebut berubah seiring waktu? </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09550" lvl="0" marL="241300" marR="0" rtl="0" algn="l">
                        <a:lnSpc>
                          <a:spcPct val="115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Bagaimana cara satuan pendidikan untuk memenuhi kebutuhan tersebut? </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1606525">
                <a:tc>
                  <a:txBody>
                    <a:bodyPr/>
                    <a:lstStyle/>
                    <a:p>
                      <a:pPr indent="-209550" lvl="0" marL="241300" marR="0" rtl="0" algn="l">
                        <a:lnSpc>
                          <a:spcPct val="115000"/>
                        </a:lnSpc>
                        <a:spcBef>
                          <a:spcPts val="0"/>
                        </a:spcBef>
                        <a:spcAft>
                          <a:spcPts val="0"/>
                        </a:spcAft>
                        <a:buClr>
                          <a:srgbClr val="434343"/>
                        </a:buClr>
                        <a:buSzPts val="1300"/>
                        <a:buFont typeface="Source Sans Pro"/>
                        <a:buChar char="●"/>
                      </a:pPr>
                      <a:r>
                        <a:rPr lang="en-US" sz="1300" u="none" cap="none" strike="noStrike">
                          <a:solidFill>
                            <a:srgbClr val="434343"/>
                          </a:solidFill>
                          <a:latin typeface="Source Sans Pro"/>
                          <a:ea typeface="Source Sans Pro"/>
                          <a:cs typeface="Source Sans Pro"/>
                          <a:sym typeface="Source Sans Pro"/>
                        </a:rPr>
                        <a:t>Bagaimana kualitas pembelajaran berubah dari waktu ke waktu? </a:t>
                      </a:r>
                      <a:endParaRPr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lang="en-US" sz="1300" u="none" cap="none" strike="noStrike">
                          <a:solidFill>
                            <a:srgbClr val="434343"/>
                          </a:solidFill>
                          <a:latin typeface="Source Sans Pro"/>
                          <a:ea typeface="Source Sans Pro"/>
                          <a:cs typeface="Source Sans Pro"/>
                          <a:sym typeface="Source Sans Pro"/>
                        </a:rPr>
                        <a:t>Proses dan program apa yang dianggap paling berhasil? Apa indikator keberhasilannya? </a:t>
                      </a:r>
                      <a:endParaRPr sz="1300" u="none" cap="none" strike="noStrike">
                        <a:solidFill>
                          <a:srgbClr val="434343"/>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rgbClr val="434343"/>
                        </a:buClr>
                        <a:buSzPts val="1300"/>
                        <a:buFont typeface="Source Sans Pro"/>
                        <a:buChar char="●"/>
                      </a:pPr>
                      <a:r>
                        <a:rPr lang="en-US" sz="1300" u="none" cap="none" strike="noStrike">
                          <a:solidFill>
                            <a:srgbClr val="434343"/>
                          </a:solidFill>
                          <a:latin typeface="Source Sans Pro"/>
                          <a:ea typeface="Source Sans Pro"/>
                          <a:cs typeface="Source Sans Pro"/>
                          <a:sym typeface="Source Sans Pro"/>
                        </a:rPr>
                        <a:t>Proses dan program apa yang masih perlu dikembangkan? Apa saja bagian-bagian yang paling penting untuk dikembangkan? </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09550" lvl="0" marL="241300" marR="0" rtl="0" algn="l">
                        <a:lnSpc>
                          <a:spcPct val="115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Bagaimana caranya agar program keahlian  bisa mengembangkan area-area tersebut? </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Sumber daya apa saja yang dapat dimanfaatkan program keahlian untuk mengembangkan area-area tersebut?  Bagaimana cara mengelola sumber daya tersebut? </a:t>
                      </a:r>
                      <a:endParaRPr sz="1300" u="none" cap="none" strike="noStrike">
                        <a:solidFill>
                          <a:schemeClr val="dk1"/>
                        </a:solidFill>
                        <a:latin typeface="Source Sans Pro"/>
                        <a:ea typeface="Source Sans Pro"/>
                        <a:cs typeface="Source Sans Pro"/>
                        <a:sym typeface="Source Sans Pro"/>
                      </a:endParaRPr>
                    </a:p>
                    <a:p>
                      <a:pPr indent="-209550" lvl="0" marL="241300" marR="0" rtl="0" algn="l">
                        <a:lnSpc>
                          <a:spcPct val="115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Bagaimana satuan pendidikan mendukung pengembangan  guru/tenaga kependidikan serta kurikulum? </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97150">
                <a:tc>
                  <a:txBody>
                    <a:bodyPr/>
                    <a:lstStyle/>
                    <a:p>
                      <a:pPr indent="-209550" lvl="0" marL="241300" marR="0" rtl="0" algn="l">
                        <a:lnSpc>
                          <a:spcPct val="115000"/>
                        </a:lnSpc>
                        <a:spcBef>
                          <a:spcPts val="0"/>
                        </a:spcBef>
                        <a:spcAft>
                          <a:spcPts val="0"/>
                        </a:spcAft>
                        <a:buClr>
                          <a:srgbClr val="434343"/>
                        </a:buClr>
                        <a:buSzPts val="1300"/>
                        <a:buFont typeface="Source Sans Pro"/>
                        <a:buChar char="●"/>
                      </a:pPr>
                      <a:r>
                        <a:rPr lang="en-US" sz="1300" u="none" cap="none" strike="noStrike">
                          <a:solidFill>
                            <a:srgbClr val="434343"/>
                          </a:solidFill>
                          <a:latin typeface="Source Sans Pro"/>
                          <a:ea typeface="Source Sans Pro"/>
                          <a:cs typeface="Source Sans Pro"/>
                          <a:sym typeface="Source Sans Pro"/>
                        </a:rPr>
                        <a:t>Sejauh mana  peserta didik, orang tua, guru, dan warga satuan pendidikan lainnya semakin menyadari dan memahami satuan pendidikan sebagai lingkungan belajar yang sehat?</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209550" lvl="0" marL="241300" marR="0" rtl="0" algn="l">
                        <a:lnSpc>
                          <a:spcPct val="115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Apa saja yang bisa dilakukan satuan pendidikan  agar warganya semakin menyadari perannya untuk mendukung lingkungan belajar yang sehat? Apakah ada kelompok tertentu yang perlu intervensi khusus?</a:t>
                      </a:r>
                      <a:endParaRPr sz="1900" u="none" cap="none" strike="noStrike"/>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
        <p:nvSpPr>
          <p:cNvPr id="436" name="Google Shape;436;gd57777aac2_2_347"/>
          <p:cNvSpPr txBox="1"/>
          <p:nvPr>
            <p:ph idx="12" type="sldNum"/>
          </p:nvPr>
        </p:nvSpPr>
        <p:spPr>
          <a:xfrm>
            <a:off x="11480800" y="8475133"/>
            <a:ext cx="3657600" cy="48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37" name="Google Shape;437;gd57777aac2_2_347"/>
          <p:cNvSpPr txBox="1"/>
          <p:nvPr/>
        </p:nvSpPr>
        <p:spPr>
          <a:xfrm>
            <a:off x="113600" y="6219900"/>
            <a:ext cx="2145000" cy="5541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A61C00"/>
                </a:solidFill>
                <a:latin typeface="Source Sans Pro"/>
                <a:ea typeface="Source Sans Pro"/>
                <a:cs typeface="Source Sans Pro"/>
                <a:sym typeface="Source Sans Pro"/>
              </a:rPr>
              <a:t>DRAFT - UNTUK INTERNAL</a:t>
            </a:r>
            <a:endParaRPr b="1" i="0" sz="10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A61C00"/>
                </a:solidFill>
                <a:latin typeface="Source Sans Pro"/>
                <a:ea typeface="Source Sans Pro"/>
                <a:cs typeface="Source Sans Pro"/>
                <a:sym typeface="Source Sans Pro"/>
              </a:rPr>
              <a:t>TIDAK UNTUK DISEBARLUASKAN</a:t>
            </a:r>
            <a:endParaRPr b="1" i="0" sz="10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d57777aac2_2_354"/>
          <p:cNvSpPr txBox="1"/>
          <p:nvPr>
            <p:ph type="title"/>
          </p:nvPr>
        </p:nvSpPr>
        <p:spPr>
          <a:xfrm>
            <a:off x="251424" y="1948850"/>
            <a:ext cx="25926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300">
                <a:extLst>
                  <a:ext uri="http://customooxmlschemas.google.com/">
                    <go:slidesCustomData xmlns:go="http://customooxmlschemas.google.com/" textRoundtripDataId="40"/>
                  </a:ext>
                </a:extLst>
              </a:rPr>
              <a:t>Menyelaraskan Visi, Misi, dan Tujuan Satuan Pendidikan</a:t>
            </a:r>
            <a:endParaRPr sz="2300"/>
          </a:p>
          <a:p>
            <a:pPr indent="0" lvl="0" marL="0" rtl="0" algn="l">
              <a:lnSpc>
                <a:spcPct val="90000"/>
              </a:lnSpc>
              <a:spcBef>
                <a:spcPts val="0"/>
              </a:spcBef>
              <a:spcAft>
                <a:spcPts val="0"/>
              </a:spcAft>
              <a:buSzPts val="2800"/>
              <a:buNone/>
            </a:pPr>
            <a:r>
              <a:t/>
            </a:r>
            <a:endParaRPr sz="2300"/>
          </a:p>
          <a:p>
            <a:pPr indent="0" lvl="0" marL="0" rtl="0" algn="l">
              <a:lnSpc>
                <a:spcPct val="90000"/>
              </a:lnSpc>
              <a:spcBef>
                <a:spcPts val="0"/>
              </a:spcBef>
              <a:spcAft>
                <a:spcPts val="0"/>
              </a:spcAft>
              <a:buSzPts val="2800"/>
              <a:buNone/>
            </a:pPr>
            <a:r>
              <a:rPr lang="en-US" sz="1600">
                <a:solidFill>
                  <a:srgbClr val="000000"/>
                </a:solidFill>
              </a:rPr>
              <a:t>TIPS</a:t>
            </a:r>
            <a:endParaRPr sz="1500">
              <a:solidFill>
                <a:srgbClr val="000000"/>
              </a:solidFill>
            </a:endParaRPr>
          </a:p>
          <a:p>
            <a:pPr indent="0" lvl="0" marL="0" rtl="0" algn="l">
              <a:lnSpc>
                <a:spcPct val="90000"/>
              </a:lnSpc>
              <a:spcBef>
                <a:spcPts val="0"/>
              </a:spcBef>
              <a:spcAft>
                <a:spcPts val="0"/>
              </a:spcAft>
              <a:buSzPts val="2800"/>
              <a:buNone/>
            </a:pPr>
            <a:r>
              <a:t/>
            </a:r>
            <a:endParaRPr sz="2300"/>
          </a:p>
          <a:p>
            <a:pPr indent="0" lvl="0" marL="0" rtl="0" algn="l">
              <a:lnSpc>
                <a:spcPct val="115000"/>
              </a:lnSpc>
              <a:spcBef>
                <a:spcPts val="0"/>
              </a:spcBef>
              <a:spcAft>
                <a:spcPts val="0"/>
              </a:spcAft>
              <a:buClr>
                <a:schemeClr val="dk1"/>
              </a:buClr>
              <a:buSzPts val="1500"/>
              <a:buFont typeface="Arial"/>
              <a:buNone/>
            </a:pPr>
            <a:r>
              <a:rPr b="0" lang="en-US" sz="1300">
                <a:solidFill>
                  <a:srgbClr val="434343"/>
                </a:solidFill>
              </a:rPr>
              <a:t>Saat melakukan analisis lingkungan belajar, pastikan visi, misi, dan tujuan tidak bertentangan dengan kerangka kurikulum yang ditetapkan oleh pusat: Tujuan Pendidikan Nasional, Pelajar Pancasila, Struktur Kurikulum, Prinsip Pembelajaran dan Asesmen, serta Capaian Pembelajaran.</a:t>
            </a:r>
            <a:endParaRPr sz="2300"/>
          </a:p>
        </p:txBody>
      </p:sp>
      <p:sp>
        <p:nvSpPr>
          <p:cNvPr id="443" name="Google Shape;443;gd57777aac2_2_354"/>
          <p:cNvSpPr/>
          <p:nvPr/>
        </p:nvSpPr>
        <p:spPr>
          <a:xfrm>
            <a:off x="3318775" y="1191250"/>
            <a:ext cx="7903500" cy="3122700"/>
          </a:xfrm>
          <a:prstGeom prst="triangle">
            <a:avLst>
              <a:gd fmla="val 49818" name="adj"/>
            </a:avLst>
          </a:prstGeom>
          <a:solidFill>
            <a:srgbClr val="CC4125"/>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aphicFrame>
        <p:nvGraphicFramePr>
          <p:cNvPr id="444" name="Google Shape;444;gd57777aac2_2_354"/>
          <p:cNvGraphicFramePr/>
          <p:nvPr/>
        </p:nvGraphicFramePr>
        <p:xfrm>
          <a:off x="3722943" y="1230528"/>
          <a:ext cx="3000000" cy="3000000"/>
        </p:xfrm>
        <a:graphic>
          <a:graphicData uri="http://schemas.openxmlformats.org/drawingml/2006/table">
            <a:tbl>
              <a:tblPr>
                <a:noFill/>
                <a:tableStyleId>{81A1F128-A3EC-4290-ADBB-36832A214A05}</a:tableStyleId>
              </a:tblPr>
              <a:tblGrid>
                <a:gridCol w="2649425"/>
                <a:gridCol w="2649425"/>
                <a:gridCol w="1766575"/>
              </a:tblGrid>
              <a:tr h="1705600">
                <a:tc gridSpan="3">
                  <a:txBody>
                    <a:bodyPr/>
                    <a:lstStyle/>
                    <a:p>
                      <a:pPr indent="0" lvl="0" marL="2882900" marR="280670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Source Sans Pro"/>
                          <a:ea typeface="Source Sans Pro"/>
                          <a:cs typeface="Source Sans Pro"/>
                          <a:sym typeface="Source Sans Pro"/>
                        </a:rPr>
                        <a:t>VISI</a:t>
                      </a:r>
                      <a:endParaRPr sz="1200" u="none" cap="none" strike="noStrike">
                        <a:solidFill>
                          <a:srgbClr val="FFFFFF"/>
                        </a:solidFill>
                        <a:latin typeface="Source Sans Pro"/>
                        <a:ea typeface="Source Sans Pro"/>
                        <a:cs typeface="Source Sans Pro"/>
                        <a:sym typeface="Source Sans Pro"/>
                      </a:endParaRPr>
                    </a:p>
                    <a:p>
                      <a:pPr indent="0" lvl="0" marL="2514600" marR="2603500" rtl="0" algn="ctr">
                        <a:lnSpc>
                          <a:spcPct val="115000"/>
                        </a:lnSpc>
                        <a:spcBef>
                          <a:spcPts val="0"/>
                        </a:spcBef>
                        <a:spcAft>
                          <a:spcPts val="0"/>
                        </a:spcAft>
                        <a:buClr>
                          <a:srgbClr val="000000"/>
                        </a:buClr>
                        <a:buSzPts val="1200"/>
                        <a:buFont typeface="Arial"/>
                        <a:buNone/>
                      </a:pPr>
                      <a:r>
                        <a:rPr lang="en-US" sz="1200" u="none" cap="none" strike="noStrike">
                          <a:solidFill>
                            <a:srgbClr val="FFFFFF"/>
                          </a:solidFill>
                          <a:latin typeface="Source Sans Pro"/>
                          <a:ea typeface="Source Sans Pro"/>
                          <a:cs typeface="Source Sans Pro"/>
                          <a:sym typeface="Source Sans Pro"/>
                        </a:rPr>
                        <a:t>Apakah visi menggambarkan harapan seluruh warga satuan pendidikan?</a:t>
                      </a:r>
                      <a:endParaRPr sz="1200" u="none" cap="none" strike="noStrike">
                        <a:solidFill>
                          <a:srgbClr val="FFFFFF"/>
                        </a:solidFill>
                        <a:latin typeface="Source Sans Pro"/>
                        <a:ea typeface="Source Sans Pro"/>
                        <a:cs typeface="Source Sans Pro"/>
                        <a:sym typeface="Source Sans Pro"/>
                      </a:endParaRPr>
                    </a:p>
                    <a:p>
                      <a:pPr indent="0" lvl="0" marL="1917700" marR="2006600" rtl="0" algn="ctr">
                        <a:lnSpc>
                          <a:spcPct val="115000"/>
                        </a:lnSpc>
                        <a:spcBef>
                          <a:spcPts val="0"/>
                        </a:spcBef>
                        <a:spcAft>
                          <a:spcPts val="0"/>
                        </a:spcAft>
                        <a:buClr>
                          <a:srgbClr val="000000"/>
                        </a:buClr>
                        <a:buSzPts val="1200"/>
                        <a:buFont typeface="Arial"/>
                        <a:buNone/>
                      </a:pPr>
                      <a:r>
                        <a:rPr lang="en-US" sz="1200" u="none" cap="none" strike="noStrike">
                          <a:solidFill>
                            <a:srgbClr val="FFFFFF"/>
                          </a:solidFill>
                          <a:latin typeface="Source Sans Pro"/>
                          <a:ea typeface="Source Sans Pro"/>
                          <a:cs typeface="Source Sans Pro"/>
                          <a:sym typeface="Source Sans Pro"/>
                        </a:rPr>
                        <a:t>Apakah visi menyatakan tujuan besar yang ingin dicapai satuan pendidikan? </a:t>
                      </a:r>
                      <a:endParaRPr sz="1200" u="none" cap="none" strike="noStrike">
                        <a:solidFill>
                          <a:srgbClr val="FFFFFF"/>
                        </a:solidFill>
                        <a:latin typeface="Source Sans Pro"/>
                        <a:ea typeface="Source Sans Pro"/>
                        <a:cs typeface="Source Sans Pro"/>
                        <a:sym typeface="Source Sans Pro"/>
                      </a:endParaRPr>
                    </a:p>
                    <a:p>
                      <a:pPr indent="0" lvl="0" marL="1676400" marR="1752600" rtl="0" algn="ctr">
                        <a:lnSpc>
                          <a:spcPct val="115000"/>
                        </a:lnSpc>
                        <a:spcBef>
                          <a:spcPts val="0"/>
                        </a:spcBef>
                        <a:spcAft>
                          <a:spcPts val="0"/>
                        </a:spcAft>
                        <a:buClr>
                          <a:srgbClr val="000000"/>
                        </a:buClr>
                        <a:buSzPts val="1200"/>
                        <a:buFont typeface="Arial"/>
                        <a:buNone/>
                      </a:pPr>
                      <a:r>
                        <a:rPr lang="en-US" sz="1200" u="none" cap="none" strike="noStrike">
                          <a:solidFill>
                            <a:srgbClr val="FFFFFF"/>
                          </a:solidFill>
                          <a:latin typeface="Source Sans Pro"/>
                          <a:ea typeface="Source Sans Pro"/>
                          <a:cs typeface="Source Sans Pro"/>
                          <a:sym typeface="Source Sans Pro"/>
                        </a:rPr>
                        <a:t>Apakah visi sudah berpusat pada peserta didik?</a:t>
                      </a:r>
                      <a:endParaRPr sz="12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tcPr>
                </a:tc>
                <a:tc hMerge="1"/>
                <a:tc hMerge="1"/>
              </a:tr>
              <a:tr h="1354325">
                <a:tc gridSpan="3">
                  <a:txBody>
                    <a:bodyPr/>
                    <a:lstStyle/>
                    <a:p>
                      <a:pPr indent="0" lvl="0" marL="2641600" marR="2451100" rtl="0" algn="ctr">
                        <a:lnSpc>
                          <a:spcPct val="115000"/>
                        </a:lnSpc>
                        <a:spcBef>
                          <a:spcPts val="0"/>
                        </a:spcBef>
                        <a:spcAft>
                          <a:spcPts val="0"/>
                        </a:spcAft>
                        <a:buClr>
                          <a:srgbClr val="000000"/>
                        </a:buClr>
                        <a:buSzPts val="1800"/>
                        <a:buFont typeface="Arial"/>
                        <a:buNone/>
                      </a:pPr>
                      <a:r>
                        <a:rPr b="1" lang="en-US" sz="1800" u="none" cap="none" strike="noStrike">
                          <a:solidFill>
                            <a:srgbClr val="FFFFFF"/>
                          </a:solidFill>
                          <a:latin typeface="Source Sans Pro"/>
                          <a:ea typeface="Source Sans Pro"/>
                          <a:cs typeface="Source Sans Pro"/>
                          <a:sym typeface="Source Sans Pro"/>
                        </a:rPr>
                        <a:t>MISI</a:t>
                      </a:r>
                      <a:endParaRPr b="1" sz="1800" u="none" cap="none" strike="noStrike">
                        <a:solidFill>
                          <a:srgbClr val="FFFFFF"/>
                        </a:solidFill>
                        <a:latin typeface="Source Sans Pro"/>
                        <a:ea typeface="Source Sans Pro"/>
                        <a:cs typeface="Source Sans Pro"/>
                        <a:sym typeface="Source Sans Pro"/>
                      </a:endParaRPr>
                    </a:p>
                    <a:p>
                      <a:pPr indent="0" lvl="0" marL="596900" marR="800100" rtl="0" algn="ctr">
                        <a:lnSpc>
                          <a:spcPct val="115000"/>
                        </a:lnSpc>
                        <a:spcBef>
                          <a:spcPts val="0"/>
                        </a:spcBef>
                        <a:spcAft>
                          <a:spcPts val="0"/>
                        </a:spcAft>
                        <a:buClr>
                          <a:srgbClr val="000000"/>
                        </a:buClr>
                        <a:buSzPts val="1200"/>
                        <a:buFont typeface="Arial"/>
                        <a:buNone/>
                      </a:pPr>
                      <a:r>
                        <a:rPr lang="en-US" sz="1200" u="none" cap="none" strike="noStrike">
                          <a:solidFill>
                            <a:srgbClr val="FFFFFF"/>
                          </a:solidFill>
                          <a:latin typeface="Source Sans Pro"/>
                          <a:ea typeface="Source Sans Pro"/>
                          <a:cs typeface="Source Sans Pro"/>
                          <a:sym typeface="Source Sans Pro"/>
                        </a:rPr>
                        <a:t>Apakah misi jelas menyatakan hal-hal yang perlu dilakukan untuk mencapai visi? Apakah semua warga satuan pendidikan  memahami hal-hal yang  menjadi prioritas  untuk mencapai visi?</a:t>
                      </a:r>
                      <a:endParaRPr sz="1200" u="none" cap="none" strike="noStrike">
                        <a:solidFill>
                          <a:srgbClr val="FFFFFF"/>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hMerge="1"/>
                <a:tc hMerge="1"/>
              </a:tr>
              <a:tr h="1098300">
                <a:tc gridSpan="3">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Source Sans Pro"/>
                          <a:ea typeface="Source Sans Pro"/>
                          <a:cs typeface="Source Sans Pro"/>
                          <a:sym typeface="Source Sans Pro"/>
                        </a:rPr>
                        <a:t> TUJUAN</a:t>
                      </a:r>
                      <a:endParaRPr b="1" sz="18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rPr>
                        <a:t> </a:t>
                      </a:r>
                      <a:r>
                        <a:rPr lang="en-US" sz="1200" u="none" cap="none" strike="noStrike">
                          <a:solidFill>
                            <a:srgbClr val="FFFFFF"/>
                          </a:solidFill>
                          <a:latin typeface="Source Sans Pro"/>
                          <a:ea typeface="Source Sans Pro"/>
                          <a:cs typeface="Source Sans Pro"/>
                          <a:sym typeface="Source Sans Pro"/>
                        </a:rPr>
                        <a:t>Apakah tujuan sudah secara jelas menyatakan hasil aksi yang perlu dilakukan untuk mencapai misi? </a:t>
                      </a:r>
                      <a:endParaRPr sz="12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FFFFFF"/>
                          </a:solidFill>
                          <a:latin typeface="Source Sans Pro"/>
                          <a:ea typeface="Source Sans Pro"/>
                          <a:cs typeface="Source Sans Pro"/>
                          <a:sym typeface="Source Sans Pro"/>
                        </a:rPr>
                        <a:t>Apakah cara/strategi untuk mencapai misi realistis untuk dijalankan?</a:t>
                      </a:r>
                      <a:r>
                        <a:rPr lang="en-US" sz="1600" u="none" cap="none" strike="noStrike">
                          <a:solidFill>
                            <a:srgbClr val="FFFFFF"/>
                          </a:solidFill>
                          <a:latin typeface="Source Sans Pro"/>
                          <a:ea typeface="Source Sans Pro"/>
                          <a:cs typeface="Source Sans Pro"/>
                          <a:sym typeface="Source Sans Pro"/>
                        </a:rPr>
                        <a:t> </a:t>
                      </a:r>
                      <a:endParaRPr sz="1800" u="none" cap="none" strike="noStrike">
                        <a:solidFill>
                          <a:srgbClr val="FFFFFF"/>
                        </a:solidFill>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3D85C6"/>
                    </a:solidFill>
                  </a:tcPr>
                </a:tc>
                <a:tc hMerge="1"/>
                <a:tc hMerge="1"/>
              </a:tr>
              <a:tr h="1098300">
                <a:tc gridSpan="3">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FFFFFF"/>
                          </a:solidFill>
                          <a:latin typeface="Source Sans Pro"/>
                          <a:ea typeface="Source Sans Pro"/>
                          <a:cs typeface="Source Sans Pro"/>
                          <a:sym typeface="Source Sans Pro"/>
                        </a:rPr>
                        <a:t>STRATEGI PENGORGANISASIAN PEMBELAJARAN</a:t>
                      </a:r>
                      <a:endParaRPr b="1" sz="1800" u="none" cap="none" strike="noStrike">
                        <a:solidFill>
                          <a:srgbClr val="FFFFFF"/>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Source Sans Pro"/>
                          <a:ea typeface="Source Sans Pro"/>
                          <a:cs typeface="Source Sans Pro"/>
                          <a:sym typeface="Source Sans Pro"/>
                        </a:rPr>
                        <a:t>Bagaimana satuan pendidikan mengorganisasi pembelajarannya untuk mencapai tujuan? </a:t>
                      </a:r>
                      <a:endParaRPr sz="12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chemeClr val="lt1"/>
                          </a:solidFill>
                          <a:latin typeface="Source Sans Pro"/>
                          <a:ea typeface="Source Sans Pro"/>
                          <a:cs typeface="Source Sans Pro"/>
                          <a:sym typeface="Source Sans Pro"/>
                        </a:rPr>
                        <a:t>Apa saja faktor yang mendukung strategi tersebut? Bagaimana mengoptimalkan faktor-faktor tersebut?</a:t>
                      </a:r>
                      <a:endParaRPr sz="1200" u="none" cap="none" strike="noStrike">
                        <a:solidFill>
                          <a:schemeClr val="lt1"/>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3D85C6"/>
                    </a:solidFill>
                  </a:tcPr>
                </a:tc>
                <a:tc hMerge="1"/>
                <a:tc hMerge="1"/>
              </a:tr>
            </a:tbl>
          </a:graphicData>
        </a:graphic>
      </p:graphicFrame>
      <p:sp>
        <p:nvSpPr>
          <p:cNvPr id="445" name="Google Shape;445;gd57777aac2_2_354"/>
          <p:cNvSpPr txBox="1"/>
          <p:nvPr/>
        </p:nvSpPr>
        <p:spPr>
          <a:xfrm>
            <a:off x="4447063" y="467958"/>
            <a:ext cx="5617200" cy="615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Source Sans Pro"/>
                <a:ea typeface="Source Sans Pro"/>
                <a:cs typeface="Source Sans Pro"/>
                <a:sym typeface="Source Sans Pro"/>
              </a:rPr>
              <a:t>Profil Pelajar Pancasila</a:t>
            </a:r>
            <a:endParaRPr b="1" i="0" sz="2400" u="none" cap="none" strike="noStrike">
              <a:solidFill>
                <a:srgbClr val="000000"/>
              </a:solidFill>
              <a:latin typeface="Source Sans Pro"/>
              <a:ea typeface="Source Sans Pro"/>
              <a:cs typeface="Source Sans Pro"/>
              <a:sym typeface="Source Sans Pro"/>
            </a:endParaRPr>
          </a:p>
        </p:txBody>
      </p:sp>
      <p:sp>
        <p:nvSpPr>
          <p:cNvPr id="446" name="Google Shape;446;gd57777aac2_2_354"/>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47" name="Google Shape;447;gd57777aac2_2_354"/>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d08481f546_0_121"/>
          <p:cNvSpPr txBox="1"/>
          <p:nvPr>
            <p:ph type="title"/>
          </p:nvPr>
        </p:nvSpPr>
        <p:spPr>
          <a:xfrm>
            <a:off x="537882" y="1949824"/>
            <a:ext cx="5123400" cy="2037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200"/>
              </a:spcBef>
              <a:spcAft>
                <a:spcPts val="0"/>
              </a:spcAft>
              <a:buSzPts val="6000"/>
              <a:buNone/>
            </a:pPr>
            <a:r>
              <a:rPr b="1" lang="en-US" sz="4400">
                <a:solidFill>
                  <a:srgbClr val="0B5394"/>
                </a:solidFill>
                <a:latin typeface="EB Garamond"/>
                <a:ea typeface="EB Garamond"/>
                <a:cs typeface="EB Garamond"/>
                <a:sym typeface="EB Garamond"/>
              </a:rPr>
              <a:t>Pengorganisasian Pembelajaran Satuan Pendidikan</a:t>
            </a:r>
            <a:endParaRPr b="1" sz="4400">
              <a:solidFill>
                <a:srgbClr val="0B5394"/>
              </a:solidFill>
              <a:latin typeface="EB Garamond"/>
              <a:ea typeface="EB Garamond"/>
              <a:cs typeface="EB Garamond"/>
              <a:sym typeface="EB Garamond"/>
            </a:endParaRPr>
          </a:p>
        </p:txBody>
      </p:sp>
      <p:cxnSp>
        <p:nvCxnSpPr>
          <p:cNvPr id="453" name="Google Shape;453;gd08481f546_0_121"/>
          <p:cNvCxnSpPr/>
          <p:nvPr/>
        </p:nvCxnSpPr>
        <p:spPr>
          <a:xfrm>
            <a:off x="712694" y="4087903"/>
            <a:ext cx="4625700" cy="0"/>
          </a:xfrm>
          <a:prstGeom prst="straightConnector1">
            <a:avLst/>
          </a:prstGeom>
          <a:noFill/>
          <a:ln cap="flat" cmpd="sng" w="19050">
            <a:solidFill>
              <a:schemeClr val="accent2"/>
            </a:solidFill>
            <a:prstDash val="solid"/>
            <a:miter lim="800000"/>
            <a:headEnd len="sm" w="sm" type="none"/>
            <a:tailEnd len="sm" w="sm" type="none"/>
          </a:ln>
        </p:spPr>
      </p:cxnSp>
      <p:pic>
        <p:nvPicPr>
          <p:cNvPr id="454" name="Google Shape;454;gd08481f546_0_121"/>
          <p:cNvPicPr preferRelativeResize="0"/>
          <p:nvPr/>
        </p:nvPicPr>
        <p:blipFill rotWithShape="1">
          <a:blip r:embed="rId3">
            <a:alphaModFix/>
          </a:blip>
          <a:srcRect b="0" l="0" r="0" t="0"/>
          <a:stretch/>
        </p:blipFill>
        <p:spPr>
          <a:xfrm>
            <a:off x="7317062" y="1350270"/>
            <a:ext cx="3642485" cy="3642485"/>
          </a:xfrm>
          <a:prstGeom prst="rect">
            <a:avLst/>
          </a:prstGeom>
          <a:noFill/>
          <a:ln>
            <a:noFill/>
          </a:ln>
        </p:spPr>
      </p:pic>
      <p:sp>
        <p:nvSpPr>
          <p:cNvPr id="455" name="Google Shape;455;gd08481f546_0_121"/>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gd08481f546_0_128"/>
          <p:cNvPicPr preferRelativeResize="0"/>
          <p:nvPr/>
        </p:nvPicPr>
        <p:blipFill rotWithShape="1">
          <a:blip r:embed="rId3">
            <a:alphaModFix/>
          </a:blip>
          <a:srcRect b="0" l="0" r="0" t="0"/>
          <a:stretch/>
        </p:blipFill>
        <p:spPr>
          <a:xfrm>
            <a:off x="134000" y="1805425"/>
            <a:ext cx="5413725" cy="3909913"/>
          </a:xfrm>
          <a:prstGeom prst="rect">
            <a:avLst/>
          </a:prstGeom>
          <a:noFill/>
          <a:ln>
            <a:noFill/>
          </a:ln>
        </p:spPr>
      </p:pic>
      <p:sp>
        <p:nvSpPr>
          <p:cNvPr id="461" name="Google Shape;461;gd08481f546_0_128"/>
          <p:cNvSpPr/>
          <p:nvPr/>
        </p:nvSpPr>
        <p:spPr>
          <a:xfrm>
            <a:off x="5393636" y="2321810"/>
            <a:ext cx="5964199" cy="3772775"/>
          </a:xfrm>
          <a:custGeom>
            <a:rect b="b" l="l" r="r" t="t"/>
            <a:pathLst>
              <a:path extrusionOk="0" fill="none" h="2964853" w="3917372">
                <a:moveTo>
                  <a:pt x="0" y="0"/>
                </a:moveTo>
                <a:cubicBezTo>
                  <a:pt x="896618" y="-49533"/>
                  <a:pt x="3400796" y="-14809"/>
                  <a:pt x="3917372" y="0"/>
                </a:cubicBezTo>
                <a:cubicBezTo>
                  <a:pt x="4005011" y="798597"/>
                  <a:pt x="3844693" y="1505227"/>
                  <a:pt x="3917372" y="2964853"/>
                </a:cubicBezTo>
                <a:cubicBezTo>
                  <a:pt x="2195304" y="2916622"/>
                  <a:pt x="1209812" y="3049308"/>
                  <a:pt x="0" y="2964853"/>
                </a:cubicBezTo>
                <a:cubicBezTo>
                  <a:pt x="-38581" y="2394041"/>
                  <a:pt x="63341" y="709995"/>
                  <a:pt x="0" y="0"/>
                </a:cubicBezTo>
                <a:close/>
              </a:path>
              <a:path extrusionOk="0" h="2964853" w="3917372">
                <a:moveTo>
                  <a:pt x="0" y="0"/>
                </a:moveTo>
                <a:cubicBezTo>
                  <a:pt x="1750086" y="118645"/>
                  <a:pt x="3194212" y="116012"/>
                  <a:pt x="3917372" y="0"/>
                </a:cubicBezTo>
                <a:cubicBezTo>
                  <a:pt x="3784490" y="1171927"/>
                  <a:pt x="4002323" y="1487972"/>
                  <a:pt x="3917372" y="2964853"/>
                </a:cubicBezTo>
                <a:cubicBezTo>
                  <a:pt x="2275116" y="3099453"/>
                  <a:pt x="1011532" y="2807657"/>
                  <a:pt x="0" y="2964853"/>
                </a:cubicBezTo>
                <a:cubicBezTo>
                  <a:pt x="-20187" y="1975429"/>
                  <a:pt x="-152480" y="366102"/>
                  <a:pt x="0" y="0"/>
                </a:cubicBezTo>
                <a:close/>
              </a:path>
            </a:pathLst>
          </a:custGeom>
          <a:noFill/>
          <a:ln cap="flat" cmpd="sng" w="12700">
            <a:solidFill>
              <a:srgbClr val="1D81F7"/>
            </a:solidFill>
            <a:prstDash val="dash"/>
            <a:round/>
            <a:headEnd len="sm" w="sm" type="none"/>
            <a:tailEnd len="sm" w="sm" type="none"/>
          </a:ln>
        </p:spPr>
        <p:txBody>
          <a:bodyPr anchorCtr="0" anchor="t" bIns="45700" lIns="91425" spcFirstLastPara="1" rIns="91425" wrap="square" tIns="45700">
            <a:noAutofit/>
          </a:bodyPr>
          <a:lstStyle/>
          <a:p>
            <a:pPr indent="-457200" lvl="0" marL="457200" marR="0" rtl="0" algn="just">
              <a:lnSpc>
                <a:spcPct val="115000"/>
              </a:lnSpc>
              <a:spcBef>
                <a:spcPts val="200"/>
              </a:spcBef>
              <a:spcAft>
                <a:spcPts val="0"/>
              </a:spcAft>
              <a:buClr>
                <a:srgbClr val="000000"/>
              </a:buClr>
              <a:buSzPts val="2800"/>
              <a:buFont typeface="Arial"/>
              <a:buChar char="•"/>
            </a:pPr>
            <a:r>
              <a:rPr b="0" i="0" lang="en-US" sz="2800" u="none" cap="none" strike="noStrike">
                <a:solidFill>
                  <a:schemeClr val="dk1"/>
                </a:solidFill>
                <a:latin typeface="Source Sans Pro"/>
                <a:ea typeface="Source Sans Pro"/>
                <a:cs typeface="Source Sans Pro"/>
                <a:sym typeface="Source Sans Pro"/>
              </a:rPr>
              <a:t>Bagaimana mengorganisasi pembelajaran di satuan pendidikan?</a:t>
            </a:r>
            <a:endParaRPr b="1" i="0" sz="4800" u="none" cap="none" strike="noStrike">
              <a:solidFill>
                <a:schemeClr val="dk1"/>
              </a:solidFill>
              <a:latin typeface="EB Garamond"/>
              <a:ea typeface="EB Garamond"/>
              <a:cs typeface="EB Garamond"/>
              <a:sym typeface="EB Garamond"/>
            </a:endParaRPr>
          </a:p>
          <a:p>
            <a:pPr indent="-457200" lvl="0" marL="457200" marR="0" rtl="0" algn="just">
              <a:lnSpc>
                <a:spcPct val="115000"/>
              </a:lnSpc>
              <a:spcBef>
                <a:spcPts val="0"/>
              </a:spcBef>
              <a:spcAft>
                <a:spcPts val="0"/>
              </a:spcAft>
              <a:buClr>
                <a:srgbClr val="000000"/>
              </a:buClr>
              <a:buSzPts val="2800"/>
              <a:buFont typeface="Arial"/>
              <a:buChar char="•"/>
            </a:pPr>
            <a:r>
              <a:rPr b="0" i="0" lang="en-US" sz="2800" u="none" cap="none" strike="noStrike">
                <a:solidFill>
                  <a:schemeClr val="dk1"/>
                </a:solidFill>
                <a:latin typeface="Source Sans Pro"/>
                <a:ea typeface="Source Sans Pro"/>
                <a:cs typeface="Source Sans Pro"/>
                <a:sym typeface="Source Sans Pro"/>
              </a:rPr>
              <a:t>Apa saja langkah-langkah dalam mendesain pembelajaran sekolah?</a:t>
            </a:r>
            <a:endParaRPr b="0" i="0" sz="1400" u="none" cap="none" strike="noStrike">
              <a:solidFill>
                <a:srgbClr val="000000"/>
              </a:solidFill>
              <a:latin typeface="Arial"/>
              <a:ea typeface="Arial"/>
              <a:cs typeface="Arial"/>
              <a:sym typeface="Arial"/>
            </a:endParaRPr>
          </a:p>
          <a:p>
            <a:pPr indent="-457200" lvl="0" marL="457200" marR="0" rtl="0" algn="just">
              <a:lnSpc>
                <a:spcPct val="115000"/>
              </a:lnSpc>
              <a:spcBef>
                <a:spcPts val="800"/>
              </a:spcBef>
              <a:spcAft>
                <a:spcPts val="0"/>
              </a:spcAft>
              <a:buClr>
                <a:srgbClr val="000000"/>
              </a:buClr>
              <a:buSzPts val="2800"/>
              <a:buFont typeface="Arial"/>
              <a:buChar char="•"/>
            </a:pPr>
            <a:r>
              <a:rPr b="0" i="0" lang="en-US" sz="2800" u="none" cap="none" strike="noStrike">
                <a:solidFill>
                  <a:schemeClr val="dk1"/>
                </a:solidFill>
                <a:latin typeface="Source Sans Pro"/>
                <a:ea typeface="Source Sans Pro"/>
                <a:cs typeface="Source Sans Pro"/>
                <a:sym typeface="Source Sans Pro"/>
              </a:rPr>
              <a:t>Bagaimana proses mendesain pembelajaran? </a:t>
            </a:r>
            <a:endParaRPr b="0" i="0" sz="2800" u="none" cap="none" strike="noStrike">
              <a:solidFill>
                <a:schemeClr val="dk1"/>
              </a:solidFill>
              <a:latin typeface="Source Sans Pro"/>
              <a:ea typeface="Source Sans Pro"/>
              <a:cs typeface="Source Sans Pro"/>
              <a:sym typeface="Source Sans Pro"/>
            </a:endParaRPr>
          </a:p>
        </p:txBody>
      </p:sp>
      <p:sp>
        <p:nvSpPr>
          <p:cNvPr id="462" name="Google Shape;462;gd08481f546_0_128"/>
          <p:cNvSpPr txBox="1"/>
          <p:nvPr/>
        </p:nvSpPr>
        <p:spPr>
          <a:xfrm>
            <a:off x="5086306" y="1258315"/>
            <a:ext cx="6270900" cy="6828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Clr>
                <a:srgbClr val="000000"/>
              </a:buClr>
              <a:buSzPts val="2200"/>
              <a:buFont typeface="Arial"/>
              <a:buNone/>
            </a:pPr>
            <a:r>
              <a:rPr b="0" i="0" lang="en-US" sz="2200" u="none" cap="none" strike="noStrike">
                <a:solidFill>
                  <a:srgbClr val="1D81F7"/>
                </a:solidFill>
                <a:latin typeface="Candara"/>
                <a:ea typeface="Candara"/>
                <a:cs typeface="Candara"/>
                <a:sym typeface="Candara"/>
              </a:rPr>
              <a:t>Bagian ini akan menjawab beberapa pertanyaan berikut ini:</a:t>
            </a:r>
            <a:endParaRPr b="0" i="0" sz="1400" u="none" cap="none" strike="noStrike">
              <a:solidFill>
                <a:srgbClr val="000000"/>
              </a:solidFill>
              <a:latin typeface="Arial"/>
              <a:ea typeface="Arial"/>
              <a:cs typeface="Arial"/>
              <a:sym typeface="Arial"/>
            </a:endParaRPr>
          </a:p>
        </p:txBody>
      </p:sp>
      <p:sp>
        <p:nvSpPr>
          <p:cNvPr id="463" name="Google Shape;463;gd08481f546_0_128"/>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7" name="Shape 467"/>
        <p:cNvGrpSpPr/>
        <p:nvPr/>
      </p:nvGrpSpPr>
      <p:grpSpPr>
        <a:xfrm>
          <a:off x="0" y="0"/>
          <a:ext cx="0" cy="0"/>
          <a:chOff x="0" y="0"/>
          <a:chExt cx="0" cy="0"/>
        </a:xfrm>
      </p:grpSpPr>
      <p:sp>
        <p:nvSpPr>
          <p:cNvPr id="468" name="Google Shape;468;gd57777aac2_2_369"/>
          <p:cNvSpPr/>
          <p:nvPr/>
        </p:nvSpPr>
        <p:spPr>
          <a:xfrm>
            <a:off x="9232100" y="2421900"/>
            <a:ext cx="2835300" cy="26484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d57777aac2_2_369"/>
          <p:cNvSpPr/>
          <p:nvPr/>
        </p:nvSpPr>
        <p:spPr>
          <a:xfrm>
            <a:off x="2760867" y="347867"/>
            <a:ext cx="6328800" cy="6328800"/>
          </a:xfrm>
          <a:prstGeom prst="flowChartConnector">
            <a:avLst/>
          </a:prstGeom>
          <a:solidFill>
            <a:srgbClr val="FFD96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d57777aac2_2_369"/>
          <p:cNvSpPr txBox="1"/>
          <p:nvPr/>
        </p:nvSpPr>
        <p:spPr>
          <a:xfrm>
            <a:off x="445769" y="4800133"/>
            <a:ext cx="2292900" cy="5001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2100"/>
              <a:buFont typeface="Arial"/>
              <a:buNone/>
            </a:pPr>
            <a:r>
              <a:rPr b="1" i="0" lang="en-US" sz="2100" u="none" cap="none" strike="noStrike">
                <a:solidFill>
                  <a:srgbClr val="BF9000"/>
                </a:solidFill>
                <a:latin typeface="Source Sans Pro"/>
                <a:ea typeface="Source Sans Pro"/>
                <a:cs typeface="Source Sans Pro"/>
                <a:sym typeface="Source Sans Pro"/>
              </a:rPr>
              <a:t>Budaya Sekolah</a:t>
            </a:r>
            <a:endParaRPr b="1" i="0" sz="2100" u="none" cap="none" strike="noStrike">
              <a:solidFill>
                <a:srgbClr val="BF9000"/>
              </a:solidFill>
              <a:latin typeface="Source Sans Pro"/>
              <a:ea typeface="Source Sans Pro"/>
              <a:cs typeface="Source Sans Pro"/>
              <a:sym typeface="Source Sans Pro"/>
            </a:endParaRPr>
          </a:p>
        </p:txBody>
      </p:sp>
      <p:sp>
        <p:nvSpPr>
          <p:cNvPr id="471" name="Google Shape;471;gd57777aac2_2_369"/>
          <p:cNvSpPr txBox="1"/>
          <p:nvPr/>
        </p:nvSpPr>
        <p:spPr>
          <a:xfrm>
            <a:off x="445767" y="5300133"/>
            <a:ext cx="2292900" cy="12717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Iklim sekolah, kebijakan, pola interaksi dan komunikasi, serta norma yang berlaku di sekolah.</a:t>
            </a:r>
            <a:endParaRPr b="0" i="0" sz="1200" u="none" cap="none" strike="noStrike">
              <a:solidFill>
                <a:srgbClr val="000000"/>
              </a:solidFill>
              <a:latin typeface="Source Sans Pro"/>
              <a:ea typeface="Source Sans Pro"/>
              <a:cs typeface="Source Sans Pro"/>
              <a:sym typeface="Source Sans Pro"/>
            </a:endParaRPr>
          </a:p>
        </p:txBody>
      </p:sp>
      <p:cxnSp>
        <p:nvCxnSpPr>
          <p:cNvPr id="472" name="Google Shape;472;gd57777aac2_2_369"/>
          <p:cNvCxnSpPr/>
          <p:nvPr/>
        </p:nvCxnSpPr>
        <p:spPr>
          <a:xfrm>
            <a:off x="809600" y="5320224"/>
            <a:ext cx="3086400" cy="0"/>
          </a:xfrm>
          <a:prstGeom prst="straightConnector1">
            <a:avLst/>
          </a:prstGeom>
          <a:noFill/>
          <a:ln cap="flat" cmpd="sng" w="28575">
            <a:solidFill>
              <a:srgbClr val="FFD966"/>
            </a:solidFill>
            <a:prstDash val="solid"/>
            <a:round/>
            <a:headEnd len="sm" w="sm" type="none"/>
            <a:tailEnd len="sm" w="sm" type="none"/>
          </a:ln>
        </p:spPr>
      </p:cxnSp>
      <p:sp>
        <p:nvSpPr>
          <p:cNvPr id="473" name="Google Shape;473;gd57777aac2_2_369"/>
          <p:cNvSpPr txBox="1"/>
          <p:nvPr/>
        </p:nvSpPr>
        <p:spPr>
          <a:xfrm>
            <a:off x="9245585" y="1011850"/>
            <a:ext cx="2292900" cy="500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666666"/>
                </a:solidFill>
                <a:latin typeface="Source Sans Pro"/>
                <a:ea typeface="Source Sans Pro"/>
                <a:cs typeface="Source Sans Pro"/>
                <a:sym typeface="Source Sans Pro"/>
              </a:rPr>
              <a:t>Intrakurikuler</a:t>
            </a:r>
            <a:endParaRPr b="1" i="0" sz="2100" u="none" cap="none" strike="noStrike">
              <a:solidFill>
                <a:srgbClr val="666666"/>
              </a:solidFill>
              <a:latin typeface="Source Sans Pro"/>
              <a:ea typeface="Source Sans Pro"/>
              <a:cs typeface="Source Sans Pro"/>
              <a:sym typeface="Source Sans Pro"/>
            </a:endParaRPr>
          </a:p>
        </p:txBody>
      </p:sp>
      <p:sp>
        <p:nvSpPr>
          <p:cNvPr id="474" name="Google Shape;474;gd57777aac2_2_369"/>
          <p:cNvSpPr txBox="1"/>
          <p:nvPr/>
        </p:nvSpPr>
        <p:spPr>
          <a:xfrm>
            <a:off x="9261825" y="1309325"/>
            <a:ext cx="2292900" cy="627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Muatan Pelajaran</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Kegiatan/pengalaman belajar.</a:t>
            </a:r>
            <a:endParaRPr b="0" i="0" sz="1200" u="none" cap="none" strike="noStrike">
              <a:solidFill>
                <a:srgbClr val="000000"/>
              </a:solidFill>
              <a:latin typeface="Source Sans Pro"/>
              <a:ea typeface="Source Sans Pro"/>
              <a:cs typeface="Source Sans Pro"/>
              <a:sym typeface="Source Sans Pro"/>
            </a:endParaRPr>
          </a:p>
        </p:txBody>
      </p:sp>
      <p:cxnSp>
        <p:nvCxnSpPr>
          <p:cNvPr id="475" name="Google Shape;475;gd57777aac2_2_369"/>
          <p:cNvCxnSpPr/>
          <p:nvPr/>
        </p:nvCxnSpPr>
        <p:spPr>
          <a:xfrm flipH="1">
            <a:off x="5483667" y="1140867"/>
            <a:ext cx="5575200" cy="1079700"/>
          </a:xfrm>
          <a:prstGeom prst="bentConnector3">
            <a:avLst>
              <a:gd fmla="val 100002" name="adj1"/>
            </a:avLst>
          </a:prstGeom>
          <a:noFill/>
          <a:ln cap="flat" cmpd="sng" w="28575">
            <a:solidFill>
              <a:srgbClr val="666666"/>
            </a:solidFill>
            <a:prstDash val="solid"/>
            <a:round/>
            <a:headEnd len="sm" w="sm" type="none"/>
            <a:tailEnd len="sm" w="sm" type="none"/>
          </a:ln>
        </p:spPr>
      </p:cxnSp>
      <p:sp>
        <p:nvSpPr>
          <p:cNvPr id="476" name="Google Shape;476;gd57777aac2_2_369"/>
          <p:cNvSpPr txBox="1"/>
          <p:nvPr/>
        </p:nvSpPr>
        <p:spPr>
          <a:xfrm>
            <a:off x="9280133" y="2341333"/>
            <a:ext cx="2561100" cy="500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6AA84F"/>
                </a:solidFill>
                <a:latin typeface="Source Sans Pro"/>
                <a:ea typeface="Source Sans Pro"/>
                <a:cs typeface="Source Sans Pro"/>
                <a:sym typeface="Source Sans Pro"/>
              </a:rPr>
              <a:t>Projek penguatan profil Pelajar Pancasila</a:t>
            </a:r>
            <a:endParaRPr b="1" i="0" sz="2100" u="none" cap="none" strike="noStrike">
              <a:solidFill>
                <a:srgbClr val="6AA84F"/>
              </a:solidFill>
              <a:latin typeface="Source Sans Pro"/>
              <a:ea typeface="Source Sans Pro"/>
              <a:cs typeface="Source Sans Pro"/>
              <a:sym typeface="Source Sans Pro"/>
            </a:endParaRPr>
          </a:p>
        </p:txBody>
      </p:sp>
      <p:sp>
        <p:nvSpPr>
          <p:cNvPr id="477" name="Google Shape;477;gd57777aac2_2_369"/>
          <p:cNvSpPr txBox="1"/>
          <p:nvPr/>
        </p:nvSpPr>
        <p:spPr>
          <a:xfrm>
            <a:off x="9280133" y="3552533"/>
            <a:ext cx="2787300" cy="1111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Pengembangan Karakter dan Budaya Kerja </a:t>
            </a:r>
            <a:endParaRPr b="1" i="0" sz="1200" u="none" cap="none" strike="noStrike">
              <a:solidFill>
                <a:srgbClr val="000000"/>
              </a:solidFill>
              <a:latin typeface="Source Sans Pro"/>
              <a:ea typeface="Source Sans Pro"/>
              <a:cs typeface="Source Sans Pro"/>
              <a:sym typeface="Source Sans Pro"/>
            </a:endParaRPr>
          </a:p>
        </p:txBody>
      </p:sp>
      <p:sp>
        <p:nvSpPr>
          <p:cNvPr id="478" name="Google Shape;478;gd57777aac2_2_369"/>
          <p:cNvSpPr txBox="1"/>
          <p:nvPr/>
        </p:nvSpPr>
        <p:spPr>
          <a:xfrm>
            <a:off x="9280135" y="5070133"/>
            <a:ext cx="2292900" cy="500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3D85C6"/>
                </a:solidFill>
                <a:latin typeface="Source Sans Pro"/>
                <a:ea typeface="Source Sans Pro"/>
                <a:cs typeface="Source Sans Pro"/>
                <a:sym typeface="Source Sans Pro"/>
              </a:rPr>
              <a:t>Ekstrakurikuler</a:t>
            </a:r>
            <a:endParaRPr b="1" i="0" sz="2100" u="none" cap="none" strike="noStrike">
              <a:solidFill>
                <a:srgbClr val="3D85C6"/>
              </a:solidFill>
              <a:latin typeface="Source Sans Pro"/>
              <a:ea typeface="Source Sans Pro"/>
              <a:cs typeface="Source Sans Pro"/>
              <a:sym typeface="Source Sans Pro"/>
            </a:endParaRPr>
          </a:p>
        </p:txBody>
      </p:sp>
      <p:sp>
        <p:nvSpPr>
          <p:cNvPr id="479" name="Google Shape;479;gd57777aac2_2_369"/>
          <p:cNvSpPr txBox="1"/>
          <p:nvPr/>
        </p:nvSpPr>
        <p:spPr>
          <a:xfrm>
            <a:off x="9280131" y="5570133"/>
            <a:ext cx="2292900" cy="989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Kegiatan untuk mengembangkan minat dan bakat.</a:t>
            </a:r>
            <a:endParaRPr b="0" i="0" sz="1200" u="none" cap="none" strike="noStrike">
              <a:solidFill>
                <a:srgbClr val="000000"/>
              </a:solidFill>
              <a:latin typeface="Source Sans Pro"/>
              <a:ea typeface="Source Sans Pro"/>
              <a:cs typeface="Source Sans Pro"/>
              <a:sym typeface="Source Sans Pro"/>
            </a:endParaRPr>
          </a:p>
        </p:txBody>
      </p:sp>
      <p:pic>
        <p:nvPicPr>
          <p:cNvPr id="480" name="Google Shape;480;gd57777aac2_2_369"/>
          <p:cNvPicPr preferRelativeResize="0"/>
          <p:nvPr/>
        </p:nvPicPr>
        <p:blipFill rotWithShape="1">
          <a:blip r:embed="rId3">
            <a:alphaModFix/>
          </a:blip>
          <a:srcRect b="0" l="0" r="0" t="0"/>
          <a:stretch/>
        </p:blipFill>
        <p:spPr>
          <a:xfrm>
            <a:off x="3234829" y="985591"/>
            <a:ext cx="5380809" cy="5053285"/>
          </a:xfrm>
          <a:prstGeom prst="rect">
            <a:avLst/>
          </a:prstGeom>
          <a:noFill/>
          <a:ln>
            <a:noFill/>
          </a:ln>
        </p:spPr>
      </p:pic>
      <p:cxnSp>
        <p:nvCxnSpPr>
          <p:cNvPr id="481" name="Google Shape;481;gd57777aac2_2_369"/>
          <p:cNvCxnSpPr/>
          <p:nvPr/>
        </p:nvCxnSpPr>
        <p:spPr>
          <a:xfrm>
            <a:off x="7807667" y="3552533"/>
            <a:ext cx="3912300" cy="0"/>
          </a:xfrm>
          <a:prstGeom prst="straightConnector1">
            <a:avLst/>
          </a:prstGeom>
          <a:noFill/>
          <a:ln cap="flat" cmpd="sng" w="28575">
            <a:solidFill>
              <a:srgbClr val="6AA84F"/>
            </a:solidFill>
            <a:prstDash val="solid"/>
            <a:round/>
            <a:headEnd len="sm" w="sm" type="none"/>
            <a:tailEnd len="sm" w="sm" type="none"/>
          </a:ln>
        </p:spPr>
      </p:cxnSp>
      <p:cxnSp>
        <p:nvCxnSpPr>
          <p:cNvPr id="482" name="Google Shape;482;gd57777aac2_2_369"/>
          <p:cNvCxnSpPr/>
          <p:nvPr/>
        </p:nvCxnSpPr>
        <p:spPr>
          <a:xfrm>
            <a:off x="6411731" y="5601333"/>
            <a:ext cx="4964100" cy="0"/>
          </a:xfrm>
          <a:prstGeom prst="straightConnector1">
            <a:avLst/>
          </a:prstGeom>
          <a:noFill/>
          <a:ln cap="flat" cmpd="sng" w="28575">
            <a:solidFill>
              <a:srgbClr val="3D85C6"/>
            </a:solidFill>
            <a:prstDash val="solid"/>
            <a:round/>
            <a:headEnd len="sm" w="sm" type="none"/>
            <a:tailEnd len="sm" w="sm" type="none"/>
          </a:ln>
        </p:spPr>
      </p:cxnSp>
      <p:sp>
        <p:nvSpPr>
          <p:cNvPr id="483" name="Google Shape;483;gd57777aac2_2_369"/>
          <p:cNvSpPr txBox="1"/>
          <p:nvPr/>
        </p:nvSpPr>
        <p:spPr>
          <a:xfrm>
            <a:off x="212174" y="820000"/>
            <a:ext cx="2561100" cy="3221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3D85C6"/>
                </a:solidFill>
                <a:latin typeface="Source Sans Pro"/>
                <a:ea typeface="Source Sans Pro"/>
                <a:cs typeface="Source Sans Pro"/>
                <a:sym typeface="Source Sans Pro"/>
              </a:rPr>
              <a:t>Gambaran P</a:t>
            </a:r>
            <a:r>
              <a:rPr b="1" i="0" lang="en-US" sz="1700" u="none" cap="none" strike="noStrike">
                <a:solidFill>
                  <a:srgbClr val="3D85C6"/>
                </a:solidFill>
                <a:latin typeface="Source Sans Pro"/>
                <a:ea typeface="Source Sans Pro"/>
                <a:cs typeface="Source Sans Pro"/>
                <a:sym typeface="Source Sans Pro"/>
                <a:extLst>
                  <a:ext uri="http://customooxmlschemas.google.com/">
                    <go:slidesCustomData xmlns:go="http://customooxmlschemas.google.com/" textRoundtripDataId="41"/>
                  </a:ext>
                </a:extLst>
              </a:rPr>
              <a:t>enerapan profil Pelajar</a:t>
            </a:r>
            <a:r>
              <a:rPr b="1" i="0" lang="en-US" sz="1700" u="none" cap="none" strike="noStrike">
                <a:solidFill>
                  <a:srgbClr val="3D85C6"/>
                </a:solidFill>
                <a:latin typeface="Source Sans Pro"/>
                <a:ea typeface="Source Sans Pro"/>
                <a:cs typeface="Source Sans Pro"/>
                <a:sym typeface="Source Sans Pro"/>
              </a:rPr>
              <a:t> Pancasila di Satuan Pendidikan</a:t>
            </a:r>
            <a:endParaRPr b="1" i="0" sz="1700" u="none" cap="none" strike="noStrike">
              <a:solidFill>
                <a:srgbClr val="3D85C6"/>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Source Sans Pro"/>
                <a:ea typeface="Source Sans Pro"/>
                <a:cs typeface="Source Sans Pro"/>
                <a:sym typeface="Source Sans Pro"/>
              </a:rPr>
              <a:t>Profil Pelajar Pancasila adalah karakter dan kemampuan yang dibangun dalam keseharian dan dihidupkan dalam diri setiap individu peserta didik melalui budaya sekolah, pembelajaran intrakurikuler, projek penguatan profil Pelajar Pancasila, maupun ekstrakurikuler. </a:t>
            </a:r>
            <a:endParaRPr b="0" i="0" sz="1300" u="none" cap="none" strike="noStrike">
              <a:solidFill>
                <a:srgbClr val="000000"/>
              </a:solidFill>
              <a:latin typeface="Source Sans Pro"/>
              <a:ea typeface="Source Sans Pro"/>
              <a:cs typeface="Source Sans Pro"/>
              <a:sym typeface="Source Sans Pro"/>
            </a:endParaRPr>
          </a:p>
        </p:txBody>
      </p:sp>
      <p:grpSp>
        <p:nvGrpSpPr>
          <p:cNvPr id="484" name="Google Shape;484;gd57777aac2_2_369"/>
          <p:cNvGrpSpPr/>
          <p:nvPr/>
        </p:nvGrpSpPr>
        <p:grpSpPr>
          <a:xfrm>
            <a:off x="4147759" y="1650475"/>
            <a:ext cx="3723331" cy="3862038"/>
            <a:chOff x="398680" y="337667"/>
            <a:chExt cx="4042265" cy="4231443"/>
          </a:xfrm>
        </p:grpSpPr>
        <p:grpSp>
          <p:nvGrpSpPr>
            <p:cNvPr id="485" name="Google Shape;485;gd57777aac2_2_369"/>
            <p:cNvGrpSpPr/>
            <p:nvPr/>
          </p:nvGrpSpPr>
          <p:grpSpPr>
            <a:xfrm>
              <a:off x="398680" y="337667"/>
              <a:ext cx="4042265" cy="4231443"/>
              <a:chOff x="3205697" y="1773496"/>
              <a:chExt cx="3055609" cy="3130229"/>
            </a:xfrm>
          </p:grpSpPr>
          <p:sp>
            <p:nvSpPr>
              <p:cNvPr id="486" name="Google Shape;486;gd57777aac2_2_369"/>
              <p:cNvSpPr/>
              <p:nvPr/>
            </p:nvSpPr>
            <p:spPr>
              <a:xfrm>
                <a:off x="3748478" y="2262535"/>
                <a:ext cx="1998300" cy="2036400"/>
              </a:xfrm>
              <a:prstGeom prst="ellipse">
                <a:avLst/>
              </a:prstGeom>
              <a:solidFill>
                <a:srgbClr val="E9EDE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1" i="0" sz="1900" u="none" cap="none" strike="noStrike">
                  <a:solidFill>
                    <a:srgbClr val="A61C00"/>
                  </a:solidFill>
                  <a:latin typeface="Lato"/>
                  <a:ea typeface="Lato"/>
                  <a:cs typeface="Lato"/>
                  <a:sym typeface="Lato"/>
                </a:endParaRPr>
              </a:p>
            </p:txBody>
          </p:sp>
          <p:grpSp>
            <p:nvGrpSpPr>
              <p:cNvPr id="487" name="Google Shape;487;gd57777aac2_2_369"/>
              <p:cNvGrpSpPr/>
              <p:nvPr/>
            </p:nvGrpSpPr>
            <p:grpSpPr>
              <a:xfrm>
                <a:off x="3205697" y="1773496"/>
                <a:ext cx="3055609" cy="3053376"/>
                <a:chOff x="3148026" y="2190477"/>
                <a:chExt cx="2235103" cy="2233469"/>
              </a:xfrm>
            </p:grpSpPr>
            <p:sp>
              <p:nvSpPr>
                <p:cNvPr id="488" name="Google Shape;488;gd57777aac2_2_369"/>
                <p:cNvSpPr/>
                <p:nvPr/>
              </p:nvSpPr>
              <p:spPr>
                <a:xfrm>
                  <a:off x="3787350" y="2190477"/>
                  <a:ext cx="920100" cy="797100"/>
                </a:xfrm>
                <a:prstGeom prst="hexagon">
                  <a:avLst>
                    <a:gd fmla="val 25000" name="adj"/>
                    <a:gd fmla="val 115470" name="vf"/>
                  </a:avLst>
                </a:prstGeom>
                <a:solidFill>
                  <a:srgbClr val="3D85C6">
                    <a:alpha val="63529"/>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Arial"/>
                    <a:ea typeface="Arial"/>
                    <a:cs typeface="Arial"/>
                    <a:sym typeface="Arial"/>
                  </a:endParaRPr>
                </a:p>
              </p:txBody>
            </p:sp>
            <p:sp>
              <p:nvSpPr>
                <p:cNvPr id="489" name="Google Shape;489;gd57777aac2_2_369"/>
                <p:cNvSpPr/>
                <p:nvPr/>
              </p:nvSpPr>
              <p:spPr>
                <a:xfrm>
                  <a:off x="4463029" y="2542686"/>
                  <a:ext cx="920100" cy="797100"/>
                </a:xfrm>
                <a:prstGeom prst="hexagon">
                  <a:avLst>
                    <a:gd fmla="val 25000" name="adj"/>
                    <a:gd fmla="val 115470" name="vf"/>
                  </a:avLst>
                </a:prstGeom>
                <a:solidFill>
                  <a:srgbClr val="741B47">
                    <a:alpha val="6039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90" name="Google Shape;490;gd57777aac2_2_369"/>
                <p:cNvSpPr/>
                <p:nvPr/>
              </p:nvSpPr>
              <p:spPr>
                <a:xfrm>
                  <a:off x="3148026" y="2549380"/>
                  <a:ext cx="920100" cy="797100"/>
                </a:xfrm>
                <a:prstGeom prst="hexagon">
                  <a:avLst>
                    <a:gd fmla="val 25000" name="adj"/>
                    <a:gd fmla="val 115470" name="vf"/>
                  </a:avLst>
                </a:prstGeom>
                <a:solidFill>
                  <a:srgbClr val="6AA84F">
                    <a:alpha val="6039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Arial"/>
                    <a:ea typeface="Arial"/>
                    <a:cs typeface="Arial"/>
                    <a:sym typeface="Arial"/>
                  </a:endParaRPr>
                </a:p>
              </p:txBody>
            </p:sp>
            <p:sp>
              <p:nvSpPr>
                <p:cNvPr id="491" name="Google Shape;491;gd57777aac2_2_369"/>
                <p:cNvSpPr/>
                <p:nvPr/>
              </p:nvSpPr>
              <p:spPr>
                <a:xfrm>
                  <a:off x="4460523" y="3263998"/>
                  <a:ext cx="920100" cy="797100"/>
                </a:xfrm>
                <a:prstGeom prst="hexagon">
                  <a:avLst>
                    <a:gd fmla="val 25000" name="adj"/>
                    <a:gd fmla="val 115470" name="vf"/>
                  </a:avLst>
                </a:prstGeom>
                <a:solidFill>
                  <a:srgbClr val="A61C00">
                    <a:alpha val="59607"/>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92" name="Google Shape;492;gd57777aac2_2_369"/>
                <p:cNvSpPr/>
                <p:nvPr/>
              </p:nvSpPr>
              <p:spPr>
                <a:xfrm>
                  <a:off x="3158565" y="3263998"/>
                  <a:ext cx="920100" cy="797100"/>
                </a:xfrm>
                <a:prstGeom prst="hexagon">
                  <a:avLst>
                    <a:gd fmla="val 25000" name="adj"/>
                    <a:gd fmla="val 115470" name="vf"/>
                  </a:avLst>
                </a:prstGeom>
                <a:solidFill>
                  <a:srgbClr val="B45F06">
                    <a:alpha val="61176"/>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493" name="Google Shape;493;gd57777aac2_2_369"/>
                <p:cNvSpPr/>
                <p:nvPr/>
              </p:nvSpPr>
              <p:spPr>
                <a:xfrm>
                  <a:off x="3813697" y="3626846"/>
                  <a:ext cx="920100" cy="797100"/>
                </a:xfrm>
                <a:prstGeom prst="hexagon">
                  <a:avLst>
                    <a:gd fmla="val 25000" name="adj"/>
                    <a:gd fmla="val 115470" name="vf"/>
                  </a:avLst>
                </a:prstGeom>
                <a:solidFill>
                  <a:srgbClr val="674EA7">
                    <a:alpha val="61176"/>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Arial"/>
                    <a:ea typeface="Arial"/>
                    <a:cs typeface="Arial"/>
                    <a:sym typeface="Arial"/>
                  </a:endParaRPr>
                </a:p>
              </p:txBody>
            </p:sp>
          </p:grpSp>
          <p:sp>
            <p:nvSpPr>
              <p:cNvPr id="494" name="Google Shape;494;gd57777aac2_2_369"/>
              <p:cNvSpPr txBox="1"/>
              <p:nvPr/>
            </p:nvSpPr>
            <p:spPr>
              <a:xfrm>
                <a:off x="4229708" y="2190764"/>
                <a:ext cx="952200" cy="622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Beriman, bertakwa kepada Tuhan Yang Maha Esa, berakhlak mulia </a:t>
                </a:r>
                <a:endParaRPr b="1" i="0" sz="900" u="none" cap="none" strike="noStrike">
                  <a:solidFill>
                    <a:srgbClr val="FFFFFF"/>
                  </a:solidFill>
                  <a:latin typeface="Lato"/>
                  <a:ea typeface="Lato"/>
                  <a:cs typeface="Lato"/>
                  <a:sym typeface="Lato"/>
                </a:endParaRPr>
              </a:p>
            </p:txBody>
          </p:sp>
          <p:sp>
            <p:nvSpPr>
              <p:cNvPr id="495" name="Google Shape;495;gd57777aac2_2_369"/>
              <p:cNvSpPr txBox="1"/>
              <p:nvPr/>
            </p:nvSpPr>
            <p:spPr>
              <a:xfrm>
                <a:off x="5206576" y="2817018"/>
                <a:ext cx="858600" cy="6228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Berkebinekaan global</a:t>
                </a:r>
                <a:endParaRPr b="1" i="0" sz="900" u="none" cap="none" strike="noStrike">
                  <a:solidFill>
                    <a:srgbClr val="FFFFFF"/>
                  </a:solidFill>
                  <a:latin typeface="Lato"/>
                  <a:ea typeface="Lato"/>
                  <a:cs typeface="Lato"/>
                  <a:sym typeface="Lato"/>
                </a:endParaRPr>
              </a:p>
            </p:txBody>
          </p:sp>
          <p:sp>
            <p:nvSpPr>
              <p:cNvPr id="496" name="Google Shape;496;gd57777aac2_2_369"/>
              <p:cNvSpPr txBox="1"/>
              <p:nvPr/>
            </p:nvSpPr>
            <p:spPr>
              <a:xfrm>
                <a:off x="5291143" y="3770605"/>
                <a:ext cx="670800" cy="622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Bergotong royong</a:t>
                </a:r>
                <a:endParaRPr b="1" i="0" sz="900" u="none" cap="none" strike="noStrike">
                  <a:solidFill>
                    <a:srgbClr val="FFFFFF"/>
                  </a:solidFill>
                  <a:latin typeface="Lato"/>
                  <a:ea typeface="Lato"/>
                  <a:cs typeface="Lato"/>
                  <a:sym typeface="Lato"/>
                </a:endParaRPr>
              </a:p>
            </p:txBody>
          </p:sp>
          <p:sp>
            <p:nvSpPr>
              <p:cNvPr id="497" name="Google Shape;497;gd57777aac2_2_369"/>
              <p:cNvSpPr txBox="1"/>
              <p:nvPr/>
            </p:nvSpPr>
            <p:spPr>
              <a:xfrm>
                <a:off x="4194194" y="4280925"/>
                <a:ext cx="1071000" cy="622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Kreatif</a:t>
                </a:r>
                <a:endParaRPr b="1" i="0" sz="900" u="none" cap="none" strike="noStrike">
                  <a:solidFill>
                    <a:srgbClr val="FFFFFF"/>
                  </a:solidFill>
                  <a:latin typeface="Lato"/>
                  <a:ea typeface="Lato"/>
                  <a:cs typeface="Lato"/>
                  <a:sym typeface="Lato"/>
                </a:endParaRPr>
              </a:p>
            </p:txBody>
          </p:sp>
          <p:sp>
            <p:nvSpPr>
              <p:cNvPr id="498" name="Google Shape;498;gd57777aac2_2_369"/>
              <p:cNvSpPr txBox="1"/>
              <p:nvPr/>
            </p:nvSpPr>
            <p:spPr>
              <a:xfrm>
                <a:off x="3308571" y="3761359"/>
                <a:ext cx="1071000" cy="622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Bernalar kritis</a:t>
                </a:r>
                <a:endParaRPr b="1" i="0" sz="900" u="none" cap="none" strike="noStrike">
                  <a:solidFill>
                    <a:srgbClr val="FFFFFF"/>
                  </a:solidFill>
                  <a:latin typeface="Lato"/>
                  <a:ea typeface="Lato"/>
                  <a:cs typeface="Lato"/>
                  <a:sym typeface="Lato"/>
                </a:endParaRPr>
              </a:p>
            </p:txBody>
          </p:sp>
          <p:sp>
            <p:nvSpPr>
              <p:cNvPr id="499" name="Google Shape;499;gd57777aac2_2_369"/>
              <p:cNvSpPr txBox="1"/>
              <p:nvPr/>
            </p:nvSpPr>
            <p:spPr>
              <a:xfrm>
                <a:off x="3301367" y="2641272"/>
                <a:ext cx="1071000" cy="622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900" u="none" cap="none" strike="noStrike">
                    <a:solidFill>
                      <a:srgbClr val="FFFFFF"/>
                    </a:solidFill>
                    <a:latin typeface="Lato"/>
                    <a:ea typeface="Lato"/>
                    <a:cs typeface="Lato"/>
                    <a:sym typeface="Lato"/>
                  </a:rPr>
                  <a:t>Mandiri</a:t>
                </a:r>
                <a:endParaRPr b="1" i="0" sz="900" u="none" cap="none" strike="noStrike">
                  <a:solidFill>
                    <a:srgbClr val="FFFFFF"/>
                  </a:solidFill>
                  <a:latin typeface="Lato"/>
                  <a:ea typeface="Lato"/>
                  <a:cs typeface="Lato"/>
                  <a:sym typeface="Lato"/>
                </a:endParaRPr>
              </a:p>
            </p:txBody>
          </p:sp>
        </p:grpSp>
        <p:pic>
          <p:nvPicPr>
            <p:cNvPr descr="Handshake" id="500" name="Google Shape;500;gd57777aac2_2_369"/>
            <p:cNvPicPr preferRelativeResize="0"/>
            <p:nvPr/>
          </p:nvPicPr>
          <p:blipFill rotWithShape="1">
            <a:blip r:embed="rId4">
              <a:alphaModFix/>
            </a:blip>
            <a:srcRect b="0" l="0" r="0" t="0"/>
            <a:stretch/>
          </p:blipFill>
          <p:spPr>
            <a:xfrm>
              <a:off x="2162813" y="478812"/>
              <a:ext cx="509635" cy="515676"/>
            </a:xfrm>
            <a:prstGeom prst="rect">
              <a:avLst/>
            </a:prstGeom>
            <a:noFill/>
            <a:ln>
              <a:noFill/>
            </a:ln>
          </p:spPr>
        </p:pic>
        <p:pic>
          <p:nvPicPr>
            <p:cNvPr descr="Teacher" id="501" name="Google Shape;501;gd57777aac2_2_369"/>
            <p:cNvPicPr preferRelativeResize="0"/>
            <p:nvPr/>
          </p:nvPicPr>
          <p:blipFill rotWithShape="1">
            <a:blip r:embed="rId5">
              <a:alphaModFix/>
            </a:blip>
            <a:srcRect b="0" l="0" r="0" t="0"/>
            <a:stretch/>
          </p:blipFill>
          <p:spPr>
            <a:xfrm>
              <a:off x="984491" y="1348891"/>
              <a:ext cx="509665" cy="515705"/>
            </a:xfrm>
            <a:prstGeom prst="rect">
              <a:avLst/>
            </a:prstGeom>
            <a:noFill/>
            <a:ln>
              <a:noFill/>
            </a:ln>
          </p:spPr>
        </p:pic>
        <p:grpSp>
          <p:nvGrpSpPr>
            <p:cNvPr id="502" name="Google Shape;502;gd57777aac2_2_369"/>
            <p:cNvGrpSpPr/>
            <p:nvPr/>
          </p:nvGrpSpPr>
          <p:grpSpPr>
            <a:xfrm>
              <a:off x="1026124" y="2778003"/>
              <a:ext cx="426498" cy="382475"/>
              <a:chOff x="-4318000" y="1128713"/>
              <a:chExt cx="5278438" cy="4437062"/>
            </a:xfrm>
          </p:grpSpPr>
          <p:sp>
            <p:nvSpPr>
              <p:cNvPr id="503" name="Google Shape;503;gd57777aac2_2_369"/>
              <p:cNvSpPr/>
              <p:nvPr/>
            </p:nvSpPr>
            <p:spPr>
              <a:xfrm>
                <a:off x="-4318000" y="2778125"/>
                <a:ext cx="2794000" cy="2787650"/>
              </a:xfrm>
              <a:custGeom>
                <a:rect b="b" l="l" r="r" t="t"/>
                <a:pathLst>
                  <a:path extrusionOk="0" h="1298" w="1298">
                    <a:moveTo>
                      <a:pt x="1254" y="490"/>
                    </a:moveTo>
                    <a:cubicBezTo>
                      <a:pt x="1129" y="490"/>
                      <a:pt x="1129" y="490"/>
                      <a:pt x="1129" y="490"/>
                    </a:cubicBezTo>
                    <a:cubicBezTo>
                      <a:pt x="1121" y="466"/>
                      <a:pt x="1112" y="443"/>
                      <a:pt x="1100" y="421"/>
                    </a:cubicBezTo>
                    <a:cubicBezTo>
                      <a:pt x="1189" y="331"/>
                      <a:pt x="1189" y="331"/>
                      <a:pt x="1189" y="331"/>
                    </a:cubicBezTo>
                    <a:cubicBezTo>
                      <a:pt x="1207" y="314"/>
                      <a:pt x="1207" y="286"/>
                      <a:pt x="1189" y="269"/>
                    </a:cubicBezTo>
                    <a:cubicBezTo>
                      <a:pt x="1029" y="108"/>
                      <a:pt x="1029" y="108"/>
                      <a:pt x="1029" y="108"/>
                    </a:cubicBezTo>
                    <a:cubicBezTo>
                      <a:pt x="1012" y="91"/>
                      <a:pt x="984" y="91"/>
                      <a:pt x="966" y="108"/>
                    </a:cubicBezTo>
                    <a:cubicBezTo>
                      <a:pt x="877" y="197"/>
                      <a:pt x="877" y="197"/>
                      <a:pt x="877" y="197"/>
                    </a:cubicBezTo>
                    <a:cubicBezTo>
                      <a:pt x="855" y="187"/>
                      <a:pt x="832" y="177"/>
                      <a:pt x="809" y="170"/>
                    </a:cubicBezTo>
                    <a:cubicBezTo>
                      <a:pt x="809" y="45"/>
                      <a:pt x="809" y="45"/>
                      <a:pt x="809" y="45"/>
                    </a:cubicBezTo>
                    <a:cubicBezTo>
                      <a:pt x="809" y="20"/>
                      <a:pt x="789" y="0"/>
                      <a:pt x="765" y="0"/>
                    </a:cubicBezTo>
                    <a:cubicBezTo>
                      <a:pt x="537" y="0"/>
                      <a:pt x="537" y="0"/>
                      <a:pt x="537" y="0"/>
                    </a:cubicBezTo>
                    <a:cubicBezTo>
                      <a:pt x="512" y="0"/>
                      <a:pt x="492" y="20"/>
                      <a:pt x="492" y="45"/>
                    </a:cubicBezTo>
                    <a:cubicBezTo>
                      <a:pt x="492" y="175"/>
                      <a:pt x="492" y="175"/>
                      <a:pt x="492" y="175"/>
                    </a:cubicBezTo>
                    <a:cubicBezTo>
                      <a:pt x="470" y="182"/>
                      <a:pt x="448" y="192"/>
                      <a:pt x="427" y="202"/>
                    </a:cubicBezTo>
                    <a:cubicBezTo>
                      <a:pt x="334" y="110"/>
                      <a:pt x="334" y="110"/>
                      <a:pt x="334" y="110"/>
                    </a:cubicBezTo>
                    <a:cubicBezTo>
                      <a:pt x="317" y="93"/>
                      <a:pt x="289" y="93"/>
                      <a:pt x="271" y="110"/>
                    </a:cubicBezTo>
                    <a:cubicBezTo>
                      <a:pt x="111" y="270"/>
                      <a:pt x="111" y="270"/>
                      <a:pt x="111" y="270"/>
                    </a:cubicBezTo>
                    <a:cubicBezTo>
                      <a:pt x="94" y="287"/>
                      <a:pt x="94" y="315"/>
                      <a:pt x="111" y="333"/>
                    </a:cubicBezTo>
                    <a:cubicBezTo>
                      <a:pt x="205" y="426"/>
                      <a:pt x="205" y="426"/>
                      <a:pt x="205" y="426"/>
                    </a:cubicBezTo>
                    <a:cubicBezTo>
                      <a:pt x="194" y="447"/>
                      <a:pt x="186" y="468"/>
                      <a:pt x="178" y="490"/>
                    </a:cubicBezTo>
                    <a:cubicBezTo>
                      <a:pt x="45" y="490"/>
                      <a:pt x="45" y="490"/>
                      <a:pt x="45" y="490"/>
                    </a:cubicBezTo>
                    <a:cubicBezTo>
                      <a:pt x="20" y="490"/>
                      <a:pt x="0" y="510"/>
                      <a:pt x="0" y="535"/>
                    </a:cubicBezTo>
                    <a:cubicBezTo>
                      <a:pt x="0" y="761"/>
                      <a:pt x="0" y="761"/>
                      <a:pt x="0" y="761"/>
                    </a:cubicBezTo>
                    <a:cubicBezTo>
                      <a:pt x="0" y="786"/>
                      <a:pt x="20" y="806"/>
                      <a:pt x="45" y="806"/>
                    </a:cubicBezTo>
                    <a:cubicBezTo>
                      <a:pt x="178" y="806"/>
                      <a:pt x="178" y="806"/>
                      <a:pt x="178" y="806"/>
                    </a:cubicBezTo>
                    <a:cubicBezTo>
                      <a:pt x="185" y="828"/>
                      <a:pt x="194" y="849"/>
                      <a:pt x="204" y="870"/>
                    </a:cubicBezTo>
                    <a:cubicBezTo>
                      <a:pt x="111" y="965"/>
                      <a:pt x="111" y="965"/>
                      <a:pt x="111" y="965"/>
                    </a:cubicBezTo>
                    <a:cubicBezTo>
                      <a:pt x="94" y="982"/>
                      <a:pt x="94" y="1010"/>
                      <a:pt x="111" y="1027"/>
                    </a:cubicBezTo>
                    <a:cubicBezTo>
                      <a:pt x="272" y="1188"/>
                      <a:pt x="272" y="1188"/>
                      <a:pt x="272" y="1188"/>
                    </a:cubicBezTo>
                    <a:cubicBezTo>
                      <a:pt x="289" y="1205"/>
                      <a:pt x="317" y="1205"/>
                      <a:pt x="334" y="1188"/>
                    </a:cubicBezTo>
                    <a:cubicBezTo>
                      <a:pt x="427" y="1096"/>
                      <a:pt x="427" y="1096"/>
                      <a:pt x="427" y="1096"/>
                    </a:cubicBezTo>
                    <a:cubicBezTo>
                      <a:pt x="448" y="1106"/>
                      <a:pt x="470" y="1116"/>
                      <a:pt x="492" y="1123"/>
                    </a:cubicBezTo>
                    <a:cubicBezTo>
                      <a:pt x="492" y="1253"/>
                      <a:pt x="492" y="1253"/>
                      <a:pt x="492" y="1253"/>
                    </a:cubicBezTo>
                    <a:cubicBezTo>
                      <a:pt x="492" y="1278"/>
                      <a:pt x="512" y="1298"/>
                      <a:pt x="537" y="1298"/>
                    </a:cubicBezTo>
                    <a:cubicBezTo>
                      <a:pt x="763" y="1298"/>
                      <a:pt x="763" y="1298"/>
                      <a:pt x="763" y="1298"/>
                    </a:cubicBezTo>
                    <a:cubicBezTo>
                      <a:pt x="788" y="1298"/>
                      <a:pt x="808" y="1278"/>
                      <a:pt x="808" y="1253"/>
                    </a:cubicBezTo>
                    <a:cubicBezTo>
                      <a:pt x="808" y="1126"/>
                      <a:pt x="808" y="1126"/>
                      <a:pt x="808" y="1126"/>
                    </a:cubicBezTo>
                    <a:cubicBezTo>
                      <a:pt x="831" y="1118"/>
                      <a:pt x="854" y="1109"/>
                      <a:pt x="876" y="1098"/>
                    </a:cubicBezTo>
                    <a:cubicBezTo>
                      <a:pt x="965" y="1187"/>
                      <a:pt x="965" y="1187"/>
                      <a:pt x="965" y="1187"/>
                    </a:cubicBezTo>
                    <a:cubicBezTo>
                      <a:pt x="982" y="1205"/>
                      <a:pt x="1010" y="1205"/>
                      <a:pt x="1028" y="1187"/>
                    </a:cubicBezTo>
                    <a:cubicBezTo>
                      <a:pt x="1188" y="1027"/>
                      <a:pt x="1188" y="1027"/>
                      <a:pt x="1188" y="1027"/>
                    </a:cubicBezTo>
                    <a:cubicBezTo>
                      <a:pt x="1205" y="1010"/>
                      <a:pt x="1205" y="982"/>
                      <a:pt x="1188" y="964"/>
                    </a:cubicBezTo>
                    <a:cubicBezTo>
                      <a:pt x="1099" y="875"/>
                      <a:pt x="1099" y="875"/>
                      <a:pt x="1099" y="875"/>
                    </a:cubicBezTo>
                    <a:cubicBezTo>
                      <a:pt x="1110" y="853"/>
                      <a:pt x="1120" y="830"/>
                      <a:pt x="1128" y="806"/>
                    </a:cubicBezTo>
                    <a:cubicBezTo>
                      <a:pt x="1253" y="806"/>
                      <a:pt x="1253" y="806"/>
                      <a:pt x="1253" y="806"/>
                    </a:cubicBezTo>
                    <a:cubicBezTo>
                      <a:pt x="1278" y="806"/>
                      <a:pt x="1297" y="786"/>
                      <a:pt x="1297" y="761"/>
                    </a:cubicBezTo>
                    <a:cubicBezTo>
                      <a:pt x="1297" y="535"/>
                      <a:pt x="1297" y="535"/>
                      <a:pt x="1297" y="535"/>
                    </a:cubicBezTo>
                    <a:cubicBezTo>
                      <a:pt x="1298" y="510"/>
                      <a:pt x="1278" y="491"/>
                      <a:pt x="1254" y="490"/>
                    </a:cubicBezTo>
                    <a:close/>
                    <a:moveTo>
                      <a:pt x="1210" y="717"/>
                    </a:moveTo>
                    <a:cubicBezTo>
                      <a:pt x="1096" y="717"/>
                      <a:pt x="1096" y="717"/>
                      <a:pt x="1096" y="717"/>
                    </a:cubicBezTo>
                    <a:cubicBezTo>
                      <a:pt x="1075" y="716"/>
                      <a:pt x="1056" y="730"/>
                      <a:pt x="1051" y="750"/>
                    </a:cubicBezTo>
                    <a:cubicBezTo>
                      <a:pt x="1042" y="788"/>
                      <a:pt x="1027" y="825"/>
                      <a:pt x="1007" y="860"/>
                    </a:cubicBezTo>
                    <a:cubicBezTo>
                      <a:pt x="996" y="877"/>
                      <a:pt x="999" y="899"/>
                      <a:pt x="1013" y="914"/>
                    </a:cubicBezTo>
                    <a:cubicBezTo>
                      <a:pt x="1094" y="994"/>
                      <a:pt x="1094" y="994"/>
                      <a:pt x="1094" y="994"/>
                    </a:cubicBezTo>
                    <a:cubicBezTo>
                      <a:pt x="996" y="1092"/>
                      <a:pt x="996" y="1092"/>
                      <a:pt x="996" y="1092"/>
                    </a:cubicBezTo>
                    <a:cubicBezTo>
                      <a:pt x="915" y="1010"/>
                      <a:pt x="915" y="1010"/>
                      <a:pt x="915" y="1010"/>
                    </a:cubicBezTo>
                    <a:cubicBezTo>
                      <a:pt x="901" y="996"/>
                      <a:pt x="879" y="993"/>
                      <a:pt x="861" y="1003"/>
                    </a:cubicBezTo>
                    <a:cubicBezTo>
                      <a:pt x="827" y="1023"/>
                      <a:pt x="790" y="1038"/>
                      <a:pt x="752" y="1047"/>
                    </a:cubicBezTo>
                    <a:cubicBezTo>
                      <a:pt x="732" y="1052"/>
                      <a:pt x="718" y="1071"/>
                      <a:pt x="718" y="1092"/>
                    </a:cubicBezTo>
                    <a:cubicBezTo>
                      <a:pt x="718" y="1209"/>
                      <a:pt x="718" y="1209"/>
                      <a:pt x="718" y="1209"/>
                    </a:cubicBezTo>
                    <a:cubicBezTo>
                      <a:pt x="581" y="1209"/>
                      <a:pt x="581" y="1209"/>
                      <a:pt x="581" y="1209"/>
                    </a:cubicBezTo>
                    <a:cubicBezTo>
                      <a:pt x="581" y="1090"/>
                      <a:pt x="581" y="1090"/>
                      <a:pt x="581" y="1090"/>
                    </a:cubicBezTo>
                    <a:cubicBezTo>
                      <a:pt x="582" y="1069"/>
                      <a:pt x="568" y="1051"/>
                      <a:pt x="548" y="1046"/>
                    </a:cubicBezTo>
                    <a:cubicBezTo>
                      <a:pt x="510" y="1036"/>
                      <a:pt x="474" y="1021"/>
                      <a:pt x="441" y="1001"/>
                    </a:cubicBezTo>
                    <a:cubicBezTo>
                      <a:pt x="424" y="991"/>
                      <a:pt x="401" y="993"/>
                      <a:pt x="387" y="1008"/>
                    </a:cubicBezTo>
                    <a:cubicBezTo>
                      <a:pt x="302" y="1092"/>
                      <a:pt x="302" y="1092"/>
                      <a:pt x="302" y="1092"/>
                    </a:cubicBezTo>
                    <a:cubicBezTo>
                      <a:pt x="205" y="996"/>
                      <a:pt x="205" y="996"/>
                      <a:pt x="205" y="996"/>
                    </a:cubicBezTo>
                    <a:cubicBezTo>
                      <a:pt x="289" y="911"/>
                      <a:pt x="289" y="911"/>
                      <a:pt x="289" y="911"/>
                    </a:cubicBezTo>
                    <a:cubicBezTo>
                      <a:pt x="304" y="896"/>
                      <a:pt x="307" y="874"/>
                      <a:pt x="297" y="857"/>
                    </a:cubicBezTo>
                    <a:cubicBezTo>
                      <a:pt x="277" y="824"/>
                      <a:pt x="262" y="788"/>
                      <a:pt x="252" y="751"/>
                    </a:cubicBezTo>
                    <a:cubicBezTo>
                      <a:pt x="247" y="731"/>
                      <a:pt x="228" y="717"/>
                      <a:pt x="207" y="718"/>
                    </a:cubicBezTo>
                    <a:cubicBezTo>
                      <a:pt x="90" y="718"/>
                      <a:pt x="90" y="718"/>
                      <a:pt x="90" y="718"/>
                    </a:cubicBezTo>
                    <a:cubicBezTo>
                      <a:pt x="90" y="579"/>
                      <a:pt x="90" y="579"/>
                      <a:pt x="90" y="579"/>
                    </a:cubicBezTo>
                    <a:cubicBezTo>
                      <a:pt x="211" y="579"/>
                      <a:pt x="211" y="579"/>
                      <a:pt x="211" y="579"/>
                    </a:cubicBezTo>
                    <a:cubicBezTo>
                      <a:pt x="232" y="580"/>
                      <a:pt x="251" y="566"/>
                      <a:pt x="256" y="546"/>
                    </a:cubicBezTo>
                    <a:cubicBezTo>
                      <a:pt x="266" y="509"/>
                      <a:pt x="281" y="473"/>
                      <a:pt x="301" y="440"/>
                    </a:cubicBezTo>
                    <a:cubicBezTo>
                      <a:pt x="309" y="422"/>
                      <a:pt x="305" y="400"/>
                      <a:pt x="289" y="387"/>
                    </a:cubicBezTo>
                    <a:cubicBezTo>
                      <a:pt x="205" y="302"/>
                      <a:pt x="205" y="302"/>
                      <a:pt x="205" y="302"/>
                    </a:cubicBezTo>
                    <a:cubicBezTo>
                      <a:pt x="303" y="205"/>
                      <a:pt x="303" y="205"/>
                      <a:pt x="303" y="205"/>
                    </a:cubicBezTo>
                    <a:cubicBezTo>
                      <a:pt x="387" y="289"/>
                      <a:pt x="387" y="289"/>
                      <a:pt x="387" y="289"/>
                    </a:cubicBezTo>
                    <a:cubicBezTo>
                      <a:pt x="402" y="304"/>
                      <a:pt x="424" y="306"/>
                      <a:pt x="442" y="296"/>
                    </a:cubicBezTo>
                    <a:cubicBezTo>
                      <a:pt x="475" y="276"/>
                      <a:pt x="511" y="261"/>
                      <a:pt x="548" y="251"/>
                    </a:cubicBezTo>
                    <a:cubicBezTo>
                      <a:pt x="568" y="246"/>
                      <a:pt x="582" y="227"/>
                      <a:pt x="581" y="207"/>
                    </a:cubicBezTo>
                    <a:cubicBezTo>
                      <a:pt x="581" y="89"/>
                      <a:pt x="581" y="89"/>
                      <a:pt x="581" y="89"/>
                    </a:cubicBezTo>
                    <a:cubicBezTo>
                      <a:pt x="719" y="89"/>
                      <a:pt x="719" y="89"/>
                      <a:pt x="719" y="89"/>
                    </a:cubicBezTo>
                    <a:cubicBezTo>
                      <a:pt x="719" y="206"/>
                      <a:pt x="719" y="206"/>
                      <a:pt x="719" y="206"/>
                    </a:cubicBezTo>
                    <a:cubicBezTo>
                      <a:pt x="718" y="227"/>
                      <a:pt x="732" y="245"/>
                      <a:pt x="752" y="250"/>
                    </a:cubicBezTo>
                    <a:cubicBezTo>
                      <a:pt x="791" y="260"/>
                      <a:pt x="828" y="275"/>
                      <a:pt x="862" y="295"/>
                    </a:cubicBezTo>
                    <a:cubicBezTo>
                      <a:pt x="879" y="305"/>
                      <a:pt x="901" y="302"/>
                      <a:pt x="915" y="288"/>
                    </a:cubicBezTo>
                    <a:cubicBezTo>
                      <a:pt x="997" y="206"/>
                      <a:pt x="997" y="206"/>
                      <a:pt x="997" y="206"/>
                    </a:cubicBezTo>
                    <a:cubicBezTo>
                      <a:pt x="1094" y="303"/>
                      <a:pt x="1094" y="303"/>
                      <a:pt x="1094" y="303"/>
                    </a:cubicBezTo>
                    <a:cubicBezTo>
                      <a:pt x="1013" y="384"/>
                      <a:pt x="1013" y="384"/>
                      <a:pt x="1013" y="384"/>
                    </a:cubicBezTo>
                    <a:cubicBezTo>
                      <a:pt x="999" y="398"/>
                      <a:pt x="996" y="421"/>
                      <a:pt x="1007" y="438"/>
                    </a:cubicBezTo>
                    <a:cubicBezTo>
                      <a:pt x="1027" y="472"/>
                      <a:pt x="1042" y="509"/>
                      <a:pt x="1051" y="548"/>
                    </a:cubicBezTo>
                    <a:cubicBezTo>
                      <a:pt x="1056" y="568"/>
                      <a:pt x="1075" y="582"/>
                      <a:pt x="1096" y="581"/>
                    </a:cubicBezTo>
                    <a:cubicBezTo>
                      <a:pt x="1210" y="581"/>
                      <a:pt x="1210" y="581"/>
                      <a:pt x="1210" y="581"/>
                    </a:cubicBezTo>
                    <a:lnTo>
                      <a:pt x="1210" y="717"/>
                    </a:ln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04" name="Google Shape;504;gd57777aac2_2_369"/>
              <p:cNvSpPr/>
              <p:nvPr/>
            </p:nvSpPr>
            <p:spPr>
              <a:xfrm>
                <a:off x="-3454400" y="3640138"/>
                <a:ext cx="1071563" cy="1071563"/>
              </a:xfrm>
              <a:custGeom>
                <a:rect b="b" l="l" r="r" t="t"/>
                <a:pathLst>
                  <a:path extrusionOk="0" h="499" w="498">
                    <a:moveTo>
                      <a:pt x="249" y="0"/>
                    </a:moveTo>
                    <a:cubicBezTo>
                      <a:pt x="111" y="0"/>
                      <a:pt x="0" y="112"/>
                      <a:pt x="0" y="249"/>
                    </a:cubicBezTo>
                    <a:cubicBezTo>
                      <a:pt x="0" y="387"/>
                      <a:pt x="111" y="499"/>
                      <a:pt x="249" y="499"/>
                    </a:cubicBezTo>
                    <a:cubicBezTo>
                      <a:pt x="387" y="499"/>
                      <a:pt x="498" y="387"/>
                      <a:pt x="498" y="249"/>
                    </a:cubicBezTo>
                    <a:cubicBezTo>
                      <a:pt x="498" y="112"/>
                      <a:pt x="387" y="0"/>
                      <a:pt x="249" y="0"/>
                    </a:cubicBezTo>
                    <a:close/>
                    <a:moveTo>
                      <a:pt x="249" y="408"/>
                    </a:moveTo>
                    <a:cubicBezTo>
                      <a:pt x="249" y="410"/>
                      <a:pt x="249" y="410"/>
                      <a:pt x="249" y="410"/>
                    </a:cubicBezTo>
                    <a:cubicBezTo>
                      <a:pt x="161" y="410"/>
                      <a:pt x="89" y="338"/>
                      <a:pt x="89" y="249"/>
                    </a:cubicBezTo>
                    <a:cubicBezTo>
                      <a:pt x="89" y="161"/>
                      <a:pt x="161" y="89"/>
                      <a:pt x="249" y="89"/>
                    </a:cubicBezTo>
                    <a:cubicBezTo>
                      <a:pt x="338" y="89"/>
                      <a:pt x="409" y="161"/>
                      <a:pt x="409" y="249"/>
                    </a:cubicBezTo>
                    <a:cubicBezTo>
                      <a:pt x="409" y="337"/>
                      <a:pt x="337" y="408"/>
                      <a:pt x="249" y="408"/>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05" name="Google Shape;505;gd57777aac2_2_369"/>
              <p:cNvSpPr/>
              <p:nvPr/>
            </p:nvSpPr>
            <p:spPr>
              <a:xfrm>
                <a:off x="-1898650" y="1128713"/>
                <a:ext cx="2859088" cy="2841625"/>
              </a:xfrm>
              <a:custGeom>
                <a:rect b="b" l="l" r="r" t="t"/>
                <a:pathLst>
                  <a:path extrusionOk="0" h="1323" w="1328">
                    <a:moveTo>
                      <a:pt x="1323" y="637"/>
                    </a:moveTo>
                    <a:cubicBezTo>
                      <a:pt x="1323" y="636"/>
                      <a:pt x="1323" y="635"/>
                      <a:pt x="1323" y="635"/>
                    </a:cubicBezTo>
                    <a:cubicBezTo>
                      <a:pt x="1275" y="415"/>
                      <a:pt x="1275" y="415"/>
                      <a:pt x="1275" y="415"/>
                    </a:cubicBezTo>
                    <a:cubicBezTo>
                      <a:pt x="1269" y="391"/>
                      <a:pt x="1246" y="376"/>
                      <a:pt x="1222" y="381"/>
                    </a:cubicBezTo>
                    <a:cubicBezTo>
                      <a:pt x="1100" y="408"/>
                      <a:pt x="1100" y="408"/>
                      <a:pt x="1100" y="408"/>
                    </a:cubicBezTo>
                    <a:cubicBezTo>
                      <a:pt x="1086" y="386"/>
                      <a:pt x="1071" y="366"/>
                      <a:pt x="1055" y="347"/>
                    </a:cubicBezTo>
                    <a:cubicBezTo>
                      <a:pt x="1125" y="241"/>
                      <a:pt x="1125" y="241"/>
                      <a:pt x="1125" y="241"/>
                    </a:cubicBezTo>
                    <a:cubicBezTo>
                      <a:pt x="1138" y="220"/>
                      <a:pt x="1132" y="192"/>
                      <a:pt x="1111" y="179"/>
                    </a:cubicBezTo>
                    <a:cubicBezTo>
                      <a:pt x="920" y="56"/>
                      <a:pt x="920" y="56"/>
                      <a:pt x="920" y="56"/>
                    </a:cubicBezTo>
                    <a:cubicBezTo>
                      <a:pt x="899" y="43"/>
                      <a:pt x="872" y="49"/>
                      <a:pt x="858" y="69"/>
                    </a:cubicBezTo>
                    <a:cubicBezTo>
                      <a:pt x="790" y="176"/>
                      <a:pt x="790" y="176"/>
                      <a:pt x="790" y="176"/>
                    </a:cubicBezTo>
                    <a:cubicBezTo>
                      <a:pt x="766" y="170"/>
                      <a:pt x="742" y="166"/>
                      <a:pt x="717" y="164"/>
                    </a:cubicBezTo>
                    <a:cubicBezTo>
                      <a:pt x="690" y="39"/>
                      <a:pt x="690" y="39"/>
                      <a:pt x="690" y="39"/>
                    </a:cubicBezTo>
                    <a:cubicBezTo>
                      <a:pt x="684" y="15"/>
                      <a:pt x="661" y="0"/>
                      <a:pt x="637" y="5"/>
                    </a:cubicBezTo>
                    <a:cubicBezTo>
                      <a:pt x="636" y="6"/>
                      <a:pt x="635" y="6"/>
                      <a:pt x="635" y="6"/>
                    </a:cubicBezTo>
                    <a:cubicBezTo>
                      <a:pt x="412" y="54"/>
                      <a:pt x="412" y="54"/>
                      <a:pt x="412" y="54"/>
                    </a:cubicBezTo>
                    <a:cubicBezTo>
                      <a:pt x="388" y="60"/>
                      <a:pt x="373" y="83"/>
                      <a:pt x="378" y="107"/>
                    </a:cubicBezTo>
                    <a:cubicBezTo>
                      <a:pt x="409" y="234"/>
                      <a:pt x="409" y="234"/>
                      <a:pt x="409" y="234"/>
                    </a:cubicBezTo>
                    <a:cubicBezTo>
                      <a:pt x="389" y="246"/>
                      <a:pt x="370" y="260"/>
                      <a:pt x="351" y="275"/>
                    </a:cubicBezTo>
                    <a:cubicBezTo>
                      <a:pt x="241" y="204"/>
                      <a:pt x="241" y="204"/>
                      <a:pt x="241" y="204"/>
                    </a:cubicBezTo>
                    <a:cubicBezTo>
                      <a:pt x="221" y="191"/>
                      <a:pt x="193" y="197"/>
                      <a:pt x="180" y="218"/>
                    </a:cubicBezTo>
                    <a:cubicBezTo>
                      <a:pt x="56" y="409"/>
                      <a:pt x="56" y="409"/>
                      <a:pt x="56" y="409"/>
                    </a:cubicBezTo>
                    <a:cubicBezTo>
                      <a:pt x="43" y="430"/>
                      <a:pt x="49" y="457"/>
                      <a:pt x="69" y="470"/>
                    </a:cubicBezTo>
                    <a:cubicBezTo>
                      <a:pt x="181" y="542"/>
                      <a:pt x="181" y="542"/>
                      <a:pt x="181" y="542"/>
                    </a:cubicBezTo>
                    <a:cubicBezTo>
                      <a:pt x="175" y="564"/>
                      <a:pt x="171" y="587"/>
                      <a:pt x="169" y="610"/>
                    </a:cubicBezTo>
                    <a:cubicBezTo>
                      <a:pt x="39" y="639"/>
                      <a:pt x="39" y="639"/>
                      <a:pt x="39" y="639"/>
                    </a:cubicBezTo>
                    <a:cubicBezTo>
                      <a:pt x="15" y="644"/>
                      <a:pt x="0" y="668"/>
                      <a:pt x="5" y="692"/>
                    </a:cubicBezTo>
                    <a:cubicBezTo>
                      <a:pt x="54" y="914"/>
                      <a:pt x="54" y="914"/>
                      <a:pt x="54" y="914"/>
                    </a:cubicBezTo>
                    <a:cubicBezTo>
                      <a:pt x="59" y="938"/>
                      <a:pt x="83" y="953"/>
                      <a:pt x="107" y="948"/>
                    </a:cubicBezTo>
                    <a:cubicBezTo>
                      <a:pt x="236" y="920"/>
                      <a:pt x="236" y="920"/>
                      <a:pt x="236" y="920"/>
                    </a:cubicBezTo>
                    <a:cubicBezTo>
                      <a:pt x="249" y="940"/>
                      <a:pt x="263" y="958"/>
                      <a:pt x="279" y="976"/>
                    </a:cubicBezTo>
                    <a:cubicBezTo>
                      <a:pt x="207" y="1087"/>
                      <a:pt x="207" y="1087"/>
                      <a:pt x="207" y="1087"/>
                    </a:cubicBezTo>
                    <a:cubicBezTo>
                      <a:pt x="194" y="1108"/>
                      <a:pt x="200" y="1136"/>
                      <a:pt x="221" y="1149"/>
                    </a:cubicBezTo>
                    <a:cubicBezTo>
                      <a:pt x="411" y="1271"/>
                      <a:pt x="411" y="1271"/>
                      <a:pt x="411" y="1271"/>
                    </a:cubicBezTo>
                    <a:cubicBezTo>
                      <a:pt x="432" y="1285"/>
                      <a:pt x="459" y="1279"/>
                      <a:pt x="473" y="1258"/>
                    </a:cubicBezTo>
                    <a:cubicBezTo>
                      <a:pt x="543" y="1148"/>
                      <a:pt x="543" y="1148"/>
                      <a:pt x="543" y="1148"/>
                    </a:cubicBezTo>
                    <a:cubicBezTo>
                      <a:pt x="566" y="1154"/>
                      <a:pt x="589" y="1158"/>
                      <a:pt x="613" y="1161"/>
                    </a:cubicBezTo>
                    <a:cubicBezTo>
                      <a:pt x="641" y="1288"/>
                      <a:pt x="641" y="1288"/>
                      <a:pt x="641" y="1288"/>
                    </a:cubicBezTo>
                    <a:cubicBezTo>
                      <a:pt x="645" y="1309"/>
                      <a:pt x="664" y="1323"/>
                      <a:pt x="685" y="1323"/>
                    </a:cubicBezTo>
                    <a:cubicBezTo>
                      <a:pt x="694" y="1323"/>
                      <a:pt x="694" y="1323"/>
                      <a:pt x="694" y="1323"/>
                    </a:cubicBezTo>
                    <a:cubicBezTo>
                      <a:pt x="917" y="1275"/>
                      <a:pt x="917" y="1275"/>
                      <a:pt x="917" y="1275"/>
                    </a:cubicBezTo>
                    <a:cubicBezTo>
                      <a:pt x="940" y="1268"/>
                      <a:pt x="953" y="1244"/>
                      <a:pt x="946" y="1221"/>
                    </a:cubicBezTo>
                    <a:cubicBezTo>
                      <a:pt x="919" y="1096"/>
                      <a:pt x="919" y="1096"/>
                      <a:pt x="919" y="1096"/>
                    </a:cubicBezTo>
                    <a:cubicBezTo>
                      <a:pt x="940" y="1084"/>
                      <a:pt x="961" y="1070"/>
                      <a:pt x="980" y="1055"/>
                    </a:cubicBezTo>
                    <a:cubicBezTo>
                      <a:pt x="1088" y="1124"/>
                      <a:pt x="1088" y="1124"/>
                      <a:pt x="1088" y="1124"/>
                    </a:cubicBezTo>
                    <a:cubicBezTo>
                      <a:pt x="1109" y="1138"/>
                      <a:pt x="1136" y="1132"/>
                      <a:pt x="1150" y="1111"/>
                    </a:cubicBezTo>
                    <a:cubicBezTo>
                      <a:pt x="1272" y="920"/>
                      <a:pt x="1272" y="920"/>
                      <a:pt x="1272" y="920"/>
                    </a:cubicBezTo>
                    <a:cubicBezTo>
                      <a:pt x="1286" y="900"/>
                      <a:pt x="1280" y="872"/>
                      <a:pt x="1260" y="858"/>
                    </a:cubicBezTo>
                    <a:cubicBezTo>
                      <a:pt x="1259" y="858"/>
                      <a:pt x="1259" y="858"/>
                      <a:pt x="1258" y="857"/>
                    </a:cubicBezTo>
                    <a:cubicBezTo>
                      <a:pt x="1153" y="790"/>
                      <a:pt x="1153" y="790"/>
                      <a:pt x="1153" y="790"/>
                    </a:cubicBezTo>
                    <a:cubicBezTo>
                      <a:pt x="1159" y="765"/>
                      <a:pt x="1163" y="741"/>
                      <a:pt x="1166" y="716"/>
                    </a:cubicBezTo>
                    <a:cubicBezTo>
                      <a:pt x="1288" y="689"/>
                      <a:pt x="1288" y="689"/>
                      <a:pt x="1288" y="689"/>
                    </a:cubicBezTo>
                    <a:cubicBezTo>
                      <a:pt x="1312" y="684"/>
                      <a:pt x="1328" y="661"/>
                      <a:pt x="1323" y="637"/>
                    </a:cubicBezTo>
                    <a:close/>
                    <a:moveTo>
                      <a:pt x="1115" y="638"/>
                    </a:moveTo>
                    <a:cubicBezTo>
                      <a:pt x="1095" y="642"/>
                      <a:pt x="1081" y="659"/>
                      <a:pt x="1080" y="679"/>
                    </a:cubicBezTo>
                    <a:cubicBezTo>
                      <a:pt x="1079" y="719"/>
                      <a:pt x="1071" y="758"/>
                      <a:pt x="1059" y="796"/>
                    </a:cubicBezTo>
                    <a:cubicBezTo>
                      <a:pt x="1052" y="816"/>
                      <a:pt x="1060" y="837"/>
                      <a:pt x="1077" y="848"/>
                    </a:cubicBezTo>
                    <a:cubicBezTo>
                      <a:pt x="1173" y="909"/>
                      <a:pt x="1173" y="909"/>
                      <a:pt x="1173" y="909"/>
                    </a:cubicBezTo>
                    <a:cubicBezTo>
                      <a:pt x="1099" y="1025"/>
                      <a:pt x="1099" y="1025"/>
                      <a:pt x="1099" y="1025"/>
                    </a:cubicBezTo>
                    <a:cubicBezTo>
                      <a:pt x="1002" y="963"/>
                      <a:pt x="1002" y="963"/>
                      <a:pt x="1002" y="963"/>
                    </a:cubicBezTo>
                    <a:cubicBezTo>
                      <a:pt x="985" y="952"/>
                      <a:pt x="962" y="954"/>
                      <a:pt x="947" y="968"/>
                    </a:cubicBezTo>
                    <a:cubicBezTo>
                      <a:pt x="918" y="994"/>
                      <a:pt x="886" y="1017"/>
                      <a:pt x="850" y="1034"/>
                    </a:cubicBezTo>
                    <a:cubicBezTo>
                      <a:pt x="832" y="1043"/>
                      <a:pt x="822" y="1063"/>
                      <a:pt x="826" y="1083"/>
                    </a:cubicBezTo>
                    <a:cubicBezTo>
                      <a:pt x="851" y="1197"/>
                      <a:pt x="851" y="1197"/>
                      <a:pt x="851" y="1197"/>
                    </a:cubicBezTo>
                    <a:cubicBezTo>
                      <a:pt x="718" y="1227"/>
                      <a:pt x="718" y="1227"/>
                      <a:pt x="718" y="1227"/>
                    </a:cubicBezTo>
                    <a:cubicBezTo>
                      <a:pt x="692" y="1111"/>
                      <a:pt x="692" y="1111"/>
                      <a:pt x="692" y="1111"/>
                    </a:cubicBezTo>
                    <a:cubicBezTo>
                      <a:pt x="688" y="1091"/>
                      <a:pt x="671" y="1077"/>
                      <a:pt x="651" y="1076"/>
                    </a:cubicBezTo>
                    <a:cubicBezTo>
                      <a:pt x="612" y="1074"/>
                      <a:pt x="574" y="1067"/>
                      <a:pt x="537" y="1055"/>
                    </a:cubicBezTo>
                    <a:cubicBezTo>
                      <a:pt x="533" y="1053"/>
                      <a:pt x="528" y="1052"/>
                      <a:pt x="523" y="1052"/>
                    </a:cubicBezTo>
                    <a:cubicBezTo>
                      <a:pt x="508" y="1052"/>
                      <a:pt x="494" y="1060"/>
                      <a:pt x="486" y="1073"/>
                    </a:cubicBezTo>
                    <a:cubicBezTo>
                      <a:pt x="421" y="1173"/>
                      <a:pt x="421" y="1173"/>
                      <a:pt x="421" y="1173"/>
                    </a:cubicBezTo>
                    <a:cubicBezTo>
                      <a:pt x="305" y="1099"/>
                      <a:pt x="305" y="1099"/>
                      <a:pt x="305" y="1099"/>
                    </a:cubicBezTo>
                    <a:cubicBezTo>
                      <a:pt x="368" y="997"/>
                      <a:pt x="368" y="997"/>
                      <a:pt x="368" y="997"/>
                    </a:cubicBezTo>
                    <a:cubicBezTo>
                      <a:pt x="379" y="980"/>
                      <a:pt x="377" y="957"/>
                      <a:pt x="363" y="942"/>
                    </a:cubicBezTo>
                    <a:cubicBezTo>
                      <a:pt x="337" y="914"/>
                      <a:pt x="315" y="883"/>
                      <a:pt x="298" y="848"/>
                    </a:cubicBezTo>
                    <a:cubicBezTo>
                      <a:pt x="289" y="830"/>
                      <a:pt x="268" y="820"/>
                      <a:pt x="248" y="825"/>
                    </a:cubicBezTo>
                    <a:cubicBezTo>
                      <a:pt x="130" y="851"/>
                      <a:pt x="130" y="851"/>
                      <a:pt x="130" y="851"/>
                    </a:cubicBezTo>
                    <a:cubicBezTo>
                      <a:pt x="100" y="717"/>
                      <a:pt x="100" y="717"/>
                      <a:pt x="100" y="717"/>
                    </a:cubicBezTo>
                    <a:cubicBezTo>
                      <a:pt x="219" y="691"/>
                      <a:pt x="219" y="691"/>
                      <a:pt x="219" y="691"/>
                    </a:cubicBezTo>
                    <a:cubicBezTo>
                      <a:pt x="239" y="687"/>
                      <a:pt x="253" y="670"/>
                      <a:pt x="254" y="649"/>
                    </a:cubicBezTo>
                    <a:cubicBezTo>
                      <a:pt x="257" y="611"/>
                      <a:pt x="265" y="573"/>
                      <a:pt x="279" y="536"/>
                    </a:cubicBezTo>
                    <a:cubicBezTo>
                      <a:pt x="285" y="517"/>
                      <a:pt x="277" y="496"/>
                      <a:pt x="260" y="485"/>
                    </a:cubicBezTo>
                    <a:cubicBezTo>
                      <a:pt x="159" y="420"/>
                      <a:pt x="159" y="420"/>
                      <a:pt x="159" y="420"/>
                    </a:cubicBezTo>
                    <a:cubicBezTo>
                      <a:pt x="233" y="304"/>
                      <a:pt x="233" y="304"/>
                      <a:pt x="233" y="304"/>
                    </a:cubicBezTo>
                    <a:cubicBezTo>
                      <a:pt x="331" y="367"/>
                      <a:pt x="331" y="367"/>
                      <a:pt x="331" y="367"/>
                    </a:cubicBezTo>
                    <a:cubicBezTo>
                      <a:pt x="348" y="379"/>
                      <a:pt x="371" y="377"/>
                      <a:pt x="386" y="363"/>
                    </a:cubicBezTo>
                    <a:cubicBezTo>
                      <a:pt x="414" y="336"/>
                      <a:pt x="446" y="313"/>
                      <a:pt x="480" y="296"/>
                    </a:cubicBezTo>
                    <a:cubicBezTo>
                      <a:pt x="498" y="287"/>
                      <a:pt x="508" y="266"/>
                      <a:pt x="503" y="247"/>
                    </a:cubicBezTo>
                    <a:cubicBezTo>
                      <a:pt x="478" y="131"/>
                      <a:pt x="478" y="131"/>
                      <a:pt x="478" y="131"/>
                    </a:cubicBezTo>
                    <a:cubicBezTo>
                      <a:pt x="612" y="102"/>
                      <a:pt x="612" y="102"/>
                      <a:pt x="612" y="102"/>
                    </a:cubicBezTo>
                    <a:cubicBezTo>
                      <a:pt x="637" y="216"/>
                      <a:pt x="637" y="216"/>
                      <a:pt x="637" y="216"/>
                    </a:cubicBezTo>
                    <a:cubicBezTo>
                      <a:pt x="641" y="237"/>
                      <a:pt x="660" y="251"/>
                      <a:pt x="681" y="251"/>
                    </a:cubicBezTo>
                    <a:cubicBezTo>
                      <a:pt x="720" y="252"/>
                      <a:pt x="759" y="259"/>
                      <a:pt x="797" y="271"/>
                    </a:cubicBezTo>
                    <a:cubicBezTo>
                      <a:pt x="816" y="277"/>
                      <a:pt x="837" y="270"/>
                      <a:pt x="848" y="253"/>
                    </a:cubicBezTo>
                    <a:cubicBezTo>
                      <a:pt x="910" y="156"/>
                      <a:pt x="910" y="156"/>
                      <a:pt x="910" y="156"/>
                    </a:cubicBezTo>
                    <a:cubicBezTo>
                      <a:pt x="1026" y="230"/>
                      <a:pt x="1026" y="230"/>
                      <a:pt x="1026" y="230"/>
                    </a:cubicBezTo>
                    <a:cubicBezTo>
                      <a:pt x="964" y="326"/>
                      <a:pt x="964" y="326"/>
                      <a:pt x="964" y="326"/>
                    </a:cubicBezTo>
                    <a:cubicBezTo>
                      <a:pt x="953" y="343"/>
                      <a:pt x="955" y="366"/>
                      <a:pt x="970" y="381"/>
                    </a:cubicBezTo>
                    <a:cubicBezTo>
                      <a:pt x="996" y="410"/>
                      <a:pt x="1018" y="443"/>
                      <a:pt x="1036" y="478"/>
                    </a:cubicBezTo>
                    <a:cubicBezTo>
                      <a:pt x="1045" y="497"/>
                      <a:pt x="1065" y="506"/>
                      <a:pt x="1085" y="502"/>
                    </a:cubicBezTo>
                    <a:cubicBezTo>
                      <a:pt x="1196" y="478"/>
                      <a:pt x="1196" y="478"/>
                      <a:pt x="1196" y="478"/>
                    </a:cubicBezTo>
                    <a:cubicBezTo>
                      <a:pt x="1226" y="611"/>
                      <a:pt x="1226" y="611"/>
                      <a:pt x="1226" y="611"/>
                    </a:cubicBezTo>
                    <a:lnTo>
                      <a:pt x="1115" y="638"/>
                    </a:ln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06" name="Google Shape;506;gd57777aac2_2_369"/>
              <p:cNvSpPr/>
              <p:nvPr/>
            </p:nvSpPr>
            <p:spPr>
              <a:xfrm>
                <a:off x="-1003300" y="2017713"/>
                <a:ext cx="1071563" cy="1071563"/>
              </a:xfrm>
              <a:custGeom>
                <a:rect b="b" l="l" r="r" t="t"/>
                <a:pathLst>
                  <a:path extrusionOk="0" h="499" w="498">
                    <a:moveTo>
                      <a:pt x="493" y="197"/>
                    </a:moveTo>
                    <a:cubicBezTo>
                      <a:pt x="468" y="82"/>
                      <a:pt x="366" y="0"/>
                      <a:pt x="249" y="1"/>
                    </a:cubicBezTo>
                    <a:cubicBezTo>
                      <a:pt x="111" y="1"/>
                      <a:pt x="0" y="112"/>
                      <a:pt x="0" y="250"/>
                    </a:cubicBezTo>
                    <a:cubicBezTo>
                      <a:pt x="0" y="388"/>
                      <a:pt x="111" y="499"/>
                      <a:pt x="249" y="499"/>
                    </a:cubicBezTo>
                    <a:cubicBezTo>
                      <a:pt x="387" y="499"/>
                      <a:pt x="498" y="388"/>
                      <a:pt x="498" y="250"/>
                    </a:cubicBezTo>
                    <a:cubicBezTo>
                      <a:pt x="498" y="232"/>
                      <a:pt x="496" y="214"/>
                      <a:pt x="493" y="197"/>
                    </a:cubicBezTo>
                    <a:close/>
                    <a:moveTo>
                      <a:pt x="282" y="407"/>
                    </a:moveTo>
                    <a:cubicBezTo>
                      <a:pt x="283" y="407"/>
                      <a:pt x="283" y="407"/>
                      <a:pt x="283" y="407"/>
                    </a:cubicBezTo>
                    <a:cubicBezTo>
                      <a:pt x="197" y="424"/>
                      <a:pt x="112" y="370"/>
                      <a:pt x="92" y="284"/>
                    </a:cubicBezTo>
                    <a:cubicBezTo>
                      <a:pt x="73" y="198"/>
                      <a:pt x="128" y="112"/>
                      <a:pt x="214" y="93"/>
                    </a:cubicBezTo>
                    <a:cubicBezTo>
                      <a:pt x="226" y="91"/>
                      <a:pt x="237" y="90"/>
                      <a:pt x="249" y="90"/>
                    </a:cubicBezTo>
                    <a:cubicBezTo>
                      <a:pt x="337" y="90"/>
                      <a:pt x="409" y="161"/>
                      <a:pt x="409" y="250"/>
                    </a:cubicBezTo>
                    <a:cubicBezTo>
                      <a:pt x="409" y="325"/>
                      <a:pt x="356" y="391"/>
                      <a:pt x="282" y="407"/>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grpSp>
        <p:grpSp>
          <p:nvGrpSpPr>
            <p:cNvPr id="507" name="Google Shape;507;gd57777aac2_2_369"/>
            <p:cNvGrpSpPr/>
            <p:nvPr/>
          </p:nvGrpSpPr>
          <p:grpSpPr>
            <a:xfrm>
              <a:off x="2163052" y="3467906"/>
              <a:ext cx="509147" cy="537185"/>
              <a:chOff x="-5969000" y="1441450"/>
              <a:chExt cx="4881563" cy="5256210"/>
            </a:xfrm>
          </p:grpSpPr>
          <p:sp>
            <p:nvSpPr>
              <p:cNvPr id="508" name="Google Shape;508;gd57777aac2_2_369"/>
              <p:cNvSpPr/>
              <p:nvPr/>
            </p:nvSpPr>
            <p:spPr>
              <a:xfrm>
                <a:off x="-4905375" y="2479675"/>
                <a:ext cx="2744788" cy="4217985"/>
              </a:xfrm>
              <a:custGeom>
                <a:rect b="b" l="l" r="r" t="t"/>
                <a:pathLst>
                  <a:path extrusionOk="0" h="1965" w="1275">
                    <a:moveTo>
                      <a:pt x="640" y="0"/>
                    </a:moveTo>
                    <a:cubicBezTo>
                      <a:pt x="287" y="0"/>
                      <a:pt x="0" y="286"/>
                      <a:pt x="0" y="640"/>
                    </a:cubicBezTo>
                    <a:cubicBezTo>
                      <a:pt x="3" y="870"/>
                      <a:pt x="115" y="1086"/>
                      <a:pt x="303" y="1221"/>
                    </a:cubicBezTo>
                    <a:cubicBezTo>
                      <a:pt x="303" y="1683"/>
                      <a:pt x="303" y="1683"/>
                      <a:pt x="303" y="1683"/>
                    </a:cubicBezTo>
                    <a:cubicBezTo>
                      <a:pt x="303" y="1688"/>
                      <a:pt x="304" y="1693"/>
                      <a:pt x="306" y="1698"/>
                    </a:cubicBezTo>
                    <a:cubicBezTo>
                      <a:pt x="306" y="1702"/>
                      <a:pt x="306" y="1702"/>
                      <a:pt x="306" y="1702"/>
                    </a:cubicBezTo>
                    <a:cubicBezTo>
                      <a:pt x="306" y="1704"/>
                      <a:pt x="307" y="1706"/>
                      <a:pt x="308" y="1707"/>
                    </a:cubicBezTo>
                    <a:cubicBezTo>
                      <a:pt x="468" y="1945"/>
                      <a:pt x="468" y="1945"/>
                      <a:pt x="468" y="1945"/>
                    </a:cubicBezTo>
                    <a:cubicBezTo>
                      <a:pt x="477" y="1958"/>
                      <a:pt x="491" y="1965"/>
                      <a:pt x="506" y="1965"/>
                    </a:cubicBezTo>
                    <a:cubicBezTo>
                      <a:pt x="770" y="1965"/>
                      <a:pt x="770" y="1965"/>
                      <a:pt x="770" y="1965"/>
                    </a:cubicBezTo>
                    <a:cubicBezTo>
                      <a:pt x="785" y="1965"/>
                      <a:pt x="799" y="1958"/>
                      <a:pt x="807" y="1945"/>
                    </a:cubicBezTo>
                    <a:cubicBezTo>
                      <a:pt x="967" y="1707"/>
                      <a:pt x="967" y="1707"/>
                      <a:pt x="967" y="1707"/>
                    </a:cubicBezTo>
                    <a:cubicBezTo>
                      <a:pt x="968" y="1706"/>
                      <a:pt x="969" y="1704"/>
                      <a:pt x="970" y="1702"/>
                    </a:cubicBezTo>
                    <a:cubicBezTo>
                      <a:pt x="970" y="1698"/>
                      <a:pt x="970" y="1698"/>
                      <a:pt x="970" y="1698"/>
                    </a:cubicBezTo>
                    <a:cubicBezTo>
                      <a:pt x="972" y="1693"/>
                      <a:pt x="973" y="1688"/>
                      <a:pt x="973" y="1683"/>
                    </a:cubicBezTo>
                    <a:cubicBezTo>
                      <a:pt x="973" y="1221"/>
                      <a:pt x="973" y="1221"/>
                      <a:pt x="973" y="1221"/>
                    </a:cubicBezTo>
                    <a:cubicBezTo>
                      <a:pt x="1160" y="1086"/>
                      <a:pt x="1272" y="870"/>
                      <a:pt x="1275" y="640"/>
                    </a:cubicBezTo>
                    <a:cubicBezTo>
                      <a:pt x="1275" y="288"/>
                      <a:pt x="992" y="2"/>
                      <a:pt x="640" y="0"/>
                    </a:cubicBezTo>
                    <a:close/>
                    <a:moveTo>
                      <a:pt x="748" y="1876"/>
                    </a:moveTo>
                    <a:cubicBezTo>
                      <a:pt x="532" y="1876"/>
                      <a:pt x="532" y="1876"/>
                      <a:pt x="532" y="1876"/>
                    </a:cubicBezTo>
                    <a:cubicBezTo>
                      <a:pt x="433" y="1729"/>
                      <a:pt x="433" y="1729"/>
                      <a:pt x="433" y="1729"/>
                    </a:cubicBezTo>
                    <a:cubicBezTo>
                      <a:pt x="846" y="1729"/>
                      <a:pt x="846" y="1729"/>
                      <a:pt x="846" y="1729"/>
                    </a:cubicBezTo>
                    <a:lnTo>
                      <a:pt x="748" y="1876"/>
                    </a:lnTo>
                    <a:close/>
                    <a:moveTo>
                      <a:pt x="394" y="1638"/>
                    </a:moveTo>
                    <a:cubicBezTo>
                      <a:pt x="394" y="1518"/>
                      <a:pt x="394" y="1518"/>
                      <a:pt x="394" y="1518"/>
                    </a:cubicBezTo>
                    <a:cubicBezTo>
                      <a:pt x="886" y="1518"/>
                      <a:pt x="886" y="1518"/>
                      <a:pt x="886" y="1518"/>
                    </a:cubicBezTo>
                    <a:cubicBezTo>
                      <a:pt x="887" y="1638"/>
                      <a:pt x="887" y="1638"/>
                      <a:pt x="887" y="1638"/>
                    </a:cubicBezTo>
                    <a:lnTo>
                      <a:pt x="394" y="1638"/>
                    </a:lnTo>
                    <a:close/>
                    <a:moveTo>
                      <a:pt x="907" y="1159"/>
                    </a:moveTo>
                    <a:cubicBezTo>
                      <a:pt x="907" y="1160"/>
                      <a:pt x="907" y="1160"/>
                      <a:pt x="907" y="1160"/>
                    </a:cubicBezTo>
                    <a:cubicBezTo>
                      <a:pt x="894" y="1168"/>
                      <a:pt x="887" y="1183"/>
                      <a:pt x="887" y="1198"/>
                    </a:cubicBezTo>
                    <a:cubicBezTo>
                      <a:pt x="887" y="1428"/>
                      <a:pt x="887" y="1428"/>
                      <a:pt x="887" y="1428"/>
                    </a:cubicBezTo>
                    <a:cubicBezTo>
                      <a:pt x="394" y="1428"/>
                      <a:pt x="394" y="1428"/>
                      <a:pt x="394" y="1428"/>
                    </a:cubicBezTo>
                    <a:cubicBezTo>
                      <a:pt x="394" y="1195"/>
                      <a:pt x="394" y="1195"/>
                      <a:pt x="394" y="1195"/>
                    </a:cubicBezTo>
                    <a:cubicBezTo>
                      <a:pt x="394" y="1180"/>
                      <a:pt x="386" y="1166"/>
                      <a:pt x="373" y="1157"/>
                    </a:cubicBezTo>
                    <a:cubicBezTo>
                      <a:pt x="200" y="1041"/>
                      <a:pt x="94" y="847"/>
                      <a:pt x="91" y="638"/>
                    </a:cubicBezTo>
                    <a:cubicBezTo>
                      <a:pt x="100" y="335"/>
                      <a:pt x="353" y="96"/>
                      <a:pt x="656" y="105"/>
                    </a:cubicBezTo>
                    <a:cubicBezTo>
                      <a:pt x="947" y="113"/>
                      <a:pt x="1181" y="347"/>
                      <a:pt x="1189" y="638"/>
                    </a:cubicBezTo>
                    <a:cubicBezTo>
                      <a:pt x="1187" y="848"/>
                      <a:pt x="1081" y="1042"/>
                      <a:pt x="907" y="1159"/>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09" name="Google Shape;509;gd57777aac2_2_369"/>
              <p:cNvSpPr/>
              <p:nvPr/>
            </p:nvSpPr>
            <p:spPr>
              <a:xfrm>
                <a:off x="-3586163" y="2919413"/>
                <a:ext cx="1027113" cy="1025525"/>
              </a:xfrm>
              <a:custGeom>
                <a:rect b="b" l="l" r="r" t="t"/>
                <a:pathLst>
                  <a:path extrusionOk="0" h="478" w="477">
                    <a:moveTo>
                      <a:pt x="45" y="0"/>
                    </a:moveTo>
                    <a:cubicBezTo>
                      <a:pt x="20" y="0"/>
                      <a:pt x="0" y="20"/>
                      <a:pt x="0" y="45"/>
                    </a:cubicBezTo>
                    <a:cubicBezTo>
                      <a:pt x="0" y="70"/>
                      <a:pt x="20" y="91"/>
                      <a:pt x="45" y="91"/>
                    </a:cubicBezTo>
                    <a:cubicBezTo>
                      <a:pt x="234" y="91"/>
                      <a:pt x="386" y="244"/>
                      <a:pt x="387" y="432"/>
                    </a:cubicBezTo>
                    <a:cubicBezTo>
                      <a:pt x="387" y="457"/>
                      <a:pt x="407" y="478"/>
                      <a:pt x="432" y="478"/>
                    </a:cubicBezTo>
                    <a:cubicBezTo>
                      <a:pt x="457" y="478"/>
                      <a:pt x="477" y="457"/>
                      <a:pt x="477" y="432"/>
                    </a:cubicBezTo>
                    <a:cubicBezTo>
                      <a:pt x="477" y="194"/>
                      <a:pt x="284" y="0"/>
                      <a:pt x="45" y="0"/>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0" name="Google Shape;510;gd57777aac2_2_369"/>
              <p:cNvSpPr/>
              <p:nvPr/>
            </p:nvSpPr>
            <p:spPr>
              <a:xfrm>
                <a:off x="-5969000" y="3749675"/>
                <a:ext cx="898524" cy="195262"/>
              </a:xfrm>
              <a:custGeom>
                <a:rect b="b" l="l" r="r" t="t"/>
                <a:pathLst>
                  <a:path extrusionOk="0" h="91" w="417">
                    <a:moveTo>
                      <a:pt x="372" y="0"/>
                    </a:moveTo>
                    <a:cubicBezTo>
                      <a:pt x="45" y="0"/>
                      <a:pt x="45" y="0"/>
                      <a:pt x="45" y="0"/>
                    </a:cubicBezTo>
                    <a:cubicBezTo>
                      <a:pt x="20" y="0"/>
                      <a:pt x="0" y="20"/>
                      <a:pt x="0" y="45"/>
                    </a:cubicBezTo>
                    <a:cubicBezTo>
                      <a:pt x="0" y="70"/>
                      <a:pt x="20" y="91"/>
                      <a:pt x="45" y="91"/>
                    </a:cubicBezTo>
                    <a:cubicBezTo>
                      <a:pt x="372" y="91"/>
                      <a:pt x="372" y="91"/>
                      <a:pt x="372" y="91"/>
                    </a:cubicBezTo>
                    <a:cubicBezTo>
                      <a:pt x="397" y="91"/>
                      <a:pt x="417" y="70"/>
                      <a:pt x="417" y="45"/>
                    </a:cubicBezTo>
                    <a:cubicBezTo>
                      <a:pt x="417" y="45"/>
                      <a:pt x="417" y="45"/>
                      <a:pt x="417" y="45"/>
                    </a:cubicBezTo>
                    <a:cubicBezTo>
                      <a:pt x="417" y="20"/>
                      <a:pt x="397" y="0"/>
                      <a:pt x="372" y="0"/>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1" name="Google Shape;511;gd57777aac2_2_369"/>
              <p:cNvSpPr/>
              <p:nvPr/>
            </p:nvSpPr>
            <p:spPr>
              <a:xfrm>
                <a:off x="-1984375" y="3749675"/>
                <a:ext cx="896938" cy="195262"/>
              </a:xfrm>
              <a:custGeom>
                <a:rect b="b" l="l" r="r" t="t"/>
                <a:pathLst>
                  <a:path extrusionOk="0" h="91" w="417">
                    <a:moveTo>
                      <a:pt x="372" y="0"/>
                    </a:moveTo>
                    <a:cubicBezTo>
                      <a:pt x="45" y="0"/>
                      <a:pt x="45" y="0"/>
                      <a:pt x="45" y="0"/>
                    </a:cubicBezTo>
                    <a:cubicBezTo>
                      <a:pt x="20" y="0"/>
                      <a:pt x="0" y="20"/>
                      <a:pt x="0" y="45"/>
                    </a:cubicBezTo>
                    <a:cubicBezTo>
                      <a:pt x="0" y="70"/>
                      <a:pt x="20" y="91"/>
                      <a:pt x="45" y="91"/>
                    </a:cubicBezTo>
                    <a:cubicBezTo>
                      <a:pt x="372" y="91"/>
                      <a:pt x="372" y="91"/>
                      <a:pt x="372" y="91"/>
                    </a:cubicBezTo>
                    <a:cubicBezTo>
                      <a:pt x="397" y="91"/>
                      <a:pt x="417" y="70"/>
                      <a:pt x="417" y="45"/>
                    </a:cubicBezTo>
                    <a:cubicBezTo>
                      <a:pt x="417" y="20"/>
                      <a:pt x="397" y="0"/>
                      <a:pt x="372" y="0"/>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2" name="Google Shape;512;gd57777aac2_2_369"/>
              <p:cNvSpPr/>
              <p:nvPr/>
            </p:nvSpPr>
            <p:spPr>
              <a:xfrm>
                <a:off x="-5300663" y="4892675"/>
                <a:ext cx="727075" cy="725487"/>
              </a:xfrm>
              <a:custGeom>
                <a:rect b="b" l="l" r="r" t="t"/>
                <a:pathLst>
                  <a:path extrusionOk="0" h="338" w="338">
                    <a:moveTo>
                      <a:pt x="322" y="21"/>
                    </a:moveTo>
                    <a:cubicBezTo>
                      <a:pt x="306" y="2"/>
                      <a:pt x="277" y="0"/>
                      <a:pt x="258" y="16"/>
                    </a:cubicBezTo>
                    <a:cubicBezTo>
                      <a:pt x="256" y="17"/>
                      <a:pt x="254" y="19"/>
                      <a:pt x="253" y="21"/>
                    </a:cubicBezTo>
                    <a:cubicBezTo>
                      <a:pt x="253" y="20"/>
                      <a:pt x="253" y="20"/>
                      <a:pt x="253" y="20"/>
                    </a:cubicBezTo>
                    <a:cubicBezTo>
                      <a:pt x="21" y="253"/>
                      <a:pt x="21" y="253"/>
                      <a:pt x="21" y="253"/>
                    </a:cubicBezTo>
                    <a:cubicBezTo>
                      <a:pt x="2" y="269"/>
                      <a:pt x="0" y="298"/>
                      <a:pt x="16" y="317"/>
                    </a:cubicBezTo>
                    <a:cubicBezTo>
                      <a:pt x="33" y="336"/>
                      <a:pt x="61" y="338"/>
                      <a:pt x="80" y="322"/>
                    </a:cubicBezTo>
                    <a:cubicBezTo>
                      <a:pt x="82" y="320"/>
                      <a:pt x="84" y="318"/>
                      <a:pt x="85" y="317"/>
                    </a:cubicBezTo>
                    <a:cubicBezTo>
                      <a:pt x="317" y="85"/>
                      <a:pt x="317" y="85"/>
                      <a:pt x="317" y="85"/>
                    </a:cubicBezTo>
                    <a:cubicBezTo>
                      <a:pt x="336" y="69"/>
                      <a:pt x="338" y="40"/>
                      <a:pt x="322" y="21"/>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3" name="Google Shape;513;gd57777aac2_2_369"/>
              <p:cNvSpPr/>
              <p:nvPr/>
            </p:nvSpPr>
            <p:spPr>
              <a:xfrm>
                <a:off x="-2474913" y="2092325"/>
                <a:ext cx="709613" cy="695325"/>
              </a:xfrm>
              <a:custGeom>
                <a:rect b="b" l="l" r="r" t="t"/>
                <a:pathLst>
                  <a:path extrusionOk="0" h="324" w="330">
                    <a:moveTo>
                      <a:pt x="309" y="15"/>
                    </a:moveTo>
                    <a:cubicBezTo>
                      <a:pt x="292" y="0"/>
                      <a:pt x="267" y="0"/>
                      <a:pt x="250" y="15"/>
                    </a:cubicBezTo>
                    <a:cubicBezTo>
                      <a:pt x="18" y="246"/>
                      <a:pt x="18" y="246"/>
                      <a:pt x="18" y="246"/>
                    </a:cubicBezTo>
                    <a:cubicBezTo>
                      <a:pt x="0" y="264"/>
                      <a:pt x="0" y="293"/>
                      <a:pt x="18" y="310"/>
                    </a:cubicBezTo>
                    <a:cubicBezTo>
                      <a:pt x="26" y="319"/>
                      <a:pt x="38" y="324"/>
                      <a:pt x="50" y="324"/>
                    </a:cubicBezTo>
                    <a:cubicBezTo>
                      <a:pt x="50" y="323"/>
                      <a:pt x="50" y="323"/>
                      <a:pt x="50" y="323"/>
                    </a:cubicBezTo>
                    <a:cubicBezTo>
                      <a:pt x="62" y="323"/>
                      <a:pt x="74" y="319"/>
                      <a:pt x="82" y="310"/>
                    </a:cubicBezTo>
                    <a:cubicBezTo>
                      <a:pt x="314" y="78"/>
                      <a:pt x="314" y="78"/>
                      <a:pt x="314" y="78"/>
                    </a:cubicBezTo>
                    <a:cubicBezTo>
                      <a:pt x="330" y="59"/>
                      <a:pt x="328" y="31"/>
                      <a:pt x="309" y="15"/>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4" name="Google Shape;514;gd57777aac2_2_369"/>
              <p:cNvSpPr/>
              <p:nvPr/>
            </p:nvSpPr>
            <p:spPr>
              <a:xfrm>
                <a:off x="-2481263" y="4891088"/>
                <a:ext cx="733425" cy="731837"/>
              </a:xfrm>
              <a:custGeom>
                <a:rect b="b" l="l" r="r" t="t"/>
                <a:pathLst>
                  <a:path extrusionOk="0" h="341" w="341">
                    <a:moveTo>
                      <a:pt x="326" y="263"/>
                    </a:moveTo>
                    <a:cubicBezTo>
                      <a:pt x="323" y="259"/>
                      <a:pt x="320" y="256"/>
                      <a:pt x="317" y="254"/>
                    </a:cubicBezTo>
                    <a:cubicBezTo>
                      <a:pt x="85" y="21"/>
                      <a:pt x="85" y="21"/>
                      <a:pt x="85" y="21"/>
                    </a:cubicBezTo>
                    <a:cubicBezTo>
                      <a:pt x="69" y="2"/>
                      <a:pt x="40" y="0"/>
                      <a:pt x="21" y="16"/>
                    </a:cubicBezTo>
                    <a:cubicBezTo>
                      <a:pt x="2" y="32"/>
                      <a:pt x="0" y="61"/>
                      <a:pt x="16" y="80"/>
                    </a:cubicBezTo>
                    <a:cubicBezTo>
                      <a:pt x="18" y="82"/>
                      <a:pt x="19" y="83"/>
                      <a:pt x="21" y="85"/>
                    </a:cubicBezTo>
                    <a:cubicBezTo>
                      <a:pt x="253" y="317"/>
                      <a:pt x="253" y="317"/>
                      <a:pt x="253" y="317"/>
                    </a:cubicBezTo>
                    <a:cubicBezTo>
                      <a:pt x="268" y="337"/>
                      <a:pt x="296" y="341"/>
                      <a:pt x="316" y="326"/>
                    </a:cubicBezTo>
                    <a:cubicBezTo>
                      <a:pt x="336" y="311"/>
                      <a:pt x="341" y="283"/>
                      <a:pt x="326" y="263"/>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5" name="Google Shape;515;gd57777aac2_2_369"/>
              <p:cNvSpPr/>
              <p:nvPr/>
            </p:nvSpPr>
            <p:spPr>
              <a:xfrm>
                <a:off x="-5286375" y="2087563"/>
                <a:ext cx="696913" cy="706437"/>
              </a:xfrm>
              <a:custGeom>
                <a:rect b="b" l="l" r="r" t="t"/>
                <a:pathLst>
                  <a:path extrusionOk="0" h="329" w="324">
                    <a:moveTo>
                      <a:pt x="310" y="248"/>
                    </a:moveTo>
                    <a:cubicBezTo>
                      <a:pt x="78" y="17"/>
                      <a:pt x="78" y="17"/>
                      <a:pt x="78" y="17"/>
                    </a:cubicBezTo>
                    <a:cubicBezTo>
                      <a:pt x="59" y="0"/>
                      <a:pt x="30" y="2"/>
                      <a:pt x="14" y="21"/>
                    </a:cubicBezTo>
                    <a:cubicBezTo>
                      <a:pt x="0" y="38"/>
                      <a:pt x="0" y="63"/>
                      <a:pt x="14" y="80"/>
                    </a:cubicBezTo>
                    <a:cubicBezTo>
                      <a:pt x="246" y="312"/>
                      <a:pt x="246" y="312"/>
                      <a:pt x="246" y="312"/>
                    </a:cubicBezTo>
                    <a:cubicBezTo>
                      <a:pt x="265" y="329"/>
                      <a:pt x="294" y="326"/>
                      <a:pt x="310" y="307"/>
                    </a:cubicBezTo>
                    <a:cubicBezTo>
                      <a:pt x="324" y="290"/>
                      <a:pt x="324" y="265"/>
                      <a:pt x="310" y="248"/>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516" name="Google Shape;516;gd57777aac2_2_369"/>
              <p:cNvSpPr/>
              <p:nvPr/>
            </p:nvSpPr>
            <p:spPr>
              <a:xfrm>
                <a:off x="-3625850" y="1441450"/>
                <a:ext cx="195263" cy="901700"/>
              </a:xfrm>
              <a:custGeom>
                <a:rect b="b" l="l" r="r" t="t"/>
                <a:pathLst>
                  <a:path extrusionOk="0" h="420" w="91">
                    <a:moveTo>
                      <a:pt x="46" y="0"/>
                    </a:moveTo>
                    <a:cubicBezTo>
                      <a:pt x="21" y="0"/>
                      <a:pt x="1" y="20"/>
                      <a:pt x="1" y="45"/>
                    </a:cubicBezTo>
                    <a:cubicBezTo>
                      <a:pt x="1" y="373"/>
                      <a:pt x="1" y="373"/>
                      <a:pt x="1" y="373"/>
                    </a:cubicBezTo>
                    <a:cubicBezTo>
                      <a:pt x="0" y="398"/>
                      <a:pt x="20" y="419"/>
                      <a:pt x="45" y="420"/>
                    </a:cubicBezTo>
                    <a:cubicBezTo>
                      <a:pt x="45" y="420"/>
                      <a:pt x="46" y="420"/>
                      <a:pt x="46" y="420"/>
                    </a:cubicBezTo>
                    <a:cubicBezTo>
                      <a:pt x="71" y="420"/>
                      <a:pt x="91" y="400"/>
                      <a:pt x="91" y="375"/>
                    </a:cubicBezTo>
                    <a:cubicBezTo>
                      <a:pt x="91" y="45"/>
                      <a:pt x="91" y="45"/>
                      <a:pt x="91" y="45"/>
                    </a:cubicBezTo>
                    <a:cubicBezTo>
                      <a:pt x="91" y="20"/>
                      <a:pt x="71" y="0"/>
                      <a:pt x="46" y="0"/>
                    </a:cubicBezTo>
                    <a:close/>
                  </a:path>
                </a:pathLst>
              </a:custGeom>
              <a:solidFill>
                <a:srgbClr val="FFFFFF"/>
              </a:solid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grpSp>
        <p:pic>
          <p:nvPicPr>
            <p:cNvPr descr="Cheers" id="517" name="Google Shape;517;gd57777aac2_2_369"/>
            <p:cNvPicPr preferRelativeResize="0"/>
            <p:nvPr/>
          </p:nvPicPr>
          <p:blipFill rotWithShape="1">
            <a:blip r:embed="rId6">
              <a:alphaModFix/>
            </a:blip>
            <a:srcRect b="0" l="0" r="0" t="0"/>
            <a:stretch/>
          </p:blipFill>
          <p:spPr>
            <a:xfrm>
              <a:off x="3348114" y="2686474"/>
              <a:ext cx="530876" cy="537169"/>
            </a:xfrm>
            <a:prstGeom prst="rect">
              <a:avLst/>
            </a:prstGeom>
            <a:noFill/>
            <a:ln>
              <a:noFill/>
            </a:ln>
          </p:spPr>
        </p:pic>
        <p:pic>
          <p:nvPicPr>
            <p:cNvPr descr="Earth globe Asia and Australia" id="518" name="Google Shape;518;gd57777aac2_2_369"/>
            <p:cNvPicPr preferRelativeResize="0"/>
            <p:nvPr/>
          </p:nvPicPr>
          <p:blipFill rotWithShape="1">
            <a:blip r:embed="rId7">
              <a:alphaModFix/>
            </a:blip>
            <a:srcRect b="0" l="0" r="0" t="0"/>
            <a:stretch/>
          </p:blipFill>
          <p:spPr>
            <a:xfrm>
              <a:off x="3400231" y="1296526"/>
              <a:ext cx="426657" cy="431712"/>
            </a:xfrm>
            <a:prstGeom prst="rect">
              <a:avLst/>
            </a:prstGeom>
            <a:noFill/>
            <a:ln>
              <a:noFill/>
            </a:ln>
          </p:spPr>
        </p:pic>
        <p:sp>
          <p:nvSpPr>
            <p:cNvPr id="519" name="Google Shape;519;gd57777aac2_2_369"/>
            <p:cNvSpPr txBox="1"/>
            <p:nvPr/>
          </p:nvSpPr>
          <p:spPr>
            <a:xfrm>
              <a:off x="1798488" y="2129650"/>
              <a:ext cx="1238100" cy="5436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500" u="none" cap="none" strike="noStrike">
                  <a:solidFill>
                    <a:srgbClr val="A61C00"/>
                  </a:solidFill>
                  <a:latin typeface="Lato"/>
                  <a:ea typeface="Lato"/>
                  <a:cs typeface="Lato"/>
                  <a:sym typeface="Lato"/>
                </a:rPr>
                <a:t>Pelajar Indonesia</a:t>
              </a:r>
              <a:endParaRPr b="0" i="0" sz="1500" u="none" cap="none" strike="noStrike">
                <a:solidFill>
                  <a:srgbClr val="000000"/>
                </a:solidFill>
                <a:latin typeface="Lato"/>
                <a:ea typeface="Lato"/>
                <a:cs typeface="Lato"/>
                <a:sym typeface="Lato"/>
              </a:endParaRPr>
            </a:p>
          </p:txBody>
        </p:sp>
      </p:grpSp>
      <p:sp>
        <p:nvSpPr>
          <p:cNvPr id="520" name="Google Shape;520;gd57777aac2_2_369"/>
          <p:cNvSpPr txBox="1"/>
          <p:nvPr>
            <p:ph idx="12" type="sldNum"/>
          </p:nvPr>
        </p:nvSpPr>
        <p:spPr>
          <a:xfrm>
            <a:off x="11480800" y="8475133"/>
            <a:ext cx="3657600" cy="48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21" name="Google Shape;521;gd57777aac2_2_369"/>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8" name="Shape 128"/>
        <p:cNvGrpSpPr/>
        <p:nvPr/>
      </p:nvGrpSpPr>
      <p:grpSpPr>
        <a:xfrm>
          <a:off x="0" y="0"/>
          <a:ext cx="0" cy="0"/>
          <a:chOff x="0" y="0"/>
          <a:chExt cx="0" cy="0"/>
        </a:xfrm>
      </p:grpSpPr>
      <p:sp>
        <p:nvSpPr>
          <p:cNvPr id="129" name="Google Shape;129;gd57777aac2_2_0"/>
          <p:cNvSpPr/>
          <p:nvPr>
            <p:ph idx="2" type="pic"/>
          </p:nvPr>
        </p:nvSpPr>
        <p:spPr>
          <a:xfrm>
            <a:off x="3365600" y="0"/>
            <a:ext cx="5460900" cy="6561600"/>
          </a:xfrm>
          <a:prstGeom prst="rect">
            <a:avLst/>
          </a:prstGeom>
          <a:noFill/>
          <a:ln>
            <a:noFill/>
          </a:ln>
        </p:spPr>
      </p:sp>
      <p:sp>
        <p:nvSpPr>
          <p:cNvPr id="130" name="Google Shape;130;gd57777aac2_2_0"/>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
        <p:nvSpPr>
          <p:cNvPr id="131" name="Google Shape;131;gd57777aac2_2_0"/>
          <p:cNvSpPr txBox="1"/>
          <p:nvPr>
            <p:ph idx="4294967295" type="sldNum"/>
          </p:nvPr>
        </p:nvSpPr>
        <p:spPr>
          <a:xfrm>
            <a:off x="11409045" y="6333134"/>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aphicFrame>
        <p:nvGraphicFramePr>
          <p:cNvPr id="526" name="Google Shape;526;gd57777aac2_2_426"/>
          <p:cNvGraphicFramePr/>
          <p:nvPr/>
        </p:nvGraphicFramePr>
        <p:xfrm>
          <a:off x="272667" y="1424567"/>
          <a:ext cx="3000000" cy="3000000"/>
        </p:xfrm>
        <a:graphic>
          <a:graphicData uri="http://schemas.openxmlformats.org/drawingml/2006/table">
            <a:tbl>
              <a:tblPr>
                <a:noFill/>
                <a:tableStyleId>{81A1F128-A3EC-4290-ADBB-36832A214A05}</a:tableStyleId>
              </a:tblPr>
              <a:tblGrid>
                <a:gridCol w="875500"/>
                <a:gridCol w="3291375"/>
                <a:gridCol w="4210775"/>
                <a:gridCol w="3269000"/>
              </a:tblGrid>
              <a:tr h="203200">
                <a:tc>
                  <a:txBody>
                    <a:bodyPr/>
                    <a:lstStyle/>
                    <a:p>
                      <a:pPr indent="0" lvl="0" marL="0" marR="0" rtl="0" algn="ctr">
                        <a:lnSpc>
                          <a:spcPct val="100000"/>
                        </a:lnSpc>
                        <a:spcBef>
                          <a:spcPts val="0"/>
                        </a:spcBef>
                        <a:spcAft>
                          <a:spcPts val="0"/>
                        </a:spcAft>
                        <a:buClr>
                          <a:srgbClr val="000000"/>
                        </a:buClr>
                        <a:buSzPts val="1300"/>
                        <a:buFont typeface="Arial"/>
                        <a:buNone/>
                      </a:pPr>
                      <a:r>
                        <a:t/>
                      </a:r>
                      <a:endParaRPr b="1"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B5394"/>
                          </a:solidFill>
                          <a:latin typeface="Source Sans Pro"/>
                          <a:ea typeface="Source Sans Pro"/>
                          <a:cs typeface="Source Sans Pro"/>
                          <a:sym typeface="Source Sans Pro"/>
                        </a:rPr>
                        <a:t>PROGRAM INTRA-KURIKULER</a:t>
                      </a:r>
                      <a:endParaRPr b="1" sz="16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lang="en-US" sz="1600" u="none" cap="none" strike="noStrike">
                          <a:solidFill>
                            <a:srgbClr val="0B5394"/>
                          </a:solidFill>
                          <a:latin typeface="Source Sans Pro"/>
                          <a:ea typeface="Source Sans Pro"/>
                          <a:cs typeface="Source Sans Pro"/>
                          <a:sym typeface="Source Sans Pro"/>
                        </a:rPr>
                        <a:t>PROJEK PENGUATAN PROFIL PELAJAR PANCASILA</a:t>
                      </a:r>
                      <a:endParaRPr b="1" sz="16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0B5394"/>
                          </a:solidFill>
                          <a:latin typeface="Source Sans Pro"/>
                          <a:ea typeface="Source Sans Pro"/>
                          <a:cs typeface="Source Sans Pro"/>
                          <a:sym typeface="Source Sans Pro"/>
                        </a:rPr>
                        <a:t>PROGRAM EKSTRAKURIKULER</a:t>
                      </a:r>
                      <a:endParaRPr b="1" sz="16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r>
              <a:tr h="465900">
                <a:tc>
                  <a:txBody>
                    <a:bodyPr/>
                    <a:lstStyle/>
                    <a:p>
                      <a:pPr indent="0" lvl="0" marL="0" marR="0" rtl="0" algn="r">
                        <a:lnSpc>
                          <a:spcPct val="100000"/>
                        </a:lnSpc>
                        <a:spcBef>
                          <a:spcPts val="0"/>
                        </a:spcBef>
                        <a:spcAft>
                          <a:spcPts val="0"/>
                        </a:spcAft>
                        <a:buClr>
                          <a:srgbClr val="000000"/>
                        </a:buClr>
                        <a:buSzPts val="1500"/>
                        <a:buFont typeface="Arial"/>
                        <a:buNone/>
                      </a:pPr>
                      <a:r>
                        <a:rPr b="1" lang="en-US" sz="1500" u="none" cap="none" strike="noStrike">
                          <a:solidFill>
                            <a:srgbClr val="0B5394"/>
                          </a:solidFill>
                          <a:latin typeface="Source Sans Pro"/>
                          <a:ea typeface="Source Sans Pro"/>
                          <a:cs typeface="Source Sans Pro"/>
                          <a:sym typeface="Source Sans Pro"/>
                        </a:rPr>
                        <a:t>Tujuan</a:t>
                      </a:r>
                      <a:endParaRPr b="1" sz="15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Source Sans Pro"/>
                          <a:ea typeface="Source Sans Pro"/>
                          <a:cs typeface="Source Sans Pro"/>
                          <a:sym typeface="Source Sans Pro"/>
                        </a:rPr>
                        <a:t>Mengembangkan kompetensi pelajar  sesuai CP </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Source Sans Pro"/>
                          <a:ea typeface="Source Sans Pro"/>
                          <a:cs typeface="Source Sans Pro"/>
                          <a:sym typeface="Source Sans Pro"/>
                        </a:rPr>
                        <a:t>Menguatkan Profil Pelajar Pancasila dan membangun pemahaman mengenai isu-isu penting dan melatih kemampuan penyelesaian masalah dalam tema atau isu penting terkait Tujuan Pembangunan Berkelanjutan (Sustainable Development Goals, SDGs)</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Sarana bagi peserta didik untuk mengeksplorasi dan melatih  keterampilan sesuai minat dan bakat peserta didik</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905825">
                <a:tc>
                  <a:txBody>
                    <a:bodyPr/>
                    <a:lstStyle/>
                    <a:p>
                      <a:pPr indent="0" lvl="0" marL="0" marR="0" rtl="0" algn="r">
                        <a:lnSpc>
                          <a:spcPct val="100000"/>
                        </a:lnSpc>
                        <a:spcBef>
                          <a:spcPts val="0"/>
                        </a:spcBef>
                        <a:spcAft>
                          <a:spcPts val="0"/>
                        </a:spcAft>
                        <a:buClr>
                          <a:srgbClr val="000000"/>
                        </a:buClr>
                        <a:buSzPts val="1500"/>
                        <a:buFont typeface="Arial"/>
                        <a:buNone/>
                      </a:pPr>
                      <a:r>
                        <a:rPr b="1" lang="en-US" sz="1500" u="none" cap="none" strike="noStrike">
                          <a:solidFill>
                            <a:srgbClr val="0B5394"/>
                          </a:solidFill>
                          <a:latin typeface="Source Sans Pro"/>
                          <a:ea typeface="Source Sans Pro"/>
                          <a:cs typeface="Source Sans Pro"/>
                          <a:sym typeface="Source Sans Pro"/>
                        </a:rPr>
                        <a:t>Metode</a:t>
                      </a:r>
                      <a:endParaRPr b="1" sz="15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Menggunakan berbagai metode pengajaran/pendekatan belajar</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Menggunakan berbagai instrumen asesmen dalam menilai progress dan capaian peserta didik</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Melibatkan guru dalam proses desain asesmen dan moderasi hasil asesmen</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mengasah kepekaan dan mengeksplorasi isu riil dan kontekstual dalam bentuk projek</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Memberikan ruang lebih banyak bagi peserta didik untuk bekerja mandiri dan fleksibel </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Melibatkan seluruh  komunitas sekolah (peserta didik, guru, staf, orangtua) serta narasumber/profesional</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Bersifat individual dan merupakan pilihan peserta didik</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Melibatkan guru dan narasumber profesional dalam melatih keterampilan tertentu</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1646800">
                <a:tc>
                  <a:txBody>
                    <a:bodyPr/>
                    <a:lstStyle/>
                    <a:p>
                      <a:pPr indent="0" lvl="0" marL="0" marR="0" rtl="0" algn="r">
                        <a:lnSpc>
                          <a:spcPct val="100000"/>
                        </a:lnSpc>
                        <a:spcBef>
                          <a:spcPts val="0"/>
                        </a:spcBef>
                        <a:spcAft>
                          <a:spcPts val="0"/>
                        </a:spcAft>
                        <a:buClr>
                          <a:srgbClr val="000000"/>
                        </a:buClr>
                        <a:buSzPts val="1500"/>
                        <a:buFont typeface="Arial"/>
                        <a:buNone/>
                      </a:pPr>
                      <a:r>
                        <a:rPr b="1" lang="en-US" sz="1500" u="none" cap="none" strike="noStrike">
                          <a:solidFill>
                            <a:srgbClr val="0B5394"/>
                          </a:solidFill>
                          <a:latin typeface="Source Sans Pro"/>
                          <a:ea typeface="Source Sans Pro"/>
                          <a:cs typeface="Source Sans Pro"/>
                          <a:sym typeface="Source Sans Pro"/>
                        </a:rPr>
                        <a:t>Hasil</a:t>
                      </a:r>
                      <a:endParaRPr b="1" sz="15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Bukti pencapaian CP  berupa portfolio/kumpulan hasil pekerjaan peserta didik dari berbagai instrumen asesmen</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Dilaporkan melalui rapor</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Bukti berupa  jurnal kerja yang fokus pada proses dan pencapaian tujuan proyek</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Sekolah menyediakan waktu khusus untuk peserta didik menunjukkan hasil proyek melalui pameran/pertunjukan</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Dilaporkan melalui rapor pada bagian terpisah dengan intrakurikuler</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Bukti berupa testimoni atau cerita dari peserta didik</a:t>
                      </a:r>
                      <a:endParaRPr sz="1300" u="none" cap="none" strike="noStrike">
                        <a:solidFill>
                          <a:schemeClr val="dk1"/>
                        </a:solidFill>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chemeClr val="dk1"/>
                        </a:buClr>
                        <a:buSzPts val="1300"/>
                        <a:buFont typeface="Source Sans Pro"/>
                        <a:buChar char="●"/>
                      </a:pPr>
                      <a:r>
                        <a:rPr lang="en-US" sz="1300" u="none" cap="none" strike="noStrike">
                          <a:solidFill>
                            <a:schemeClr val="dk1"/>
                          </a:solidFill>
                          <a:latin typeface="Source Sans Pro"/>
                          <a:ea typeface="Source Sans Pro"/>
                          <a:cs typeface="Source Sans Pro"/>
                          <a:sym typeface="Source Sans Pro"/>
                        </a:rPr>
                        <a:t>Sekolah bisa memilih  bentuk pelaporan</a:t>
                      </a:r>
                      <a:endParaRPr sz="13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527" name="Google Shape;527;gd57777aac2_2_426"/>
          <p:cNvSpPr txBox="1"/>
          <p:nvPr>
            <p:ph idx="4294967295" type="title"/>
          </p:nvPr>
        </p:nvSpPr>
        <p:spPr>
          <a:xfrm>
            <a:off x="198667" y="782400"/>
            <a:ext cx="6528300" cy="57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2000"/>
              <a:t>Penjelasan Struktur Kurikulum di</a:t>
            </a:r>
            <a:r>
              <a:rPr lang="en-US" sz="2000">
                <a:extLst>
                  <a:ext uri="http://customooxmlschemas.google.com/">
                    <go:slidesCustomData xmlns:go="http://customooxmlschemas.google.com/" textRoundtripDataId="42"/>
                  </a:ext>
                </a:extLst>
              </a:rPr>
              <a:t> </a:t>
            </a:r>
            <a:r>
              <a:rPr lang="en-US" sz="2000"/>
              <a:t>Satuan Pendidikan</a:t>
            </a:r>
            <a:endParaRPr sz="2000"/>
          </a:p>
        </p:txBody>
      </p:sp>
      <p:sp>
        <p:nvSpPr>
          <p:cNvPr id="528" name="Google Shape;528;gd57777aac2_2_426"/>
          <p:cNvSpPr txBox="1"/>
          <p:nvPr>
            <p:ph idx="12" type="sldNum"/>
          </p:nvPr>
        </p:nvSpPr>
        <p:spPr>
          <a:xfrm>
            <a:off x="11480800" y="8475133"/>
            <a:ext cx="3657600" cy="48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29" name="Google Shape;529;gd57777aac2_2_426"/>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d57777aac2_2_433"/>
          <p:cNvSpPr/>
          <p:nvPr/>
        </p:nvSpPr>
        <p:spPr>
          <a:xfrm>
            <a:off x="-2925" y="4036725"/>
            <a:ext cx="12192000" cy="2821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535" name="Google Shape;535;gd57777aac2_2_433"/>
          <p:cNvSpPr txBox="1"/>
          <p:nvPr>
            <p:ph type="title"/>
          </p:nvPr>
        </p:nvSpPr>
        <p:spPr>
          <a:xfrm>
            <a:off x="307367" y="1971725"/>
            <a:ext cx="3571500" cy="525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300"/>
              <a:buFont typeface="Arial"/>
              <a:buNone/>
            </a:pPr>
            <a:r>
              <a:rPr lang="en-US" sz="1800">
                <a:solidFill>
                  <a:srgbClr val="666666"/>
                </a:solidFill>
              </a:rPr>
              <a:t>Prinsip Pembelajaran</a:t>
            </a:r>
            <a:endParaRPr sz="1800">
              <a:solidFill>
                <a:srgbClr val="666666"/>
              </a:solidFill>
            </a:endParaRPr>
          </a:p>
        </p:txBody>
      </p:sp>
      <p:sp>
        <p:nvSpPr>
          <p:cNvPr id="536" name="Google Shape;536;gd57777aac2_2_433"/>
          <p:cNvSpPr txBox="1"/>
          <p:nvPr>
            <p:ph type="title"/>
          </p:nvPr>
        </p:nvSpPr>
        <p:spPr>
          <a:xfrm>
            <a:off x="231175" y="4086311"/>
            <a:ext cx="3571500" cy="38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300"/>
              <a:buNone/>
            </a:pPr>
            <a:r>
              <a:rPr lang="en-US" sz="1800">
                <a:solidFill>
                  <a:srgbClr val="666666"/>
                </a:solidFill>
              </a:rPr>
              <a:t>Prinsip Asesmen</a:t>
            </a:r>
            <a:endParaRPr sz="1800">
              <a:solidFill>
                <a:srgbClr val="666666"/>
              </a:solidFill>
            </a:endParaRPr>
          </a:p>
        </p:txBody>
      </p:sp>
      <p:graphicFrame>
        <p:nvGraphicFramePr>
          <p:cNvPr id="537" name="Google Shape;537;gd57777aac2_2_433"/>
          <p:cNvGraphicFramePr/>
          <p:nvPr/>
        </p:nvGraphicFramePr>
        <p:xfrm>
          <a:off x="246725" y="2356133"/>
          <a:ext cx="3000000" cy="3000000"/>
        </p:xfrm>
        <a:graphic>
          <a:graphicData uri="http://schemas.openxmlformats.org/drawingml/2006/table">
            <a:tbl>
              <a:tblPr>
                <a:noFill/>
                <a:tableStyleId>{81A1F128-A3EC-4290-ADBB-36832A214A05}</a:tableStyleId>
              </a:tblPr>
              <a:tblGrid>
                <a:gridCol w="3430525"/>
                <a:gridCol w="1908025"/>
                <a:gridCol w="1908025"/>
                <a:gridCol w="2413925"/>
                <a:gridCol w="2076675"/>
              </a:tblGrid>
              <a:tr h="15111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Pembelajaran dirancang dengan mempertimbangkan tahap perkembangan dan tingkat pencapaian peserta didik saat ini, sesuai kebutuhan belajar, serta mencerminkan karakteristik dan perkembangan yang beragam sehingga pembelajaran menjadi bermakna dan menyenangkan.</a:t>
                      </a:r>
                      <a:endParaRPr sz="1200" u="none" cap="none" strike="noStrike">
                        <a:solidFill>
                          <a:srgbClr val="434343"/>
                        </a:solidFill>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lang="en-US" sz="1200" u="none" cap="none" strike="noStrike">
                          <a:solidFill>
                            <a:srgbClr val="434343"/>
                          </a:solidFill>
                          <a:latin typeface="Source Sans Pro"/>
                          <a:ea typeface="Source Sans Pro"/>
                          <a:cs typeface="Source Sans Pro"/>
                          <a:sym typeface="Source Sans Pro"/>
                        </a:rPr>
                        <a:t>Pembelajaran dirancang dan dilaksanakan untuk membangun kapasitas untuk menjadi pembelajar sepanjang hayat.</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lang="en-US" sz="1200" u="none" cap="none" strike="noStrike">
                          <a:solidFill>
                            <a:srgbClr val="434343"/>
                          </a:solidFill>
                          <a:latin typeface="Source Sans Pro"/>
                          <a:ea typeface="Source Sans Pro"/>
                          <a:cs typeface="Source Sans Pro"/>
                          <a:sym typeface="Source Sans Pro"/>
                        </a:rPr>
                        <a:t>Proses pembelajaran mendukung perkembangan kompetensi dan karakter peserta didik secara holistik.</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lang="en-US" sz="1200" u="none" cap="none" strike="noStrike">
                          <a:solidFill>
                            <a:srgbClr val="434343"/>
                          </a:solidFill>
                          <a:latin typeface="Source Sans Pro"/>
                          <a:ea typeface="Source Sans Pro"/>
                          <a:cs typeface="Source Sans Pro"/>
                          <a:sym typeface="Source Sans Pro"/>
                        </a:rPr>
                        <a:t>Pembelajaran yang relevan, yaitu pembelajaran yang dirancang sesuai konteks, lingkungan dan budaya peserta didik, serta melibatkan orang tua dan masyarakat sebagai mitra.</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lang="en-US" sz="1200" u="none" cap="none" strike="noStrike">
                          <a:solidFill>
                            <a:srgbClr val="434343"/>
                          </a:solidFill>
                          <a:latin typeface="Source Sans Pro"/>
                          <a:ea typeface="Source Sans Pro"/>
                          <a:cs typeface="Source Sans Pro"/>
                          <a:sym typeface="Source Sans Pro"/>
                        </a:rPr>
                        <a:t>Pembelajaran berorientasi pada masa depan yang berkelanjutan.</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538" name="Google Shape;538;gd57777aac2_2_433"/>
          <p:cNvGraphicFramePr/>
          <p:nvPr/>
        </p:nvGraphicFramePr>
        <p:xfrm>
          <a:off x="246679" y="4399208"/>
          <a:ext cx="3000000" cy="3000000"/>
        </p:xfrm>
        <a:graphic>
          <a:graphicData uri="http://schemas.openxmlformats.org/drawingml/2006/table">
            <a:tbl>
              <a:tblPr>
                <a:noFill/>
                <a:tableStyleId>{81A1F128-A3EC-4290-ADBB-36832A214A05}</a:tableStyleId>
              </a:tblPr>
              <a:tblGrid>
                <a:gridCol w="2809675"/>
                <a:gridCol w="2356800"/>
                <a:gridCol w="2107000"/>
                <a:gridCol w="2231900"/>
                <a:gridCol w="2231900"/>
              </a:tblGrid>
              <a:tr h="22079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Asesmen merupakan bagian terpadu dari proses pembelajaran, memfasilitasi pembelajaran, dan menyediakan informasi yang holistik sebagai umpan balik untuk guru, peserta didik, dan orang tua, agar dapat memandu mereka dalam menentukan strategi pembelajaran selanjutnya</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Asesmen dirancang dan dilakukan sesuai dengan fungsi asesmen tersebut, dengan keleluasaan untuk menentukan teknik dan waktu pelaksanaan asesmen agar efektif mencapai tujuan pembelajaran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Asesmen dirancang secara adil, proporsional, valid, dan dapat dipercaya (reliable) untuk menjelaskan kemajuan belajar dan menentukan keputusan tentang langkah selanjutnya.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Laporan kemajuan belajar dan pencapaian peserta didik bersifat sederhana dan informatif, memberikan informasi yang bermanfaat tentang karakter dan kompetensi yang dicapai serta strategi tindak lanjutnya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Hasil asesmen digunakan oleh peserta didik, pendidik, tenaga kependidikan, dan orang tua sebagai bahan refleksi untuk meningkatkan mutu pembelajaran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539" name="Google Shape;539;gd57777aac2_2_433"/>
          <p:cNvSpPr txBox="1"/>
          <p:nvPr>
            <p:ph type="title"/>
          </p:nvPr>
        </p:nvSpPr>
        <p:spPr>
          <a:xfrm>
            <a:off x="87467" y="1206333"/>
            <a:ext cx="2179500" cy="5259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300"/>
              <a:buFont typeface="Arial"/>
              <a:buNone/>
            </a:pPr>
            <a:r>
              <a:rPr lang="en-US" sz="1900"/>
              <a:t>Prinsip Pembelajaran dan Asesmen</a:t>
            </a:r>
            <a:endParaRPr sz="2300"/>
          </a:p>
        </p:txBody>
      </p:sp>
      <p:sp>
        <p:nvSpPr>
          <p:cNvPr id="540" name="Google Shape;540;gd57777aac2_2_433"/>
          <p:cNvSpPr txBox="1"/>
          <p:nvPr>
            <p:ph type="title"/>
          </p:nvPr>
        </p:nvSpPr>
        <p:spPr>
          <a:xfrm>
            <a:off x="2267067" y="1206333"/>
            <a:ext cx="7239300" cy="525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300"/>
              <a:buFont typeface="Arial"/>
              <a:buNone/>
            </a:pPr>
            <a:r>
              <a:rPr b="0" lang="en-US" sz="1200">
                <a:solidFill>
                  <a:srgbClr val="000000"/>
                </a:solidFill>
              </a:rPr>
              <a:t>Prinsip Pembelajaran dan Asesmen harus digunakan secara terintegrasi sebagai pertimbangan utama dalam merancang struktur kurikulum satuan pendidikan. Untuk dapat membuat keputusan-keputusan dalam kelas lebih tepat, guru perlu memahami prinsip pembelajaran dan asesmen ini. Detail penjelasan dapat merujuk ke dokumen Prinsip Pembelajaran dan Asesmen. </a:t>
            </a:r>
            <a:endParaRPr sz="2300">
              <a:solidFill>
                <a:srgbClr val="000000"/>
              </a:solidFill>
            </a:endParaRPr>
          </a:p>
        </p:txBody>
      </p:sp>
      <p:sp>
        <p:nvSpPr>
          <p:cNvPr id="541" name="Google Shape;541;gd57777aac2_2_433"/>
          <p:cNvSpPr txBox="1"/>
          <p:nvPr/>
        </p:nvSpPr>
        <p:spPr>
          <a:xfrm>
            <a:off x="189800" y="6296100"/>
            <a:ext cx="2179500" cy="5541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A61C00"/>
                </a:solidFill>
                <a:latin typeface="Source Sans Pro"/>
                <a:ea typeface="Source Sans Pro"/>
                <a:cs typeface="Source Sans Pro"/>
                <a:sym typeface="Source Sans Pro"/>
              </a:rPr>
              <a:t>TIDAK UNTUK DISEBARLUASKAN</a:t>
            </a:r>
            <a:endParaRPr b="1" i="0" sz="10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d57777aac2_2_445"/>
          <p:cNvSpPr txBox="1"/>
          <p:nvPr>
            <p:ph type="title"/>
          </p:nvPr>
        </p:nvSpPr>
        <p:spPr>
          <a:xfrm>
            <a:off x="225024" y="250150"/>
            <a:ext cx="24252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100"/>
              <a:t>Merancang Pengorganisasian Pembelajaran di Satuan Pendidikan</a:t>
            </a:r>
            <a:endParaRPr sz="2000"/>
          </a:p>
        </p:txBody>
      </p:sp>
      <p:sp>
        <p:nvSpPr>
          <p:cNvPr id="547" name="Google Shape;547;gd57777aac2_2_445"/>
          <p:cNvSpPr txBox="1"/>
          <p:nvPr>
            <p:ph idx="1" type="body"/>
          </p:nvPr>
        </p:nvSpPr>
        <p:spPr>
          <a:xfrm>
            <a:off x="3047525" y="1018675"/>
            <a:ext cx="8619600" cy="101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500"/>
              <a:buFont typeface="Arial"/>
              <a:buNone/>
            </a:pPr>
            <a:r>
              <a:rPr lang="en-US" sz="1200">
                <a:latin typeface="Source Sans Pro"/>
                <a:ea typeface="Source Sans Pro"/>
                <a:cs typeface="Source Sans Pro"/>
                <a:sym typeface="Source Sans Pro"/>
              </a:rPr>
              <a:t>Pengorganisasian pembelajaran adalah ​cara  satuan pendidikan mengatur pembelajaran muatan kurikulum dalam satu rentang waktu. Pengorganisasian ini termasuk pula mengatur beban belajar,  mata pelajaran dan area belajar, kapan mata pelajaran dan area belajar, serta bagaimana mata pelajaran dan area belajar tersebut akan dihantarkan. Pengorganisasian pembelajaran juga meliputi pengaturan  mata pelajaran inti dan pilihan ( tema-tema), program ekstrakurikuler dan projek penguatan profil Pelajar Pancasila  yang dipelajari dalam satu tahun ajaran: </a:t>
            </a:r>
            <a:endParaRPr sz="1200">
              <a:latin typeface="Source Sans Pro"/>
              <a:ea typeface="Source Sans Pro"/>
              <a:cs typeface="Source Sans Pro"/>
              <a:sym typeface="Source Sans Pro"/>
            </a:endParaRPr>
          </a:p>
        </p:txBody>
      </p:sp>
      <p:sp>
        <p:nvSpPr>
          <p:cNvPr id="548" name="Google Shape;548;gd57777aac2_2_445"/>
          <p:cNvSpPr txBox="1"/>
          <p:nvPr/>
        </p:nvSpPr>
        <p:spPr>
          <a:xfrm>
            <a:off x="225025" y="1618025"/>
            <a:ext cx="2618700" cy="3435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2"/>
                </a:solidFill>
                <a:latin typeface="Source Sans Pro"/>
                <a:ea typeface="Source Sans Pro"/>
                <a:cs typeface="Source Sans Pro"/>
                <a:sym typeface="Source Sans Pro"/>
              </a:rPr>
              <a:t>Desain pembelajaran perlu dilakukan secara “mundur”, diawali  dari hasil akhir.  Hasil akhir perlu dinyatakan agar seluruh warga satuan pendidikan  berkomitmen dan berkolaborasi untuk mencapainya. Jika kurikulum hanya menuliskan sederet konten (materi) maka hal ini akan mengakibatkan semua orang bekerja secara terpisah-pisah. </a:t>
            </a:r>
            <a:endParaRPr b="0" i="0" sz="1400" u="none" cap="none" strike="noStrike">
              <a:solidFill>
                <a:srgbClr val="000000"/>
              </a:solidFill>
              <a:latin typeface="Source Sans Pro"/>
              <a:ea typeface="Source Sans Pro"/>
              <a:cs typeface="Source Sans Pro"/>
              <a:sym typeface="Source Sans Pro"/>
            </a:endParaRPr>
          </a:p>
        </p:txBody>
      </p:sp>
      <p:graphicFrame>
        <p:nvGraphicFramePr>
          <p:cNvPr id="549" name="Google Shape;549;gd57777aac2_2_445"/>
          <p:cNvGraphicFramePr/>
          <p:nvPr/>
        </p:nvGraphicFramePr>
        <p:xfrm>
          <a:off x="3047513" y="2035358"/>
          <a:ext cx="3000000" cy="3000000"/>
        </p:xfrm>
        <a:graphic>
          <a:graphicData uri="http://schemas.openxmlformats.org/drawingml/2006/table">
            <a:tbl>
              <a:tblPr>
                <a:noFill/>
                <a:tableStyleId>{81A1F128-A3EC-4290-ADBB-36832A214A05}</a:tableStyleId>
              </a:tblPr>
              <a:tblGrid>
                <a:gridCol w="2343675"/>
                <a:gridCol w="6524550"/>
              </a:tblGrid>
              <a:tr h="1624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Struktur kurikulum</a:t>
                      </a:r>
                      <a:endParaRPr b="1"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l">
                        <a:lnSpc>
                          <a:spcPct val="115000"/>
                        </a:lnSpc>
                        <a:spcBef>
                          <a:spcPts val="0"/>
                        </a:spcBef>
                        <a:spcAft>
                          <a:spcPts val="0"/>
                        </a:spcAft>
                        <a:buClr>
                          <a:schemeClr val="dk1"/>
                        </a:buClr>
                        <a:buSzPts val="1500"/>
                        <a:buFont typeface="Arial"/>
                        <a:buNone/>
                      </a:pPr>
                      <a:r>
                        <a:rPr b="1" lang="en-US" sz="1200" u="none" cap="none" strike="noStrike">
                          <a:latin typeface="Source Sans Pro"/>
                          <a:ea typeface="Source Sans Pro"/>
                          <a:cs typeface="Source Sans Pro"/>
                          <a:sym typeface="Source Sans Pro"/>
                        </a:rPr>
                        <a:t>Intrakurikuler</a:t>
                      </a:r>
                      <a:r>
                        <a:rPr lang="en-US" sz="1200" u="none" cap="none" strike="noStrike">
                          <a:latin typeface="Source Sans Pro"/>
                          <a:ea typeface="Source Sans Pro"/>
                          <a:cs typeface="Source Sans Pro"/>
                          <a:sym typeface="Source Sans Pro"/>
                        </a:rPr>
                        <a:t>.  muatan/mata pelajaran dan muatan tambahan lainnya jika ada (mulok)</a:t>
                      </a:r>
                      <a:endParaRPr sz="1200" u="none" cap="none" strike="noStrike">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rPr b="1" lang="en-US" sz="1200" u="none" cap="none" strike="noStrike">
                          <a:latin typeface="Source Sans Pro"/>
                          <a:ea typeface="Source Sans Pro"/>
                          <a:cs typeface="Source Sans Pro"/>
                          <a:sym typeface="Source Sans Pro"/>
                        </a:rPr>
                        <a:t>Projek penguatan profil Pelajar Pancasila</a:t>
                      </a:r>
                      <a:r>
                        <a:rPr lang="en-US" sz="1200" u="none" cap="none" strike="noStrike">
                          <a:latin typeface="Source Sans Pro"/>
                          <a:ea typeface="Source Sans Pro"/>
                          <a:cs typeface="Source Sans Pro"/>
                          <a:sym typeface="Source Sans Pro"/>
                        </a:rPr>
                        <a:t>. Penjelasan tema dan pengelolaan projek pada tahun ajaran tersebut</a:t>
                      </a:r>
                      <a:endParaRPr sz="1200" u="none" cap="none" strike="noStrike">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rPr b="1" lang="en-US" sz="1200" u="none" cap="none" strike="noStrike">
                          <a:solidFill>
                            <a:schemeClr val="dk1"/>
                          </a:solidFill>
                          <a:latin typeface="Source Sans Pro"/>
                          <a:ea typeface="Source Sans Pro"/>
                          <a:cs typeface="Source Sans Pro"/>
                          <a:sym typeface="Source Sans Pro"/>
                          <a:extLst>
                            <a:ext uri="http://customooxmlschemas.google.com/">
                              <go:slidesCustomData xmlns:go="http://customooxmlschemas.google.com/" textRoundtripDataId="43"/>
                            </a:ext>
                          </a:extLst>
                        </a:rPr>
                        <a:t> Praktik Kerja Lapangan</a:t>
                      </a:r>
                      <a:r>
                        <a:rPr b="1" lang="en-US" sz="1200" u="none" cap="none" strike="noStrike">
                          <a:solidFill>
                            <a:schemeClr val="dk1"/>
                          </a:solidFill>
                          <a:latin typeface="Source Sans Pro"/>
                          <a:ea typeface="Source Sans Pro"/>
                          <a:cs typeface="Source Sans Pro"/>
                          <a:sym typeface="Source Sans Pro"/>
                        </a:rPr>
                        <a:t> (PKL)</a:t>
                      </a:r>
                      <a:r>
                        <a:rPr lang="en-US" sz="1200" u="none" cap="none" strike="noStrike">
                          <a:solidFill>
                            <a:schemeClr val="dk1"/>
                          </a:solidFill>
                          <a:latin typeface="Source Sans Pro"/>
                          <a:ea typeface="Source Sans Pro"/>
                          <a:cs typeface="Source Sans Pro"/>
                          <a:sym typeface="Source Sans Pro"/>
                        </a:rPr>
                        <a:t>. Menyiapkan peserta didik agar memiliki pengalaman dan kompetensi di dunia kerja</a:t>
                      </a:r>
                      <a:endParaRPr sz="1200" u="none" cap="none" strike="noStrike">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Ekstrakurikuler. </a:t>
                      </a:r>
                      <a:r>
                        <a:rPr lang="en-US" sz="1200" u="none" cap="none" strike="noStrike">
                          <a:latin typeface="Source Sans Pro"/>
                          <a:ea typeface="Source Sans Pro"/>
                          <a:cs typeface="Source Sans Pro"/>
                          <a:sym typeface="Source Sans Pro"/>
                        </a:rPr>
                        <a:t>Gambaran ekskul yang menjadi ciri khas  dan selaras dengan pencapaian tujuan satuan pendidikan</a:t>
                      </a:r>
                      <a:endParaRPr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r>
              <a:tr h="612800">
                <a:tc>
                  <a:txBody>
                    <a:bodyPr/>
                    <a:lstStyle/>
                    <a:p>
                      <a:pPr indent="0" lvl="0" marL="0" marR="0" rtl="0" algn="l">
                        <a:lnSpc>
                          <a:spcPct val="100000"/>
                        </a:lnSpc>
                        <a:spcBef>
                          <a:spcPts val="0"/>
                        </a:spcBef>
                        <a:spcAft>
                          <a:spcPts val="0"/>
                        </a:spcAft>
                        <a:buClr>
                          <a:schemeClr val="dk1"/>
                        </a:buClr>
                        <a:buSzPts val="1500"/>
                        <a:buFont typeface="Arial"/>
                        <a:buNone/>
                      </a:pPr>
                      <a:r>
                        <a:rPr b="1" lang="en-US" sz="1200" u="none" cap="none" strike="noStrike">
                          <a:latin typeface="Source Sans Pro"/>
                          <a:ea typeface="Source Sans Pro"/>
                          <a:cs typeface="Source Sans Pro"/>
                          <a:sym typeface="Source Sans Pro"/>
                        </a:rPr>
                        <a:t>Cara program-program tersebut dikelompokkan </a:t>
                      </a:r>
                      <a:endParaRPr b="1"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latin typeface="Source Sans Pro"/>
                          <a:ea typeface="Source Sans Pro"/>
                          <a:cs typeface="Source Sans Pro"/>
                          <a:sym typeface="Source Sans Pro"/>
                        </a:rPr>
                        <a:t>Satuan pendidikan boleh memilih cara pengelompokkan, secara tematik mata pelajaran atau projek  dan kombinasi.</a:t>
                      </a:r>
                      <a:endParaRPr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231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Pemetaan program</a:t>
                      </a:r>
                      <a:endParaRPr b="1"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9FC5E8"/>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latin typeface="Source Sans Pro"/>
                          <a:ea typeface="Source Sans Pro"/>
                          <a:cs typeface="Source Sans Pro"/>
                          <a:sym typeface="Source Sans Pro"/>
                        </a:rPr>
                        <a:t>Pemetaan program-program tersebut dalam satu tahun ajaran yang sesuai dengan alokasi waktu yang sudah ditetapkan.Program keahlian boleh memilih cara pemetaan yang sesuai dengan kebutuhan, contoh: menggunakan kalender pendidikan atau program tahunan atau program semester atau cara pemetaan yang lain</a:t>
                      </a:r>
                      <a:endParaRPr sz="1200" u="none" cap="none" strike="noStrike">
                        <a:latin typeface="Source Sans Pro"/>
                        <a:ea typeface="Source Sans Pro"/>
                        <a:cs typeface="Source Sans Pro"/>
                        <a:sym typeface="Source Sans Pro"/>
                      </a:endParaRPr>
                    </a:p>
                    <a:p>
                      <a:pPr indent="-203200" lvl="0" marL="241300" marR="0" rtl="0" algn="l">
                        <a:lnSpc>
                          <a:spcPct val="115000"/>
                        </a:lnSpc>
                        <a:spcBef>
                          <a:spcPts val="0"/>
                        </a:spcBef>
                        <a:spcAft>
                          <a:spcPts val="0"/>
                        </a:spcAft>
                        <a:buClr>
                          <a:schemeClr val="dk1"/>
                        </a:buClr>
                        <a:buSzPts val="1200"/>
                        <a:buFont typeface="Source Sans Pro"/>
                        <a:buChar char="●"/>
                      </a:pPr>
                      <a:r>
                        <a:rPr lang="en-US" sz="1200" u="none" cap="none" strike="noStrike">
                          <a:latin typeface="Source Sans Pro"/>
                          <a:ea typeface="Source Sans Pro"/>
                          <a:cs typeface="Source Sans Pro"/>
                          <a:sym typeface="Source Sans Pro"/>
                        </a:rPr>
                        <a:t>Pembelajaran berbasis projek sebagai penguatan profil Pelajar Pancasila menggunakan 20-30% dari waktu total pembelajaran yang  diwadahi dalam kegiatan pengembangan karakter dan budaya kerja</a:t>
                      </a:r>
                      <a:endParaRPr sz="1200" u="none" cap="none" strike="noStrike">
                        <a:latin typeface="Source Sans Pro"/>
                        <a:ea typeface="Source Sans Pro"/>
                        <a:cs typeface="Source Sans Pro"/>
                        <a:sym typeface="Source Sans Pro"/>
                      </a:endParaRPr>
                    </a:p>
                    <a:p>
                      <a:pPr indent="-203200" lvl="0" marL="241300" marR="0" rtl="0" algn="l">
                        <a:lnSpc>
                          <a:spcPct val="115000"/>
                        </a:lnSpc>
                        <a:spcBef>
                          <a:spcPts val="0"/>
                        </a:spcBef>
                        <a:spcAft>
                          <a:spcPts val="0"/>
                        </a:spcAft>
                        <a:buClr>
                          <a:schemeClr val="dk1"/>
                        </a:buClr>
                        <a:buSzPts val="1200"/>
                        <a:buFont typeface="Source Sans Pro"/>
                        <a:buChar char="●"/>
                      </a:pPr>
                      <a:r>
                        <a:rPr lang="en-US" sz="1200" u="none" cap="none" strike="noStrike">
                          <a:latin typeface="Source Sans Pro"/>
                          <a:ea typeface="Source Sans Pro"/>
                          <a:cs typeface="Source Sans Pro"/>
                          <a:sym typeface="Source Sans Pro"/>
                        </a:rPr>
                        <a:t>Memecah tujuan dalam aktivitas-aktivitas yang akan dijalankan dalam waktu tertentu; pertahun/semester/kuartal/term/caturwulan/dll. </a:t>
                      </a:r>
                      <a:endParaRPr sz="1200" u="none" cap="none" strike="noStrike">
                        <a:latin typeface="Source Sans Pro"/>
                        <a:ea typeface="Source Sans Pro"/>
                        <a:cs typeface="Source Sans Pro"/>
                        <a:sym typeface="Source Sans Pro"/>
                      </a:endParaRPr>
                    </a:p>
                    <a:p>
                      <a:pPr indent="-203200" lvl="0" marL="241300" marR="0" rtl="0" algn="l">
                        <a:lnSpc>
                          <a:spcPct val="115000"/>
                        </a:lnSpc>
                        <a:spcBef>
                          <a:spcPts val="0"/>
                        </a:spcBef>
                        <a:spcAft>
                          <a:spcPts val="0"/>
                        </a:spcAft>
                        <a:buClr>
                          <a:schemeClr val="dk1"/>
                        </a:buClr>
                        <a:buSzPts val="1200"/>
                        <a:buFont typeface="Source Sans Pro"/>
                        <a:buChar char="●"/>
                      </a:pPr>
                      <a:r>
                        <a:rPr lang="en-US" sz="1200" u="none" cap="none" strike="noStrike">
                          <a:latin typeface="Source Sans Pro"/>
                          <a:ea typeface="Source Sans Pro"/>
                          <a:cs typeface="Source Sans Pro"/>
                          <a:sym typeface="Source Sans Pro"/>
                        </a:rPr>
                        <a:t>Membuat jadwal harian untuk lingkup kelas </a:t>
                      </a:r>
                      <a:endParaRPr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550" name="Google Shape;550;gd57777aac2_2_445"/>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51" name="Google Shape;551;gd57777aac2_2_445"/>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d57777aac2_2_453"/>
          <p:cNvSpPr txBox="1"/>
          <p:nvPr/>
        </p:nvSpPr>
        <p:spPr>
          <a:xfrm>
            <a:off x="3369166" y="1065933"/>
            <a:ext cx="8112000" cy="2693700"/>
          </a:xfrm>
          <a:prstGeom prst="rect">
            <a:avLst/>
          </a:prstGeom>
          <a:solidFill>
            <a:srgbClr val="CFE2F3"/>
          </a:solid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Source Sans Pro"/>
                <a:ea typeface="Source Sans Pro"/>
                <a:cs typeface="Source Sans Pro"/>
                <a:sym typeface="Source Sans Pro"/>
              </a:rPr>
              <a:t>Rencana pembelajaran untuk ruang lingkup sekolah</a:t>
            </a:r>
            <a:endParaRPr b="1" i="0" sz="15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ALUR TUJUAN PEMBELAJARAN</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Alur  pembelajaran yang runtut  dinyatakan dalam rangkaian tujuan pembelajaran yang meliputi  konten/ materi, keterampilan dan konsep  inti </a:t>
            </a:r>
            <a:r>
              <a:rPr b="0" i="0" lang="en-US" sz="1200" u="none" cap="none" strike="noStrike">
                <a:solidFill>
                  <a:schemeClr val="dk1"/>
                </a:solidFill>
                <a:latin typeface="Source Sans Pro"/>
                <a:ea typeface="Source Sans Pro"/>
                <a:cs typeface="Source Sans Pro"/>
                <a:sym typeface="Source Sans Pro"/>
              </a:rPr>
              <a:t>untuk mencapai Capaian Pembelajaran setiap Fase dan </a:t>
            </a:r>
            <a:r>
              <a:rPr b="0" i="0" lang="en-US" sz="1200" u="none" cap="none" strike="noStrike">
                <a:solidFill>
                  <a:srgbClr val="000000"/>
                </a:solidFill>
                <a:latin typeface="Source Sans Pro"/>
                <a:ea typeface="Source Sans Pro"/>
                <a:cs typeface="Source Sans Pro"/>
                <a:sym typeface="Source Sans Pro"/>
              </a:rPr>
              <a:t>menjelaskan cakupan/kedalaman  setiap konten</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rPr b="1" i="0" lang="en-US" sz="1200" u="none" cap="none" strike="noStrike">
                <a:solidFill>
                  <a:schemeClr val="dk1"/>
                </a:solidFill>
                <a:latin typeface="Source Sans Pro"/>
                <a:ea typeface="Source Sans Pro"/>
                <a:cs typeface="Source Sans Pro"/>
                <a:sym typeface="Source Sans Pro"/>
              </a:rPr>
              <a:t>Prinsip  Alur Tujuan Pembelajaran:</a:t>
            </a:r>
            <a:endParaRPr b="1" i="0" sz="1200" u="none" cap="none" strike="noStrike">
              <a:solidFill>
                <a:schemeClr val="dk1"/>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chemeClr val="dk1"/>
              </a:buClr>
              <a:buSzPts val="1200"/>
              <a:buFont typeface="Source Sans Pro"/>
              <a:buChar char="●"/>
            </a:pPr>
            <a:r>
              <a:rPr b="1" i="0" lang="en-US" sz="1200" u="none" cap="none" strike="noStrike">
                <a:solidFill>
                  <a:schemeClr val="dk1"/>
                </a:solidFill>
                <a:latin typeface="Source Sans Pro"/>
                <a:ea typeface="Source Sans Pro"/>
                <a:cs typeface="Source Sans Pro"/>
                <a:sym typeface="Source Sans Pro"/>
              </a:rPr>
              <a:t>Esensial</a:t>
            </a:r>
            <a:r>
              <a:rPr b="0" i="0" lang="en-US" sz="1200" u="none" cap="none" strike="noStrike">
                <a:solidFill>
                  <a:schemeClr val="dk1"/>
                </a:solidFill>
                <a:latin typeface="Source Sans Pro"/>
                <a:ea typeface="Source Sans Pro"/>
                <a:cs typeface="Source Sans Pro"/>
                <a:sym typeface="Source Sans Pro"/>
              </a:rPr>
              <a:t>, ada penjabaran konsep, keterampilan dan konten inti yang diperlukan untuk mencapai capaian pembelajaran</a:t>
            </a:r>
            <a:endParaRPr b="0" i="0" sz="1200" u="none" cap="none" strike="noStrike">
              <a:solidFill>
                <a:schemeClr val="dk1"/>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chemeClr val="dk1"/>
              </a:buClr>
              <a:buSzPts val="1200"/>
              <a:buFont typeface="Source Sans Pro"/>
              <a:buChar char="●"/>
            </a:pPr>
            <a:r>
              <a:rPr b="1" i="0" lang="en-US" sz="1200" u="none" cap="none" strike="noStrike">
                <a:solidFill>
                  <a:schemeClr val="dk1"/>
                </a:solidFill>
                <a:latin typeface="Source Sans Pro"/>
                <a:ea typeface="Source Sans Pro"/>
                <a:cs typeface="Source Sans Pro"/>
                <a:sym typeface="Source Sans Pro"/>
              </a:rPr>
              <a:t>Berkesinambungan</a:t>
            </a:r>
            <a:r>
              <a:rPr b="0" i="0" lang="en-US" sz="1200" u="none" cap="none" strike="noStrike">
                <a:solidFill>
                  <a:schemeClr val="dk1"/>
                </a:solidFill>
                <a:latin typeface="Source Sans Pro"/>
                <a:ea typeface="Source Sans Pro"/>
                <a:cs typeface="Source Sans Pro"/>
                <a:sym typeface="Source Sans Pro"/>
              </a:rPr>
              <a:t>, tujuan - tujuan dalam alur pembelajaran  tersusun secara berkesinambungan dan urut secara berjenjang dengan arah yang jelas </a:t>
            </a:r>
            <a:endParaRPr b="0" i="0" sz="1200" u="none" cap="none" strike="noStrike">
              <a:solidFill>
                <a:schemeClr val="dk1"/>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chemeClr val="dk1"/>
              </a:buClr>
              <a:buSzPts val="1200"/>
              <a:buFont typeface="Source Sans Pro"/>
              <a:buChar char="●"/>
            </a:pPr>
            <a:r>
              <a:rPr b="1" i="0" lang="en-US" sz="1200" u="none" cap="none" strike="noStrike">
                <a:solidFill>
                  <a:schemeClr val="dk1"/>
                </a:solidFill>
                <a:latin typeface="Source Sans Pro"/>
                <a:ea typeface="Source Sans Pro"/>
                <a:cs typeface="Source Sans Pro"/>
                <a:sym typeface="Source Sans Pro"/>
              </a:rPr>
              <a:t>Kontekstual</a:t>
            </a:r>
            <a:r>
              <a:rPr b="0" i="0" lang="en-US" sz="1200" u="none" cap="none" strike="noStrike">
                <a:solidFill>
                  <a:schemeClr val="dk1"/>
                </a:solidFill>
                <a:latin typeface="Source Sans Pro"/>
                <a:ea typeface="Source Sans Pro"/>
                <a:cs typeface="Source Sans Pro"/>
                <a:sym typeface="Source Sans Pro"/>
              </a:rPr>
              <a:t>, Tahapan tujuan pembelajaran sesuai dengan tahapan perkembangan peserta didik.</a:t>
            </a:r>
            <a:endParaRPr b="0" i="0" sz="1200" u="none" cap="none" strike="noStrike">
              <a:solidFill>
                <a:schemeClr val="dk1"/>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chemeClr val="dk1"/>
              </a:buClr>
              <a:buSzPts val="1200"/>
              <a:buFont typeface="Source Sans Pro"/>
              <a:buChar char="●"/>
            </a:pPr>
            <a:r>
              <a:rPr b="1" i="0" lang="en-US" sz="1200" u="none" cap="none" strike="noStrike">
                <a:solidFill>
                  <a:schemeClr val="dk1"/>
                </a:solidFill>
                <a:latin typeface="Source Sans Pro"/>
                <a:ea typeface="Source Sans Pro"/>
                <a:cs typeface="Source Sans Pro"/>
                <a:sym typeface="Source Sans Pro"/>
                <a:extLst>
                  <a:ext uri="http://customooxmlschemas.google.com/">
                    <go:slidesCustomData xmlns:go="http://customooxmlschemas.google.com/" textRoundtripDataId="44"/>
                  </a:ext>
                </a:extLst>
              </a:rPr>
              <a:t>Sederhana</a:t>
            </a:r>
            <a:r>
              <a:rPr b="0" i="0" lang="en-US" sz="1200" u="none" cap="none" strike="noStrike">
                <a:solidFill>
                  <a:schemeClr val="dk1"/>
                </a:solidFill>
                <a:latin typeface="Source Sans Pro"/>
                <a:ea typeface="Source Sans Pro"/>
                <a:cs typeface="Source Sans Pro"/>
                <a:sym typeface="Source Sans Pro"/>
              </a:rPr>
              <a:t>. Tujuan pembelajaran disampaikan dengan bahasa/istilah yang mudah dipahami. </a:t>
            </a:r>
            <a:endParaRPr b="0" i="0" sz="1200" u="none" cap="none" strike="noStrike">
              <a:solidFill>
                <a:srgbClr val="000000"/>
              </a:solidFill>
              <a:latin typeface="Source Sans Pro"/>
              <a:ea typeface="Source Sans Pro"/>
              <a:cs typeface="Source Sans Pro"/>
              <a:sym typeface="Source Sans Pro"/>
            </a:endParaRPr>
          </a:p>
        </p:txBody>
      </p:sp>
      <p:sp>
        <p:nvSpPr>
          <p:cNvPr id="557" name="Google Shape;557;gd57777aac2_2_453"/>
          <p:cNvSpPr txBox="1"/>
          <p:nvPr/>
        </p:nvSpPr>
        <p:spPr>
          <a:xfrm>
            <a:off x="3369223" y="4388533"/>
            <a:ext cx="8112000" cy="5337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Source Sans Pro"/>
                <a:ea typeface="Source Sans Pro"/>
                <a:cs typeface="Source Sans Pro"/>
                <a:sym typeface="Source Sans Pro"/>
              </a:rPr>
              <a:t>Rencana pembelajaran untuk ruang lingkup sekolah</a:t>
            </a:r>
            <a:endParaRPr b="1" i="0" sz="1500" u="none" cap="none" strike="noStrike">
              <a:solidFill>
                <a:schemeClr val="dk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KEGIATAN PEMBELAJARAN</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rgbClr val="000000"/>
              </a:buClr>
              <a:buSzPts val="1200"/>
              <a:buFont typeface="Source Sans Pro"/>
              <a:buAutoNum type="arabicPeriod"/>
            </a:pPr>
            <a:r>
              <a:rPr b="1" i="0" lang="en-US" sz="1200" u="none" cap="none" strike="noStrike">
                <a:solidFill>
                  <a:srgbClr val="000000"/>
                </a:solidFill>
                <a:latin typeface="Source Sans Pro"/>
                <a:ea typeface="Source Sans Pro"/>
                <a:cs typeface="Source Sans Pro"/>
                <a:sym typeface="Source Sans Pro"/>
              </a:rPr>
              <a:t>Tujuan Pembelajaran</a:t>
            </a:r>
            <a:r>
              <a:rPr b="0" i="0" lang="en-US" sz="1200" u="none" cap="none" strike="noStrike">
                <a:solidFill>
                  <a:srgbClr val="000000"/>
                </a:solidFill>
                <a:latin typeface="Source Sans Pro"/>
                <a:ea typeface="Source Sans Pro"/>
                <a:cs typeface="Source Sans Pro"/>
                <a:sym typeface="Source Sans Pro"/>
              </a:rPr>
              <a:t>, dikembangkan sesuai dengan </a:t>
            </a:r>
            <a:r>
              <a:rPr b="1" i="0" lang="en-US" sz="1200" u="none" cap="none" strike="noStrike">
                <a:solidFill>
                  <a:srgbClr val="000000"/>
                </a:solidFill>
                <a:latin typeface="Source Sans Pro"/>
                <a:ea typeface="Source Sans Pro"/>
                <a:cs typeface="Source Sans Pro"/>
                <a:sym typeface="Source Sans Pro"/>
              </a:rPr>
              <a:t>kompetensi utuh</a:t>
            </a:r>
            <a:r>
              <a:rPr b="0" i="0" lang="en-US" sz="1200" u="none" cap="none" strike="noStrike">
                <a:solidFill>
                  <a:srgbClr val="000000"/>
                </a:solidFill>
                <a:latin typeface="Source Sans Pro"/>
                <a:ea typeface="Source Sans Pro"/>
                <a:cs typeface="Source Sans Pro"/>
                <a:sym typeface="Source Sans Pro"/>
              </a:rPr>
              <a:t> yang sudah melingkupi aspek  sikap, pengetahuan, dan keterampilan, beserta materi/konten inti </a:t>
            </a:r>
            <a:endParaRPr b="0" i="0" sz="1200" u="none" cap="none" strike="noStrike">
              <a:solidFill>
                <a:srgbClr val="000000"/>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rgbClr val="000000"/>
              </a:buClr>
              <a:buSzPts val="1200"/>
              <a:buFont typeface="Source Sans Pro"/>
              <a:buAutoNum type="arabicPeriod"/>
            </a:pPr>
            <a:r>
              <a:rPr b="1" i="0" lang="en-US" sz="1200" u="none" cap="none" strike="noStrike">
                <a:solidFill>
                  <a:srgbClr val="000000"/>
                </a:solidFill>
                <a:latin typeface="Source Sans Pro"/>
                <a:ea typeface="Source Sans Pro"/>
                <a:cs typeface="Source Sans Pro"/>
                <a:sym typeface="Source Sans Pro"/>
              </a:rPr>
              <a:t>Proses asesmen</a:t>
            </a:r>
            <a:r>
              <a:rPr b="0" i="0" lang="en-US" sz="1200" u="none" cap="none" strike="noStrike">
                <a:solidFill>
                  <a:srgbClr val="000000"/>
                </a:solidFill>
                <a:latin typeface="Source Sans Pro"/>
                <a:ea typeface="Source Sans Pro"/>
                <a:cs typeface="Source Sans Pro"/>
                <a:sym typeface="Source Sans Pro"/>
              </a:rPr>
              <a:t>, strategi  pencarian bukti hasil belajar yang menyasar tujuan pembelajaran beserta indikator keberhasilan yang  mengukur sikap, pengetahuan, dan keterampilan. </a:t>
            </a:r>
            <a:endParaRPr b="0" i="0" sz="1200" u="none" cap="none" strike="noStrike">
              <a:solidFill>
                <a:srgbClr val="000000"/>
              </a:solidFill>
              <a:latin typeface="Source Sans Pro"/>
              <a:ea typeface="Source Sans Pro"/>
              <a:cs typeface="Source Sans Pro"/>
              <a:sym typeface="Source Sans Pro"/>
            </a:endParaRPr>
          </a:p>
          <a:p>
            <a:pPr indent="-203200" lvl="0" marL="241300" marR="0" rtl="0" algn="l">
              <a:lnSpc>
                <a:spcPct val="100000"/>
              </a:lnSpc>
              <a:spcBef>
                <a:spcPts val="0"/>
              </a:spcBef>
              <a:spcAft>
                <a:spcPts val="0"/>
              </a:spcAft>
              <a:buClr>
                <a:srgbClr val="000000"/>
              </a:buClr>
              <a:buSzPts val="1200"/>
              <a:buFont typeface="Source Sans Pro"/>
              <a:buAutoNum type="arabicPeriod"/>
            </a:pPr>
            <a:r>
              <a:rPr b="1" i="0" lang="en-US" sz="1200" u="none" cap="none" strike="noStrike">
                <a:solidFill>
                  <a:srgbClr val="000000"/>
                </a:solidFill>
                <a:latin typeface="Source Sans Pro"/>
                <a:ea typeface="Source Sans Pro"/>
                <a:cs typeface="Source Sans Pro"/>
                <a:sym typeface="Source Sans Pro"/>
              </a:rPr>
              <a:t>Pengalaman belajar</a:t>
            </a:r>
            <a:r>
              <a:rPr b="0" i="0" lang="en-US" sz="1200" u="none" cap="none" strike="noStrike">
                <a:solidFill>
                  <a:srgbClr val="000000"/>
                </a:solidFill>
                <a:latin typeface="Source Sans Pro"/>
                <a:ea typeface="Source Sans Pro"/>
                <a:cs typeface="Source Sans Pro"/>
                <a:sym typeface="Source Sans Pro"/>
              </a:rPr>
              <a:t>, serangkaian kegiatan dengan alokasi waktu dan menyasar  indikator  yang dikembangkan dari tujuan pembelajaran</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chemeClr val="dk1"/>
              </a:buClr>
              <a:buSzPts val="15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Source Sans Pro"/>
              <a:ea typeface="Source Sans Pro"/>
              <a:cs typeface="Source Sans Pro"/>
              <a:sym typeface="Source Sans Pro"/>
            </a:endParaRPr>
          </a:p>
        </p:txBody>
      </p:sp>
      <p:sp>
        <p:nvSpPr>
          <p:cNvPr id="558" name="Google Shape;558;gd57777aac2_2_453"/>
          <p:cNvSpPr/>
          <p:nvPr/>
        </p:nvSpPr>
        <p:spPr>
          <a:xfrm>
            <a:off x="7191367" y="3845333"/>
            <a:ext cx="467700" cy="533700"/>
          </a:xfrm>
          <a:prstGeom prst="downArrow">
            <a:avLst>
              <a:gd fmla="val 50000" name="adj1"/>
              <a:gd fmla="val 50000"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559" name="Google Shape;559;gd57777aac2_2_453"/>
          <p:cNvSpPr txBox="1"/>
          <p:nvPr>
            <p:ph type="title"/>
          </p:nvPr>
        </p:nvSpPr>
        <p:spPr>
          <a:xfrm>
            <a:off x="362024" y="2920050"/>
            <a:ext cx="2383500" cy="101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500"/>
              <a:t>Proses Mendesain Rencana Pembelajaran </a:t>
            </a:r>
            <a:endParaRPr b="0" sz="1900"/>
          </a:p>
        </p:txBody>
      </p:sp>
      <p:sp>
        <p:nvSpPr>
          <p:cNvPr id="560" name="Google Shape;560;gd57777aac2_2_453"/>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61" name="Google Shape;561;gd57777aac2_2_453"/>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d57777aac2_2_462"/>
          <p:cNvSpPr txBox="1"/>
          <p:nvPr/>
        </p:nvSpPr>
        <p:spPr>
          <a:xfrm>
            <a:off x="178400" y="1738875"/>
            <a:ext cx="2663100" cy="4028400"/>
          </a:xfrm>
          <a:prstGeom prst="rect">
            <a:avLst/>
          </a:prstGeom>
          <a:solidFill>
            <a:srgbClr val="FFD966"/>
          </a:solid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000000"/>
                </a:solidFill>
                <a:latin typeface="Lato"/>
                <a:ea typeface="Lato"/>
                <a:cs typeface="Lato"/>
                <a:sym typeface="Lato"/>
                <a:extLst>
                  <a:ext uri="http://customooxmlschemas.google.com/">
                    <go:slidesCustomData xmlns:go="http://customooxmlschemas.google.com/" textRoundtripDataId="45"/>
                  </a:ext>
                </a:extLst>
              </a:rPr>
              <a:t>Alur tujuan pembelajaran disusun untuk membantu peserta didik mencapai Capaian Pembelajaran (CP) secara bertahap. Alur dibuat dengan mengurutkan tujuan-tujuan pembelajaran sesuai  kebutuhan, meskipun beberapa tujuan pembelajaran  harus menggunakan tahapan tertentu. </a:t>
            </a:r>
            <a:endParaRPr b="0" i="0" sz="1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1" i="0" lang="en-US" sz="1000" u="none" cap="none" strike="noStrike">
                <a:solidFill>
                  <a:schemeClr val="dk1"/>
                </a:solidFill>
                <a:latin typeface="Lato"/>
                <a:ea typeface="Lato"/>
                <a:cs typeface="Lato"/>
                <a:sym typeface="Lato"/>
                <a:extLst>
                  <a:ext uri="http://customooxmlschemas.google.com/">
                    <go:slidesCustomData xmlns:go="http://customooxmlschemas.google.com/" textRoundtripDataId="46"/>
                  </a:ext>
                </a:extLst>
              </a:rPr>
              <a:t>Hal penting yang perlu dipertimbangkan:</a:t>
            </a:r>
            <a:endParaRPr b="1" i="0" sz="1000" u="none" cap="none" strike="noStrike">
              <a:solidFill>
                <a:schemeClr val="dk1"/>
              </a:solidFill>
              <a:latin typeface="Lato"/>
              <a:ea typeface="Lato"/>
              <a:cs typeface="Lato"/>
              <a:sym typeface="Lato"/>
              <a:extLst>
                <a:ext uri="http://customooxmlschemas.google.com/">
                  <go:slidesCustomData xmlns:go="http://customooxmlschemas.google.com/" textRoundtripDataId="47"/>
                </a:ext>
              </a:extLst>
            </a:endParaRPr>
          </a:p>
          <a:p>
            <a:pPr indent="-190500" lvl="0" marL="241300" marR="0" rtl="0" algn="l">
              <a:lnSpc>
                <a:spcPct val="115000"/>
              </a:lnSpc>
              <a:spcBef>
                <a:spcPts val="0"/>
              </a:spcBef>
              <a:spcAft>
                <a:spcPts val="0"/>
              </a:spcAft>
              <a:buClr>
                <a:schemeClr val="dk1"/>
              </a:buClr>
              <a:buSzPts val="1000"/>
              <a:buFont typeface="Lato"/>
              <a:buChar char="●"/>
            </a:pPr>
            <a:r>
              <a:rPr b="0" i="0" lang="en-US" sz="1000" u="none" cap="none" strike="noStrike">
                <a:solidFill>
                  <a:schemeClr val="dk1"/>
                </a:solidFill>
                <a:latin typeface="Lato"/>
                <a:ea typeface="Lato"/>
                <a:cs typeface="Lato"/>
                <a:sym typeface="Lato"/>
                <a:extLst>
                  <a:ext uri="http://customooxmlschemas.google.com/">
                    <go:slidesCustomData xmlns:go="http://customooxmlschemas.google.com/" textRoundtripDataId="48"/>
                  </a:ext>
                </a:extLst>
              </a:rPr>
              <a:t>keterampilan dasar yang perlu dipelajari peserta didik  untuk menguasai kompetensi tertentu</a:t>
            </a:r>
            <a:endParaRPr b="0" i="0" sz="1000" u="none" cap="none" strike="noStrike">
              <a:solidFill>
                <a:schemeClr val="dk1"/>
              </a:solidFill>
              <a:latin typeface="Lato"/>
              <a:ea typeface="Lato"/>
              <a:cs typeface="Lato"/>
              <a:sym typeface="Lato"/>
              <a:extLst>
                <a:ext uri="http://customooxmlschemas.google.com/">
                  <go:slidesCustomData xmlns:go="http://customooxmlschemas.google.com/" textRoundtripDataId="49"/>
                </a:ext>
              </a:extLst>
            </a:endParaRPr>
          </a:p>
          <a:p>
            <a:pPr indent="-190500" lvl="0" marL="241300" marR="0" rtl="0" algn="l">
              <a:lnSpc>
                <a:spcPct val="115000"/>
              </a:lnSpc>
              <a:spcBef>
                <a:spcPts val="0"/>
              </a:spcBef>
              <a:spcAft>
                <a:spcPts val="0"/>
              </a:spcAft>
              <a:buClr>
                <a:schemeClr val="dk1"/>
              </a:buClr>
              <a:buSzPts val="1000"/>
              <a:buFont typeface="Lato"/>
              <a:buChar char="●"/>
            </a:pPr>
            <a:r>
              <a:rPr b="0" i="0" lang="en-US" sz="1000" u="none" cap="none" strike="noStrike">
                <a:solidFill>
                  <a:schemeClr val="dk1"/>
                </a:solidFill>
                <a:latin typeface="Lato"/>
                <a:ea typeface="Lato"/>
                <a:cs typeface="Lato"/>
                <a:sym typeface="Lato"/>
              </a:rPr>
              <a:t>Cara untuk mengukur ketercapaian tujuan</a:t>
            </a:r>
            <a:endParaRPr b="0" i="0" sz="1000" u="none" cap="none" strike="noStrike">
              <a:solidFill>
                <a:schemeClr val="dk1"/>
              </a:solidFill>
              <a:latin typeface="Lato"/>
              <a:ea typeface="Lato"/>
              <a:cs typeface="Lato"/>
              <a:sym typeface="Lato"/>
            </a:endParaRPr>
          </a:p>
          <a:p>
            <a:pPr indent="-190500" lvl="0" marL="241300" marR="0" rtl="0" algn="l">
              <a:lnSpc>
                <a:spcPct val="115000"/>
              </a:lnSpc>
              <a:spcBef>
                <a:spcPts val="0"/>
              </a:spcBef>
              <a:spcAft>
                <a:spcPts val="0"/>
              </a:spcAft>
              <a:buClr>
                <a:schemeClr val="dk1"/>
              </a:buClr>
              <a:buSzPts val="1000"/>
              <a:buFont typeface="Lato"/>
              <a:buChar char="●"/>
            </a:pPr>
            <a:r>
              <a:rPr b="0" i="0" lang="en-US" sz="1000" u="none" cap="none" strike="noStrike">
                <a:solidFill>
                  <a:schemeClr val="dk1"/>
                </a:solidFill>
                <a:latin typeface="Lato"/>
                <a:ea typeface="Lato"/>
                <a:cs typeface="Lato"/>
                <a:sym typeface="Lato"/>
                <a:extLst>
                  <a:ext uri="http://customooxmlschemas.google.com/">
                    <go:slidesCustomData xmlns:go="http://customooxmlschemas.google.com/" textRoundtripDataId="50"/>
                  </a:ext>
                </a:extLst>
              </a:rPr>
              <a:t>pengetahuan/materi inti yang perlu diketahui untuk memahami konsep tertentu. Misal: untuk menulis makalah penelitian peserta didik perlu mengetahui perbedaan bentuk-bentuk dan tujuan teks dan peserta didik  perlu keterampilan membuat pertanyaan riset.</a:t>
            </a:r>
            <a:endParaRPr b="0" i="0" sz="1000" u="none" cap="none" strike="noStrike">
              <a:solidFill>
                <a:schemeClr val="dk1"/>
              </a:solidFill>
              <a:latin typeface="Lato"/>
              <a:ea typeface="Lato"/>
              <a:cs typeface="Lato"/>
              <a:sym typeface="Lato"/>
            </a:endParaRPr>
          </a:p>
          <a:p>
            <a:pPr indent="0" lvl="0" marL="0" marR="0" rtl="0" algn="l">
              <a:lnSpc>
                <a:spcPct val="115000"/>
              </a:lnSpc>
              <a:spcBef>
                <a:spcPts val="0"/>
              </a:spcBef>
              <a:spcAft>
                <a:spcPts val="0"/>
              </a:spcAft>
              <a:buClr>
                <a:schemeClr val="dk1"/>
              </a:buClr>
              <a:buSzPts val="1500"/>
              <a:buFont typeface="Arial"/>
              <a:buNone/>
            </a:pPr>
            <a:r>
              <a:t/>
            </a:r>
            <a:endParaRPr b="0" i="0" sz="1000" u="none" cap="none" strike="noStrike">
              <a:solidFill>
                <a:srgbClr val="00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Lato"/>
              <a:ea typeface="Lato"/>
              <a:cs typeface="Lato"/>
              <a:sym typeface="Lato"/>
            </a:endParaRPr>
          </a:p>
        </p:txBody>
      </p:sp>
      <p:cxnSp>
        <p:nvCxnSpPr>
          <p:cNvPr id="567" name="Google Shape;567;gd57777aac2_2_462"/>
          <p:cNvCxnSpPr/>
          <p:nvPr/>
        </p:nvCxnSpPr>
        <p:spPr>
          <a:xfrm>
            <a:off x="3029833" y="267833"/>
            <a:ext cx="0" cy="6517500"/>
          </a:xfrm>
          <a:prstGeom prst="straightConnector1">
            <a:avLst/>
          </a:prstGeom>
          <a:noFill/>
          <a:ln cap="flat" cmpd="sng" w="28575">
            <a:solidFill>
              <a:srgbClr val="F1C232"/>
            </a:solidFill>
            <a:prstDash val="dot"/>
            <a:round/>
            <a:headEnd len="sm" w="sm" type="none"/>
            <a:tailEnd len="sm" w="sm" type="none"/>
          </a:ln>
        </p:spPr>
      </p:cxnSp>
      <p:sp>
        <p:nvSpPr>
          <p:cNvPr id="568" name="Google Shape;568;gd57777aac2_2_462"/>
          <p:cNvSpPr txBox="1"/>
          <p:nvPr/>
        </p:nvSpPr>
        <p:spPr>
          <a:xfrm>
            <a:off x="169325" y="842642"/>
            <a:ext cx="3652800" cy="52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A64D79"/>
                </a:solidFill>
                <a:latin typeface="Lato"/>
                <a:ea typeface="Lato"/>
                <a:cs typeface="Lato"/>
                <a:sym typeface="Lato"/>
              </a:rPr>
              <a:t>ALUR TUJUAN PEMBELAJARAN</a:t>
            </a:r>
            <a:endParaRPr b="1" i="0" sz="2000" u="none" cap="none" strike="noStrike">
              <a:solidFill>
                <a:srgbClr val="A64D79"/>
              </a:solidFill>
              <a:latin typeface="Lato"/>
              <a:ea typeface="Lato"/>
              <a:cs typeface="Lato"/>
              <a:sym typeface="Lato"/>
            </a:endParaRPr>
          </a:p>
        </p:txBody>
      </p:sp>
      <p:graphicFrame>
        <p:nvGraphicFramePr>
          <p:cNvPr id="569" name="Google Shape;569;gd57777aac2_2_462"/>
          <p:cNvGraphicFramePr/>
          <p:nvPr/>
        </p:nvGraphicFramePr>
        <p:xfrm>
          <a:off x="3218067" y="1357867"/>
          <a:ext cx="3000000" cy="3000000"/>
        </p:xfrm>
        <a:graphic>
          <a:graphicData uri="http://schemas.openxmlformats.org/drawingml/2006/table">
            <a:tbl>
              <a:tblPr>
                <a:noFill/>
                <a:tableStyleId>{81A1F128-A3EC-4290-ADBB-36832A214A05}</a:tableStyleId>
              </a:tblPr>
              <a:tblGrid>
                <a:gridCol w="1265000"/>
                <a:gridCol w="6813525"/>
              </a:tblGrid>
              <a:tr h="627000">
                <a:tc>
                  <a:txBody>
                    <a:bodyPr/>
                    <a:lstStyle/>
                    <a:p>
                      <a:pPr indent="0" lvl="0" marL="0" marR="0" rtl="0" algn="r">
                        <a:lnSpc>
                          <a:spcPct val="110000"/>
                        </a:lnSpc>
                        <a:spcBef>
                          <a:spcPts val="0"/>
                        </a:spcBef>
                        <a:spcAft>
                          <a:spcPts val="0"/>
                        </a:spcAft>
                        <a:buClr>
                          <a:srgbClr val="000000"/>
                        </a:buClr>
                        <a:buSzPts val="1100"/>
                        <a:buFont typeface="Arial"/>
                        <a:buNone/>
                      </a:pPr>
                      <a:r>
                        <a:rPr b="1" lang="en-US" sz="1100" u="none" cap="none" strike="noStrike">
                          <a:solidFill>
                            <a:srgbClr val="A64D79"/>
                          </a:solidFill>
                          <a:latin typeface="Lato"/>
                          <a:ea typeface="Lato"/>
                          <a:cs typeface="Lato"/>
                          <a:sym typeface="Lato"/>
                        </a:rPr>
                        <a:t>Pengurutan Konkret → Abstrak </a:t>
                      </a:r>
                      <a:endParaRPr b="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rPr>
                        <a:t>Metode pengurutan dari konten yang konkret dan berwujud ke konten yang lebih abstrak dan simbolis. Contoh : memulai pengajaran dengan menjelaskan tentang benda geometris (konkret) terlebih dahulu sebelum mengajarkan aturan teori objek geometris tersebut (abstrak).</a:t>
                      </a:r>
                      <a:endParaRPr sz="1100" u="none" cap="none" strike="noStrike">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solidFill>
                      <a:prstDash val="solid"/>
                      <a:round/>
                      <a:headEnd len="sm" w="sm" type="none"/>
                      <a:tailEnd len="sm" w="sm" type="none"/>
                    </a:lnB>
                    <a:solidFill>
                      <a:srgbClr val="EAD1DC"/>
                    </a:solidFill>
                  </a:tcPr>
                </a:tc>
              </a:tr>
              <a:tr h="595625">
                <a:tc>
                  <a:txBody>
                    <a:bodyPr/>
                    <a:lstStyle/>
                    <a:p>
                      <a:pPr indent="0" lvl="0" marL="0" marR="0" rtl="0" algn="r">
                        <a:lnSpc>
                          <a:spcPct val="110000"/>
                        </a:lnSpc>
                        <a:spcBef>
                          <a:spcPts val="0"/>
                        </a:spcBef>
                        <a:spcAft>
                          <a:spcPts val="0"/>
                        </a:spcAft>
                        <a:buClr>
                          <a:srgbClr val="000000"/>
                        </a:buClr>
                        <a:buSzPts val="1100"/>
                        <a:buFont typeface="Arial"/>
                        <a:buNone/>
                      </a:pPr>
                      <a:r>
                        <a:rPr b="1" lang="en-US" sz="1100" u="none" cap="none" strike="noStrike">
                          <a:solidFill>
                            <a:srgbClr val="A64D79"/>
                          </a:solidFill>
                          <a:latin typeface="Lato"/>
                          <a:ea typeface="Lato"/>
                          <a:cs typeface="Lato"/>
                          <a:sym typeface="Lato"/>
                        </a:rPr>
                        <a:t>Pengurutan Deduktif </a:t>
                      </a:r>
                      <a:endParaRPr b="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rPr>
                        <a:t>Metode pengurutan dari konten bersifat umum ke konten yang spesifik. Contoh : mengajarkan konsep </a:t>
                      </a:r>
                      <a:r>
                        <a:rPr i="1" lang="en-US" sz="1100" u="none" cap="none" strike="noStrike">
                          <a:solidFill>
                            <a:schemeClr val="dk1"/>
                          </a:solidFill>
                          <a:latin typeface="Lato"/>
                          <a:ea typeface="Lato"/>
                          <a:cs typeface="Lato"/>
                          <a:sym typeface="Lato"/>
                        </a:rPr>
                        <a:t>database</a:t>
                      </a:r>
                      <a:r>
                        <a:rPr lang="en-US" sz="1100" u="none" cap="none" strike="noStrike">
                          <a:solidFill>
                            <a:schemeClr val="dk1"/>
                          </a:solidFill>
                          <a:latin typeface="Lato"/>
                          <a:ea typeface="Lato"/>
                          <a:cs typeface="Lato"/>
                          <a:sym typeface="Lato"/>
                        </a:rPr>
                        <a:t> terlebih dahulu sebelum mengajarkan tentang tipe database</a:t>
                      </a:r>
                      <a:r>
                        <a:rPr i="1" lang="en-US" sz="1100" u="none" cap="none" strike="noStrike">
                          <a:solidFill>
                            <a:schemeClr val="dk1"/>
                          </a:solidFill>
                          <a:latin typeface="Lato"/>
                          <a:ea typeface="Lato"/>
                          <a:cs typeface="Lato"/>
                          <a:sym typeface="Lato"/>
                        </a:rPr>
                        <a:t>,</a:t>
                      </a:r>
                      <a:r>
                        <a:rPr lang="en-US" sz="1100" u="none" cap="none" strike="noStrike">
                          <a:solidFill>
                            <a:schemeClr val="dk1"/>
                          </a:solidFill>
                          <a:latin typeface="Lato"/>
                          <a:ea typeface="Lato"/>
                          <a:cs typeface="Lato"/>
                          <a:sym typeface="Lato"/>
                        </a:rPr>
                        <a:t> seperti hierarki atau relasional.</a:t>
                      </a:r>
                      <a:endParaRPr sz="1100" u="none" cap="none" strike="noStrike">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AD1DC"/>
                    </a:solidFill>
                  </a:tcPr>
                </a:tc>
              </a:tr>
              <a:tr h="461825">
                <a:tc>
                  <a:txBody>
                    <a:bodyPr/>
                    <a:lstStyle/>
                    <a:p>
                      <a:pPr indent="0" lvl="0" marL="0" marR="0" rtl="0" algn="r">
                        <a:lnSpc>
                          <a:spcPct val="110000"/>
                        </a:lnSpc>
                        <a:spcBef>
                          <a:spcPts val="0"/>
                        </a:spcBef>
                        <a:spcAft>
                          <a:spcPts val="0"/>
                        </a:spcAft>
                        <a:buClr>
                          <a:srgbClr val="000000"/>
                        </a:buClr>
                        <a:buSzPts val="1100"/>
                        <a:buFont typeface="Arial"/>
                        <a:buNone/>
                      </a:pPr>
                      <a:r>
                        <a:rPr b="1" lang="en-US" sz="1100" u="none" cap="none" strike="noStrike">
                          <a:solidFill>
                            <a:srgbClr val="A64D79"/>
                          </a:solidFill>
                          <a:latin typeface="Lato"/>
                          <a:ea typeface="Lato"/>
                          <a:cs typeface="Lato"/>
                          <a:sym typeface="Lato"/>
                        </a:rPr>
                        <a:t>Pengurutan dari Mudah → Sulit </a:t>
                      </a:r>
                      <a:endParaRPr b="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rPr>
                        <a:t>Metode pengurutan dari konten paling mudah ke konten paling sulit. Contoh : mengajarkan cara mengeja kata-kata pendek dalam kelas bahasa sebelum mengajarkan kata yang lebih panjang.</a:t>
                      </a:r>
                      <a:endParaRPr sz="1100" u="none" cap="none" strike="noStrike">
                        <a:solidFill>
                          <a:schemeClr val="dk1"/>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AD1DC"/>
                    </a:solidFill>
                  </a:tcPr>
                </a:tc>
              </a:tr>
              <a:tr h="704100">
                <a:tc>
                  <a:txBody>
                    <a:bodyPr/>
                    <a:lstStyle/>
                    <a:p>
                      <a:pPr indent="0" lvl="0" marL="0" marR="0" rtl="0" algn="r">
                        <a:lnSpc>
                          <a:spcPct val="110000"/>
                        </a:lnSpc>
                        <a:spcBef>
                          <a:spcPts val="0"/>
                        </a:spcBef>
                        <a:spcAft>
                          <a:spcPts val="0"/>
                        </a:spcAft>
                        <a:buClr>
                          <a:srgbClr val="000000"/>
                        </a:buClr>
                        <a:buSzPts val="1100"/>
                        <a:buFont typeface="Arial"/>
                        <a:buNone/>
                      </a:pPr>
                      <a:r>
                        <a:rPr b="1" lang="en-US" sz="1100" u="none" cap="none" strike="noStrike">
                          <a:solidFill>
                            <a:srgbClr val="A64D79"/>
                          </a:solidFill>
                          <a:latin typeface="Lato"/>
                          <a:ea typeface="Lato"/>
                          <a:cs typeface="Lato"/>
                          <a:sym typeface="Lato"/>
                          <a:extLst>
                            <a:ext uri="http://customooxmlschemas.google.com/">
                              <go:slidesCustomData xmlns:go="http://customooxmlschemas.google.com/" textRoundtripDataId="51"/>
                            </a:ext>
                          </a:extLst>
                        </a:rPr>
                        <a:t>Pengurutan Hierarki </a:t>
                      </a:r>
                      <a:endParaRPr b="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extLst>
                            <a:ext uri="http://customooxmlschemas.google.com/">
                              <go:slidesCustomData xmlns:go="http://customooxmlschemas.google.com/" textRoundtripDataId="52"/>
                            </a:ext>
                          </a:extLst>
                        </a:rPr>
                        <a:t>Metode ini dilaksanakan dengan mengajarkan keterampilan komponen konten yang lebih mudah terlebih dahulu sebelum mengajarkan keterampilan yang lebih kompleks. Contoh : peserta didik perlu belajar tentang penjumlahan sebelum mereka dapat memahami konsep perkalian. </a:t>
                      </a:r>
                      <a:endParaRPr sz="1100" u="none" cap="none" strike="noStrike">
                        <a:solidFill>
                          <a:schemeClr val="dk1"/>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AD1DC"/>
                    </a:solidFill>
                  </a:tcPr>
                </a:tc>
              </a:tr>
              <a:tr h="1008225">
                <a:tc>
                  <a:txBody>
                    <a:bodyPr/>
                    <a:lstStyle/>
                    <a:p>
                      <a:pPr indent="0" lvl="0" marL="0" marR="0" rtl="0" algn="r">
                        <a:lnSpc>
                          <a:spcPct val="110000"/>
                        </a:lnSpc>
                        <a:spcBef>
                          <a:spcPts val="0"/>
                        </a:spcBef>
                        <a:spcAft>
                          <a:spcPts val="0"/>
                        </a:spcAft>
                        <a:buClr>
                          <a:srgbClr val="000000"/>
                        </a:buClr>
                        <a:buSzPts val="1100"/>
                        <a:buFont typeface="Arial"/>
                        <a:buNone/>
                      </a:pPr>
                      <a:r>
                        <a:rPr b="1" lang="en-US" sz="1100" u="none" cap="none" strike="noStrike">
                          <a:solidFill>
                            <a:srgbClr val="A64D79"/>
                          </a:solidFill>
                          <a:latin typeface="Lato"/>
                          <a:ea typeface="Lato"/>
                          <a:cs typeface="Lato"/>
                          <a:sym typeface="Lato"/>
                          <a:extLst>
                            <a:ext uri="http://customooxmlschemas.google.com/">
                              <go:slidesCustomData xmlns:go="http://customooxmlschemas.google.com/" textRoundtripDataId="53"/>
                            </a:ext>
                          </a:extLst>
                        </a:rPr>
                        <a:t>Pengurutan Prosedural </a:t>
                      </a:r>
                      <a:endParaRPr b="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extLst>
                            <a:ext uri="http://customooxmlschemas.google.com/">
                              <go:slidesCustomData xmlns:go="http://customooxmlschemas.google.com/" textRoundtripDataId="54"/>
                            </a:ext>
                          </a:extLst>
                        </a:rPr>
                        <a:t>Metode ini dilaksanakan dengan mengajarkan tahap pertama dari sebuah prosedur, kemudian membantu peserta didik untuk menyelesaikan tahapan selanjutnya. Contoh : dalam mengajarkan cara menggunakan t-test dalam sebuah pertanyaan penelitian, ada beberapa tahap prosedur yang harus dilalui, seperti menulis hipotesis, menentukan tipe tes yang akan digunakan, memeriksa asumsi, dan menjalankan tes dalam sebuah perangkat lunak statistik.</a:t>
                      </a:r>
                      <a:endParaRPr sz="1100" u="none" cap="none" strike="noStrike">
                        <a:solidFill>
                          <a:schemeClr val="dk1"/>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AD1DC"/>
                    </a:solidFill>
                  </a:tcPr>
                </a:tc>
              </a:tr>
              <a:tr h="856125">
                <a:tc>
                  <a:txBody>
                    <a:bodyPr/>
                    <a:lstStyle/>
                    <a:p>
                      <a:pPr indent="0" lvl="0" marL="0" marR="0" rtl="0" algn="r">
                        <a:lnSpc>
                          <a:spcPct val="110000"/>
                        </a:lnSpc>
                        <a:spcBef>
                          <a:spcPts val="0"/>
                        </a:spcBef>
                        <a:spcAft>
                          <a:spcPts val="0"/>
                        </a:spcAft>
                        <a:buClr>
                          <a:srgbClr val="000000"/>
                        </a:buClr>
                        <a:buSzPts val="1100"/>
                        <a:buFont typeface="Arial"/>
                        <a:buNone/>
                      </a:pPr>
                      <a:r>
                        <a:rPr b="1" i="1" lang="en-US" sz="1100" u="none" cap="none" strike="noStrike">
                          <a:solidFill>
                            <a:srgbClr val="A64D79"/>
                          </a:solidFill>
                          <a:latin typeface="Lato"/>
                          <a:ea typeface="Lato"/>
                          <a:cs typeface="Lato"/>
                          <a:sym typeface="Lato"/>
                        </a:rPr>
                        <a:t>Scaffolding</a:t>
                      </a:r>
                      <a:endParaRPr b="1" i="1" sz="1100" u="none" cap="none" strike="noStrike">
                        <a:solidFill>
                          <a:srgbClr val="A64D79"/>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just">
                        <a:lnSpc>
                          <a:spcPct val="110000"/>
                        </a:lnSpc>
                        <a:spcBef>
                          <a:spcPts val="0"/>
                        </a:spcBef>
                        <a:spcAft>
                          <a:spcPts val="0"/>
                        </a:spcAft>
                        <a:buClr>
                          <a:srgbClr val="000000"/>
                        </a:buClr>
                        <a:buSzPts val="1100"/>
                        <a:buFont typeface="Arial"/>
                        <a:buNone/>
                      </a:pPr>
                      <a:r>
                        <a:rPr lang="en-US" sz="1100" u="none" cap="none" strike="noStrike">
                          <a:solidFill>
                            <a:schemeClr val="dk1"/>
                          </a:solidFill>
                          <a:latin typeface="Lato"/>
                          <a:ea typeface="Lato"/>
                          <a:cs typeface="Lato"/>
                          <a:sym typeface="Lato"/>
                        </a:rPr>
                        <a:t>Metode pengurutan yang meningkatkan standar performa sekaligus mengurangi bantuan secara bertahap. Contoh : dalam mengajarkan berenang, guru perlu menunjukkan cara mengapung, dan ketika peserta didik mencobanya, guru hanya butuh membantu. Setelah ini, bantuan yang diberikan akan berkurang secara bertahap. Pada akhirnya, peserta didik dapat berenang sendiri.</a:t>
                      </a:r>
                      <a:endParaRPr sz="1100" u="none" cap="none" strike="noStrike">
                        <a:solidFill>
                          <a:schemeClr val="dk1"/>
                        </a:solidFill>
                        <a:latin typeface="Lato"/>
                        <a:ea typeface="Lato"/>
                        <a:cs typeface="Lato"/>
                        <a:sym typeface="Lato"/>
                      </a:endParaRPr>
                    </a:p>
                  </a:txBody>
                  <a:tcPr marT="72000" marB="72000" marR="72000" marL="720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AD1DC"/>
                    </a:solidFill>
                  </a:tcPr>
                </a:tc>
              </a:tr>
            </a:tbl>
          </a:graphicData>
        </a:graphic>
      </p:graphicFrame>
      <p:sp>
        <p:nvSpPr>
          <p:cNvPr id="570" name="Google Shape;570;gd57777aac2_2_462"/>
          <p:cNvSpPr txBox="1"/>
          <p:nvPr/>
        </p:nvSpPr>
        <p:spPr>
          <a:xfrm>
            <a:off x="3218067" y="860667"/>
            <a:ext cx="7385700" cy="477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666666"/>
                </a:solidFill>
                <a:latin typeface="Lato"/>
                <a:ea typeface="Lato"/>
                <a:cs typeface="Lato"/>
                <a:sym typeface="Lato"/>
              </a:rPr>
              <a:t>Ada beberapa cara dalam mengurutkan tujuan pembelajaran</a:t>
            </a:r>
            <a:endParaRPr b="1" i="0" sz="1900" u="none" cap="none" strike="noStrike">
              <a:solidFill>
                <a:srgbClr val="666666"/>
              </a:solidFill>
              <a:latin typeface="Arial"/>
              <a:ea typeface="Arial"/>
              <a:cs typeface="Arial"/>
              <a:sym typeface="Arial"/>
            </a:endParaRPr>
          </a:p>
        </p:txBody>
      </p:sp>
      <p:sp>
        <p:nvSpPr>
          <p:cNvPr id="571" name="Google Shape;571;gd57777aac2_2_462"/>
          <p:cNvSpPr txBox="1"/>
          <p:nvPr/>
        </p:nvSpPr>
        <p:spPr>
          <a:xfrm>
            <a:off x="3029833" y="5944867"/>
            <a:ext cx="9162000" cy="861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chemeClr val="dk1"/>
              </a:buClr>
              <a:buSzPts val="1500"/>
              <a:buFont typeface="Arial"/>
              <a:buNone/>
            </a:pPr>
            <a:r>
              <a:rPr b="0" i="0" lang="en-US" sz="800" u="none" cap="none" strike="noStrike">
                <a:solidFill>
                  <a:schemeClr val="dk1"/>
                </a:solidFill>
                <a:latin typeface="Lato"/>
                <a:ea typeface="Lato"/>
                <a:cs typeface="Lato"/>
                <a:sym typeface="Lato"/>
              </a:rPr>
              <a:t>Referensi  (1) 	Creating Learning Materials for Open and Distance Learning (2005). Retrieved December 6, 2016, from </a:t>
            </a:r>
            <a:r>
              <a:rPr b="0" i="0" lang="en-US" sz="800" u="sng" cap="none" strike="noStrike">
                <a:solidFill>
                  <a:schemeClr val="hlink"/>
                </a:solidFill>
                <a:latin typeface="Lato"/>
                <a:ea typeface="Lato"/>
                <a:cs typeface="Lato"/>
                <a:sym typeface="Lato"/>
                <a:hlinkClick r:id="rId3"/>
              </a:rPr>
              <a:t>http://www.oerafrica.org/system/files/7824/creating-lerarning-materials-handbook-authors-and-instructional-designers.114f5f85-1baf-42dd-8e37-d195c2565255_0.pdf?file=1&amp;type=node&amp;id=7824</a:t>
            </a:r>
            <a:r>
              <a:rPr b="0" i="0" lang="en-US" sz="800" u="none" cap="none" strike="noStrike">
                <a:solidFill>
                  <a:schemeClr val="dk1"/>
                </a:solidFill>
                <a:latin typeface="Lato"/>
                <a:ea typeface="Lato"/>
                <a:cs typeface="Lato"/>
                <a:sym typeface="Lato"/>
              </a:rPr>
              <a:t> (2) Doolittle, P. E. (2001). Instructional Design for Web-based Instruction. Retrieved from </a:t>
            </a:r>
            <a:r>
              <a:rPr b="0" i="0" lang="en-US" sz="800" u="sng" cap="none" strike="noStrike">
                <a:solidFill>
                  <a:schemeClr val="hlink"/>
                </a:solidFill>
                <a:latin typeface="Lato"/>
                <a:ea typeface="Lato"/>
                <a:cs typeface="Lato"/>
                <a:sym typeface="Lato"/>
                <a:hlinkClick r:id="rId4"/>
              </a:rPr>
              <a:t>http://staff.washington.edu/rel2/geog100-UW/Archive/instructionalsequence.pdf</a:t>
            </a:r>
            <a:r>
              <a:rPr b="0" i="0" lang="en-US" sz="800" u="none" cap="none" strike="noStrike">
                <a:solidFill>
                  <a:schemeClr val="dk1"/>
                </a:solidFill>
                <a:latin typeface="Lato"/>
                <a:ea typeface="Lato"/>
                <a:cs typeface="Lato"/>
                <a:sym typeface="Lato"/>
              </a:rPr>
              <a:t> (3) Morrison, G. R., Ross, &amp; Kemp, J. E. (2007). Designing Effective Instruction (5th Edition). Hoboken, NJ: John Wiley &amp; Sons. ISBN13: 978-0-470-07426-8 (4) Reigeluth, C. M., &amp; Keller, J. B. (2009). Understanding instruction. In C. M. Reigeluth &amp; A. A. Carr-Chellman (Eds.), Instructional-design theories and models: Building a common knowledge base (pp. 27-39). New York, NY: Taylor &amp; Francis. </a:t>
            </a:r>
            <a:endParaRPr b="0" i="0" sz="800" u="none" cap="none" strike="noStrike">
              <a:solidFill>
                <a:srgbClr val="000000"/>
              </a:solidFill>
              <a:latin typeface="Lato"/>
              <a:ea typeface="Lato"/>
              <a:cs typeface="Lato"/>
              <a:sym typeface="Lato"/>
            </a:endParaRPr>
          </a:p>
        </p:txBody>
      </p:sp>
      <p:sp>
        <p:nvSpPr>
          <p:cNvPr id="572" name="Google Shape;572;gd57777aac2_2_462"/>
          <p:cNvSpPr txBox="1"/>
          <p:nvPr>
            <p:ph idx="12" type="sldNum"/>
          </p:nvPr>
        </p:nvSpPr>
        <p:spPr>
          <a:xfrm>
            <a:off x="11296610" y="6420822"/>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73" name="Google Shape;573;gd57777aac2_2_462"/>
          <p:cNvSpPr txBox="1"/>
          <p:nvPr/>
        </p:nvSpPr>
        <p:spPr>
          <a:xfrm>
            <a:off x="178400" y="61412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graphicFrame>
        <p:nvGraphicFramePr>
          <p:cNvPr id="578" name="Google Shape;578;gd57777aac2_2_473"/>
          <p:cNvGraphicFramePr/>
          <p:nvPr/>
        </p:nvGraphicFramePr>
        <p:xfrm>
          <a:off x="316033" y="1441433"/>
          <a:ext cx="3000000" cy="3000000"/>
        </p:xfrm>
        <a:graphic>
          <a:graphicData uri="http://schemas.openxmlformats.org/drawingml/2006/table">
            <a:tbl>
              <a:tblPr>
                <a:noFill/>
                <a:tableStyleId>{81A1F128-A3EC-4290-ADBB-36832A214A05}</a:tableStyleId>
              </a:tblPr>
              <a:tblGrid>
                <a:gridCol w="4998875"/>
                <a:gridCol w="742125"/>
                <a:gridCol w="779500"/>
                <a:gridCol w="4961500"/>
              </a:tblGrid>
              <a:tr h="418125">
                <a:tc>
                  <a:txBody>
                    <a:bodyPr/>
                    <a:lstStyle/>
                    <a:p>
                      <a:pPr indent="0" lvl="0" marL="0" marR="0" rtl="0" algn="r">
                        <a:lnSpc>
                          <a:spcPct val="100000"/>
                        </a:lnSpc>
                        <a:spcBef>
                          <a:spcPts val="0"/>
                        </a:spcBef>
                        <a:spcAft>
                          <a:spcPts val="0"/>
                        </a:spcAft>
                        <a:buClr>
                          <a:srgbClr val="000000"/>
                        </a:buClr>
                        <a:buSzPts val="1500"/>
                        <a:buFont typeface="Arial"/>
                        <a:buNone/>
                      </a:pPr>
                      <a:r>
                        <a:t/>
                      </a:r>
                      <a:endParaRPr b="1" sz="1500" u="none" cap="none" strike="noStrike">
                        <a:latin typeface="Source Sans Pro"/>
                        <a:ea typeface="Source Sans Pro"/>
                        <a:cs typeface="Source Sans Pro"/>
                        <a:sym typeface="Source Sans Pro"/>
                      </a:endParaRPr>
                    </a:p>
                  </a:txBody>
                  <a:tcPr marT="168000" marB="168000" marR="121900" marL="121900">
                    <a:lnL cap="flat" cmpd="sng" w="9525">
                      <a:solidFill>
                        <a:srgbClr val="D9D9D9">
                          <a:alpha val="0"/>
                        </a:srgbClr>
                      </a:solidFill>
                      <a:prstDash val="solid"/>
                      <a:round/>
                      <a:headEnd len="sm" w="sm" type="none"/>
                      <a:tailEnd len="sm" w="sm" type="none"/>
                    </a:lnL>
                    <a:lnR cap="flat" cmpd="sng" w="9525">
                      <a:solidFill>
                        <a:srgbClr val="D9D9D9">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b="1" sz="900" u="none" cap="none" strike="noStrike">
                        <a:solidFill>
                          <a:srgbClr val="3D85C6"/>
                        </a:solidFill>
                        <a:latin typeface="Comfortaa"/>
                        <a:ea typeface="Comfortaa"/>
                        <a:cs typeface="Comfortaa"/>
                        <a:sym typeface="Comfortaa"/>
                      </a:endParaRPr>
                    </a:p>
                  </a:txBody>
                  <a:tcPr marT="168000" marB="168000" marR="121900" marL="121900">
                    <a:lnL cap="flat" cmpd="sng" w="9525">
                      <a:solidFill>
                        <a:srgbClr val="D9D9D9">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c rowSpan="2">
                  <a:txBody>
                    <a:bodyPr/>
                    <a:lstStyle/>
                    <a:p>
                      <a:pPr indent="0" lvl="0" marL="0" marR="1270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0</a:t>
                      </a:r>
                      <a:endParaRPr sz="15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28575">
                      <a:solidFill>
                        <a:srgbClr val="B7B7B7"/>
                      </a:solidFill>
                      <a:prstDash val="solid"/>
                      <a:round/>
                      <a:headEnd len="sm" w="sm" type="none"/>
                      <a:tailEnd len="sm" w="sm" type="none"/>
                    </a:lnL>
                    <a:lnR cap="flat" cmpd="sng" w="9525">
                      <a:solidFill>
                        <a:srgbClr val="D9D9D9">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c rowSpan="2">
                  <a:txBody>
                    <a:bodyPr/>
                    <a:lstStyle/>
                    <a:p>
                      <a:pPr indent="0" lvl="0" marL="0" marR="12700" rtl="0" algn="l">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Source Sans Pro"/>
                          <a:ea typeface="Source Sans Pro"/>
                          <a:cs typeface="Source Sans Pro"/>
                          <a:sym typeface="Source Sans Pro"/>
                        </a:rPr>
                        <a:t>Workshop pengembangan kurikulum operasional sekolah</a:t>
                      </a:r>
                      <a:endParaRPr b="1"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Source Sans Pro"/>
                          <a:ea typeface="Source Sans Pro"/>
                          <a:cs typeface="Source Sans Pro"/>
                          <a:sym typeface="Source Sans Pro"/>
                        </a:rPr>
                        <a:t>Menjadi prasyarat untuk tim penyusun alur pembelajaran </a:t>
                      </a:r>
                      <a:endParaRPr sz="15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D9D9D9">
                          <a:alpha val="0"/>
                        </a:srgbClr>
                      </a:solidFill>
                      <a:prstDash val="solid"/>
                      <a:round/>
                      <a:headEnd len="sm" w="sm" type="none"/>
                      <a:tailEnd len="sm" w="sm" type="none"/>
                    </a:lnL>
                    <a:lnR cap="flat" cmpd="sng" w="9525">
                      <a:solidFill>
                        <a:srgbClr val="D9D9D9">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r>
              <a:tr h="355600">
                <a:tc rowSpan="2">
                  <a:txBody>
                    <a:bodyPr/>
                    <a:lstStyle/>
                    <a:p>
                      <a:pPr indent="0" lvl="0" marL="0" marR="0" rtl="0" algn="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Pemahaman Profil Pelajar Pancasila.</a:t>
                      </a:r>
                      <a:r>
                        <a:rPr lang="en-US" sz="1500" u="none" cap="none" strike="noStrike">
                          <a:latin typeface="Source Sans Pro"/>
                          <a:ea typeface="Source Sans Pro"/>
                          <a:cs typeface="Source Sans Pro"/>
                          <a:sym typeface="Source Sans Pro"/>
                        </a:rPr>
                        <a:t> </a:t>
                      </a:r>
                      <a:endParaRPr sz="15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Memahami secara utuh konsep dasar Profil Pelajar Pancasila</a:t>
                      </a:r>
                      <a:endParaRPr sz="1500" u="none" cap="none" strike="noStrike">
                        <a:latin typeface="Source Sans Pro"/>
                        <a:ea typeface="Source Sans Pro"/>
                        <a:cs typeface="Source Sans Pro"/>
                        <a:sym typeface="Source Sans Pro"/>
                      </a:endParaRPr>
                    </a:p>
                  </a:txBody>
                  <a:tcPr marT="168000" marB="168000" marR="121900" marL="121900">
                    <a:lnL cap="flat" cmpd="sng" w="9525">
                      <a:solidFill>
                        <a:srgbClr val="D9D9D9">
                          <a:alpha val="0"/>
                        </a:srgbClr>
                      </a:solidFill>
                      <a:prstDash val="solid"/>
                      <a:round/>
                      <a:headEnd len="sm" w="sm" type="none"/>
                      <a:tailEnd len="sm" w="sm" type="none"/>
                    </a:lnL>
                    <a:lnR cap="flat" cmpd="sng" w="9525">
                      <a:solidFill>
                        <a:srgbClr val="D9D9D9">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1</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9525">
                      <a:solidFill>
                        <a:srgbClr val="D9D9D9">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D9D9D9">
                          <a:alpha val="0"/>
                        </a:srgbClr>
                      </a:solidFill>
                      <a:prstDash val="solid"/>
                      <a:round/>
                      <a:headEnd len="sm" w="sm" type="none"/>
                      <a:tailEnd len="sm" w="sm" type="none"/>
                    </a:lnB>
                  </a:tcPr>
                </a:tc>
                <a:tc vMerge="1"/>
                <a:tc vMerge="1"/>
              </a:tr>
              <a:tr h="508000">
                <a:tc vMerge="1"/>
                <a:tc vMerge="1"/>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2</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28575">
                      <a:solidFill>
                        <a:srgbClr val="B7B7B7"/>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rowSpan="2">
                  <a:txBody>
                    <a:bodyPr/>
                    <a:lstStyle/>
                    <a:p>
                      <a:pPr indent="0" lvl="0" marL="0" marR="12700" rtl="0" algn="l">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Source Sans Pro"/>
                          <a:ea typeface="Source Sans Pro"/>
                          <a:cs typeface="Source Sans Pro"/>
                          <a:sym typeface="Source Sans Pro"/>
                        </a:rPr>
                        <a:t>Pemahaman Capaian Pembelajaran</a:t>
                      </a:r>
                      <a:endParaRPr b="1"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Source Sans Pro"/>
                          <a:ea typeface="Source Sans Pro"/>
                          <a:cs typeface="Source Sans Pro"/>
                          <a:sym typeface="Source Sans Pro"/>
                        </a:rPr>
                        <a:t>Pahami rasional CP setiap fase, mulai dari fase A hingga fase E</a:t>
                      </a:r>
                      <a:endParaRPr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Source Sans Pro"/>
                          <a:ea typeface="Source Sans Pro"/>
                          <a:cs typeface="Source Sans Pro"/>
                          <a:sym typeface="Source Sans Pro"/>
                        </a:rPr>
                        <a:t>Untuk penyusunan fase A, baca CP fase fondasi untuk memastikan transisi yang halus dari PAUD ke SD</a:t>
                      </a:r>
                      <a:endParaRPr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Source Sans Pro"/>
                          <a:ea typeface="Source Sans Pro"/>
                          <a:cs typeface="Source Sans Pro"/>
                          <a:sym typeface="Source Sans Pro"/>
                        </a:rPr>
                        <a:t>Baca karakteristik tiap mapel, dimensi/elemen </a:t>
                      </a:r>
                      <a:endParaRPr sz="1500" u="none" cap="none" strike="noStrike">
                        <a:solidFill>
                          <a:schemeClr val="dk1"/>
                        </a:solidFill>
                        <a:latin typeface="Source Sans Pro"/>
                        <a:ea typeface="Source Sans Pro"/>
                        <a:cs typeface="Source Sans Pro"/>
                        <a:sym typeface="Source Sans Pro"/>
                      </a:endParaRPr>
                    </a:p>
                  </a:txBody>
                  <a:tcPr marT="168000" marB="168000" marR="121900" marL="121900">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r h="508000">
                <a:tc rowSpan="2">
                  <a:txBody>
                    <a:bodyPr/>
                    <a:lstStyle/>
                    <a:p>
                      <a:pPr indent="0" lvl="0" marL="0" marR="0" rtl="0" algn="r">
                        <a:lnSpc>
                          <a:spcPct val="100000"/>
                        </a:lnSpc>
                        <a:spcBef>
                          <a:spcPts val="0"/>
                        </a:spcBef>
                        <a:spcAft>
                          <a:spcPts val="0"/>
                        </a:spcAft>
                        <a:buClr>
                          <a:srgbClr val="000000"/>
                        </a:buClr>
                        <a:buSzPts val="1500"/>
                        <a:buFont typeface="Arial"/>
                        <a:buNone/>
                      </a:pPr>
                      <a:r>
                        <a:rPr b="1" lang="en-US" sz="1500" u="none" cap="none" strike="noStrike">
                          <a:latin typeface="Source Sans Pro"/>
                          <a:ea typeface="Source Sans Pro"/>
                          <a:cs typeface="Source Sans Pro"/>
                          <a:sym typeface="Source Sans Pro"/>
                        </a:rPr>
                        <a:t>Menguraikan CP ke tujuan-tujuan pembelajaran</a:t>
                      </a:r>
                      <a:endParaRPr sz="15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Uraikan tujuan pembelajaran per dimensi/elemennya</a:t>
                      </a:r>
                      <a:endParaRPr sz="15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rPr lang="en-US" sz="1500" u="none" cap="none" strike="noStrike">
                          <a:latin typeface="Source Sans Pro"/>
                          <a:ea typeface="Source Sans Pro"/>
                          <a:cs typeface="Source Sans Pro"/>
                          <a:sym typeface="Source Sans Pro"/>
                        </a:rPr>
                        <a:t>Susun seluruh tujuan pembelajaran menjadi satu alur linear</a:t>
                      </a:r>
                      <a:endParaRPr sz="1500" u="none" cap="none" strike="noStrike">
                        <a:latin typeface="Source Sans Pro"/>
                        <a:ea typeface="Source Sans Pro"/>
                        <a:cs typeface="Source Sans Pro"/>
                        <a:sym typeface="Source Sans Pro"/>
                      </a:endParaRPr>
                    </a:p>
                    <a:p>
                      <a:pPr indent="0" lvl="0" marL="0" marR="0" rtl="0" algn="r">
                        <a:lnSpc>
                          <a:spcPct val="100000"/>
                        </a:lnSpc>
                        <a:spcBef>
                          <a:spcPts val="0"/>
                        </a:spcBef>
                        <a:spcAft>
                          <a:spcPts val="0"/>
                        </a:spcAft>
                        <a:buClr>
                          <a:srgbClr val="000000"/>
                        </a:buClr>
                        <a:buSzPts val="1500"/>
                        <a:buFont typeface="Arial"/>
                        <a:buNone/>
                      </a:pPr>
                      <a:r>
                        <a:t/>
                      </a:r>
                      <a:endParaRPr sz="1500" u="none" cap="none" strike="noStrike">
                        <a:latin typeface="Source Sans Pro"/>
                        <a:ea typeface="Source Sans Pro"/>
                        <a:cs typeface="Source Sans Pro"/>
                        <a:sym typeface="Source Sans Pro"/>
                      </a:endParaRPr>
                    </a:p>
                  </a:txBody>
                  <a:tcPr marT="168000" marB="168000" marR="121900" marL="121900">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3</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9525">
                      <a:solidFill>
                        <a:srgbClr val="F3F3F3">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D9D9D9">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vMerge="1"/>
                <a:tc vMerge="1"/>
              </a:tr>
              <a:tr h="508000">
                <a:tc vMerge="1"/>
                <a:tc vMerge="1"/>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4</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28575">
                      <a:solidFill>
                        <a:srgbClr val="B7B7B7"/>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Source Sans Pro"/>
                          <a:ea typeface="Source Sans Pro"/>
                          <a:cs typeface="Source Sans Pro"/>
                          <a:sym typeface="Source Sans Pro"/>
                        </a:rPr>
                        <a:t>Tentukan tujuan yang menjadi kunci (konsep dan kompetensi kunci)</a:t>
                      </a:r>
                      <a:endParaRPr b="1" sz="1500" u="none" cap="none" strike="noStrike">
                        <a:solidFill>
                          <a:schemeClr val="dk1"/>
                        </a:solidFill>
                        <a:latin typeface="Source Sans Pro"/>
                        <a:ea typeface="Source Sans Pro"/>
                        <a:cs typeface="Source Sans Pro"/>
                        <a:sym typeface="Source Sans Pro"/>
                      </a:endParaRPr>
                    </a:p>
                  </a:txBody>
                  <a:tcPr marT="168000" marB="168000" marR="121900" marL="121900">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r h="508000">
                <a:tc rowSpan="2">
                  <a:txBody>
                    <a:bodyPr/>
                    <a:lstStyle/>
                    <a:p>
                      <a:pPr indent="0" lvl="0" marL="0" marR="12700" rtl="0" algn="r">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Source Sans Pro"/>
                          <a:ea typeface="Source Sans Pro"/>
                          <a:cs typeface="Source Sans Pro"/>
                          <a:sym typeface="Source Sans Pro"/>
                        </a:rPr>
                        <a:t>Tentukan asesmen untuk mengukur ketercapaian tujuan-tujuan/kompetensi kunci</a:t>
                      </a:r>
                      <a:endParaRPr b="1" sz="1500" u="none" cap="none" strike="noStrike">
                        <a:solidFill>
                          <a:schemeClr val="dk1"/>
                        </a:solidFill>
                        <a:latin typeface="Source Sans Pro"/>
                        <a:ea typeface="Source Sans Pro"/>
                        <a:cs typeface="Source Sans Pro"/>
                        <a:sym typeface="Source Sans Pro"/>
                      </a:endParaRPr>
                    </a:p>
                  </a:txBody>
                  <a:tcPr marT="168000" marB="168000" marR="121900" marL="121900">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5</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9525">
                      <a:solidFill>
                        <a:srgbClr val="F3F3F3">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vMerge="1"/>
                <a:tc vMerge="1"/>
              </a:tr>
              <a:tr h="508000">
                <a:tc vMerge="1"/>
                <a:tc vMerge="1"/>
                <a:tc rowSpan="2">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6</a:t>
                      </a:r>
                      <a:endParaRPr b="1" sz="2800" u="none" cap="none" strike="noStrike">
                        <a:solidFill>
                          <a:srgbClr val="3D85C6"/>
                        </a:solidFill>
                        <a:latin typeface="Comfortaa"/>
                        <a:ea typeface="Comfortaa"/>
                        <a:cs typeface="Comfortaa"/>
                        <a:sym typeface="Comfortaa"/>
                      </a:endParaRPr>
                    </a:p>
                  </a:txBody>
                  <a:tcPr marT="168000" marB="168000" marR="121900" marL="121900">
                    <a:lnL cap="flat" cmpd="sng" w="28575">
                      <a:solidFill>
                        <a:srgbClr val="B7B7B7"/>
                      </a:solidFill>
                      <a:prstDash val="solid"/>
                      <a:round/>
                      <a:headEnd len="sm" w="sm" type="none"/>
                      <a:tailEnd len="sm" w="sm" type="none"/>
                    </a:lnL>
                    <a:lnR cap="flat" cmpd="sng" w="38100">
                      <a:solidFill>
                        <a:srgbClr val="999999">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rowSpan="2">
                  <a:txBody>
                    <a:bodyPr/>
                    <a:lstStyle/>
                    <a:p>
                      <a:pPr indent="0" lvl="0" marL="0" marR="12700" rtl="0" algn="l">
                        <a:lnSpc>
                          <a:spcPct val="100000"/>
                        </a:lnSpc>
                        <a:spcBef>
                          <a:spcPts val="0"/>
                        </a:spcBef>
                        <a:spcAft>
                          <a:spcPts val="0"/>
                        </a:spcAft>
                        <a:buClr>
                          <a:srgbClr val="000000"/>
                        </a:buClr>
                        <a:buSzPts val="1500"/>
                        <a:buFont typeface="Arial"/>
                        <a:buNone/>
                      </a:pPr>
                      <a:r>
                        <a:t/>
                      </a:r>
                      <a:endParaRPr sz="15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rPr b="1" lang="en-US" sz="1500" u="none" cap="none" strike="noStrike">
                          <a:solidFill>
                            <a:schemeClr val="dk1"/>
                          </a:solidFill>
                          <a:latin typeface="Source Sans Pro"/>
                          <a:ea typeface="Source Sans Pro"/>
                          <a:cs typeface="Source Sans Pro"/>
                          <a:sym typeface="Source Sans Pro"/>
                        </a:rPr>
                        <a:t>Rangkaikan semua tujuan menjadi satu alur yang linear</a:t>
                      </a:r>
                      <a:endParaRPr b="1"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chemeClr val="dk1"/>
                        </a:buClr>
                        <a:buSzPts val="1500"/>
                        <a:buFont typeface="Arial"/>
                        <a:buNone/>
                      </a:pPr>
                      <a:r>
                        <a:rPr lang="en-US" sz="1500" u="none" cap="none" strike="noStrike">
                          <a:solidFill>
                            <a:schemeClr val="dk1"/>
                          </a:solidFill>
                          <a:latin typeface="Source Sans Pro"/>
                          <a:ea typeface="Source Sans Pro"/>
                          <a:cs typeface="Source Sans Pro"/>
                          <a:sym typeface="Source Sans Pro"/>
                        </a:rPr>
                        <a:t>Penulis menyusun  alur (sequence), semua dimensi/elemen dilebur dalam alur ini</a:t>
                      </a:r>
                      <a:endParaRPr sz="1500" u="none" cap="none" strike="noStrike">
                        <a:solidFill>
                          <a:schemeClr val="dk1"/>
                        </a:solidFill>
                        <a:latin typeface="Source Sans Pro"/>
                        <a:ea typeface="Source Sans Pro"/>
                        <a:cs typeface="Source Sans Pro"/>
                        <a:sym typeface="Source Sans Pro"/>
                      </a:endParaRPr>
                    </a:p>
                    <a:p>
                      <a:pPr indent="0" lvl="0" marL="0" marR="12700" rtl="0" algn="l">
                        <a:lnSpc>
                          <a:spcPct val="100000"/>
                        </a:lnSpc>
                        <a:spcBef>
                          <a:spcPts val="0"/>
                        </a:spcBef>
                        <a:spcAft>
                          <a:spcPts val="0"/>
                        </a:spcAft>
                        <a:buClr>
                          <a:schemeClr val="dk1"/>
                        </a:buClr>
                        <a:buSzPts val="1500"/>
                        <a:buFont typeface="Arial"/>
                        <a:buNone/>
                      </a:pPr>
                      <a:r>
                        <a:rPr lang="en-US" sz="1500" u="none" cap="none" strike="noStrike">
                          <a:solidFill>
                            <a:schemeClr val="dk1"/>
                          </a:solidFill>
                          <a:latin typeface="Source Sans Pro"/>
                          <a:ea typeface="Source Sans Pro"/>
                          <a:cs typeface="Source Sans Pro"/>
                          <a:sym typeface="Source Sans Pro"/>
                        </a:rPr>
                        <a:t>Referensi untuk urutan bisa melihat slide “ALUR PEMBELAJARAN” </a:t>
                      </a:r>
                      <a:endParaRPr b="1" sz="15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38100">
                      <a:solidFill>
                        <a:srgbClr val="999999">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8000">
                <a:tc>
                  <a:txBody>
                    <a:bodyPr/>
                    <a:lstStyle/>
                    <a:p>
                      <a:pPr indent="0" lvl="0" marL="0" marR="12700" rtl="0" algn="r">
                        <a:lnSpc>
                          <a:spcPct val="100000"/>
                        </a:lnSpc>
                        <a:spcBef>
                          <a:spcPts val="0"/>
                        </a:spcBef>
                        <a:spcAft>
                          <a:spcPts val="0"/>
                        </a:spcAft>
                        <a:buClr>
                          <a:schemeClr val="dk1"/>
                        </a:buClr>
                        <a:buSzPts val="1500"/>
                        <a:buFont typeface="Arial"/>
                        <a:buNone/>
                      </a:pPr>
                      <a:r>
                        <a:rPr b="1" lang="en-US" sz="1500" u="none" cap="none" strike="noStrike">
                          <a:solidFill>
                            <a:schemeClr val="dk1"/>
                          </a:solidFill>
                          <a:latin typeface="Source Sans Pro"/>
                          <a:ea typeface="Source Sans Pro"/>
                          <a:cs typeface="Source Sans Pro"/>
                          <a:sym typeface="Source Sans Pro"/>
                        </a:rPr>
                        <a:t>Tentukan alokasi jam pelajaran yang dibutuhkan</a:t>
                      </a:r>
                      <a:r>
                        <a:rPr lang="en-US" sz="1500" u="none" cap="none" strike="noStrike">
                          <a:solidFill>
                            <a:schemeClr val="dk1"/>
                          </a:solidFill>
                          <a:latin typeface="Source Sans Pro"/>
                          <a:ea typeface="Source Sans Pro"/>
                          <a:cs typeface="Source Sans Pro"/>
                          <a:sym typeface="Source Sans Pro"/>
                        </a:rPr>
                        <a:t> </a:t>
                      </a:r>
                      <a:endParaRPr sz="1500" u="none" cap="none" strike="noStrike">
                        <a:solidFill>
                          <a:schemeClr val="dk1"/>
                        </a:solidFill>
                        <a:latin typeface="Source Sans Pro"/>
                        <a:ea typeface="Source Sans Pro"/>
                        <a:cs typeface="Source Sans Pro"/>
                        <a:sym typeface="Source Sans Pro"/>
                      </a:endParaRPr>
                    </a:p>
                    <a:p>
                      <a:pPr indent="0" lvl="0" marL="0" marR="12700" rtl="0" algn="r">
                        <a:lnSpc>
                          <a:spcPct val="100000"/>
                        </a:lnSpc>
                        <a:spcBef>
                          <a:spcPts val="0"/>
                        </a:spcBef>
                        <a:spcAft>
                          <a:spcPts val="0"/>
                        </a:spcAft>
                        <a:buClr>
                          <a:schemeClr val="dk1"/>
                        </a:buClr>
                        <a:buSzPts val="1500"/>
                        <a:buFont typeface="Arial"/>
                        <a:buNone/>
                      </a:pPr>
                      <a:r>
                        <a:rPr lang="en-US" sz="1500" u="none" cap="none" strike="noStrike">
                          <a:solidFill>
                            <a:schemeClr val="dk1"/>
                          </a:solidFill>
                          <a:latin typeface="Source Sans Pro"/>
                          <a:ea typeface="Source Sans Pro"/>
                          <a:cs typeface="Source Sans Pro"/>
                          <a:sym typeface="Source Sans Pro"/>
                        </a:rPr>
                        <a:t>Mengatur durasi jam pelajaran yang dibutuhkan untuk setiap tujuan pembelajaran </a:t>
                      </a:r>
                      <a:endParaRPr b="1" sz="1500" u="none" cap="none" strike="noStrike">
                        <a:solidFill>
                          <a:schemeClr val="dk1"/>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38100">
                      <a:solidFill>
                        <a:srgbClr val="999999">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3D85C6"/>
                          </a:solidFill>
                          <a:latin typeface="Comfortaa"/>
                          <a:ea typeface="Comfortaa"/>
                          <a:cs typeface="Comfortaa"/>
                          <a:sym typeface="Comfortaa"/>
                        </a:rPr>
                        <a:t>7</a:t>
                      </a:r>
                      <a:endParaRPr sz="1900" u="none" cap="none" strike="noStrike"/>
                    </a:p>
                  </a:txBody>
                  <a:tcPr marT="168000" marB="168000" marR="121900" marL="121900">
                    <a:lnL cap="flat" cmpd="sng" w="38100">
                      <a:solidFill>
                        <a:srgbClr val="999999">
                          <a:alpha val="0"/>
                        </a:srgbClr>
                      </a:solidFill>
                      <a:prstDash val="solid"/>
                      <a:round/>
                      <a:headEnd len="sm" w="sm" type="none"/>
                      <a:tailEnd len="sm" w="sm" type="none"/>
                    </a:lnL>
                    <a:lnR cap="flat" cmpd="sng" w="28575">
                      <a:solidFill>
                        <a:srgbClr val="B7B7B7"/>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c vMerge="1"/>
                <a:tc vMerge="1"/>
              </a:tr>
            </a:tbl>
          </a:graphicData>
        </a:graphic>
      </p:graphicFrame>
      <p:sp>
        <p:nvSpPr>
          <p:cNvPr id="579" name="Google Shape;579;gd57777aac2_2_473"/>
          <p:cNvSpPr txBox="1"/>
          <p:nvPr>
            <p:ph type="title"/>
          </p:nvPr>
        </p:nvSpPr>
        <p:spPr>
          <a:xfrm>
            <a:off x="403167" y="842000"/>
            <a:ext cx="93489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b="0" lang="en-US" sz="2100"/>
              <a:t>CONTOH</a:t>
            </a:r>
            <a:endParaRPr b="0" sz="2100"/>
          </a:p>
          <a:p>
            <a:pPr indent="0" lvl="0" marL="0" rtl="0" algn="l">
              <a:lnSpc>
                <a:spcPct val="90000"/>
              </a:lnSpc>
              <a:spcBef>
                <a:spcPts val="0"/>
              </a:spcBef>
              <a:spcAft>
                <a:spcPts val="0"/>
              </a:spcAft>
              <a:buSzPts val="4400"/>
              <a:buNone/>
            </a:pPr>
            <a:r>
              <a:rPr lang="en-US" sz="2500"/>
              <a:t>Proses Mendesain Alur Pembelajaran </a:t>
            </a:r>
            <a:endParaRPr b="0" sz="1900"/>
          </a:p>
        </p:txBody>
      </p:sp>
      <p:sp>
        <p:nvSpPr>
          <p:cNvPr id="580" name="Google Shape;580;gd57777aac2_2_473"/>
          <p:cNvSpPr/>
          <p:nvPr/>
        </p:nvSpPr>
        <p:spPr>
          <a:xfrm>
            <a:off x="5988506" y="1735177"/>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d57777aac2_2_473"/>
          <p:cNvSpPr/>
          <p:nvPr/>
        </p:nvSpPr>
        <p:spPr>
          <a:xfrm>
            <a:off x="5988506" y="2280516"/>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d57777aac2_2_473"/>
          <p:cNvSpPr/>
          <p:nvPr/>
        </p:nvSpPr>
        <p:spPr>
          <a:xfrm>
            <a:off x="5994839" y="2739389"/>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d57777aac2_2_473"/>
          <p:cNvSpPr/>
          <p:nvPr/>
        </p:nvSpPr>
        <p:spPr>
          <a:xfrm>
            <a:off x="5994839" y="4349856"/>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d57777aac2_2_473"/>
          <p:cNvSpPr/>
          <p:nvPr/>
        </p:nvSpPr>
        <p:spPr>
          <a:xfrm>
            <a:off x="5988506" y="4867022"/>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d57777aac2_2_473"/>
          <p:cNvSpPr/>
          <p:nvPr/>
        </p:nvSpPr>
        <p:spPr>
          <a:xfrm>
            <a:off x="5994839" y="5454022"/>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d57777aac2_2_473"/>
          <p:cNvSpPr/>
          <p:nvPr/>
        </p:nvSpPr>
        <p:spPr>
          <a:xfrm>
            <a:off x="5994839" y="5857122"/>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d57777aac2_2_473"/>
          <p:cNvSpPr/>
          <p:nvPr/>
        </p:nvSpPr>
        <p:spPr>
          <a:xfrm>
            <a:off x="5988506" y="3245706"/>
            <a:ext cx="124500" cy="124500"/>
          </a:xfrm>
          <a:prstGeom prst="ellipse">
            <a:avLst/>
          </a:prstGeom>
          <a:solidFill>
            <a:srgbClr val="A61C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d57777aac2_2_473"/>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89" name="Google Shape;589;gd57777aac2_2_473"/>
          <p:cNvSpPr txBox="1"/>
          <p:nvPr/>
        </p:nvSpPr>
        <p:spPr>
          <a:xfrm>
            <a:off x="178400" y="62174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aphicFrame>
        <p:nvGraphicFramePr>
          <p:cNvPr id="594" name="Google Shape;594;gd57777aac2_2_488"/>
          <p:cNvGraphicFramePr/>
          <p:nvPr/>
        </p:nvGraphicFramePr>
        <p:xfrm>
          <a:off x="3115100" y="1321100"/>
          <a:ext cx="3000000" cy="3000000"/>
        </p:xfrm>
        <a:graphic>
          <a:graphicData uri="http://schemas.openxmlformats.org/drawingml/2006/table">
            <a:tbl>
              <a:tblPr>
                <a:noFill/>
                <a:tableStyleId>{81A1F128-A3EC-4290-ADBB-36832A214A05}</a:tableStyleId>
              </a:tblPr>
              <a:tblGrid>
                <a:gridCol w="2907875"/>
                <a:gridCol w="2907875"/>
                <a:gridCol w="2907875"/>
              </a:tblGrid>
              <a:tr h="509925">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solidFill>
                            <a:srgbClr val="0B5394"/>
                          </a:solidFill>
                          <a:latin typeface="Source Sans Pro"/>
                          <a:ea typeface="Source Sans Pro"/>
                          <a:cs typeface="Source Sans Pro"/>
                          <a:sym typeface="Source Sans Pro"/>
                        </a:rPr>
                        <a:t>Sistem Blok</a:t>
                      </a:r>
                      <a:endParaRPr b="1" sz="17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solidFill>
                            <a:srgbClr val="0B5394"/>
                          </a:solidFill>
                          <a:latin typeface="Source Sans Pro"/>
                          <a:ea typeface="Source Sans Pro"/>
                          <a:cs typeface="Source Sans Pro"/>
                          <a:sym typeface="Source Sans Pro"/>
                        </a:rPr>
                        <a:t>Sistem Kolaborasi</a:t>
                      </a:r>
                      <a:endParaRPr b="1" sz="17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solidFill>
                            <a:srgbClr val="0B5394"/>
                          </a:solidFill>
                          <a:latin typeface="Source Sans Pro"/>
                          <a:ea typeface="Source Sans Pro"/>
                          <a:cs typeface="Source Sans Pro"/>
                          <a:sym typeface="Source Sans Pro"/>
                        </a:rPr>
                        <a:t>Sistem Reguler</a:t>
                      </a:r>
                      <a:endParaRPr b="1" sz="17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86800">
                <a:tc>
                  <a:txBody>
                    <a:bodyPr/>
                    <a:lstStyle/>
                    <a:p>
                      <a:pPr indent="0" lvl="0" marL="0" marR="0" rtl="0" algn="l">
                        <a:lnSpc>
                          <a:spcPct val="100000"/>
                        </a:lnSpc>
                        <a:spcBef>
                          <a:spcPts val="0"/>
                        </a:spcBef>
                        <a:spcAft>
                          <a:spcPts val="0"/>
                        </a:spcAft>
                        <a:buClr>
                          <a:schemeClr val="dk1"/>
                        </a:buClr>
                        <a:buSzPts val="1500"/>
                        <a:buFont typeface="Arial"/>
                        <a:buNone/>
                      </a:pPr>
                      <a:r>
                        <a:rPr lang="en-US" sz="1300" u="none" cap="none" strike="noStrike">
                          <a:latin typeface="Source Sans Pro"/>
                          <a:ea typeface="Source Sans Pro"/>
                          <a:cs typeface="Source Sans Pro"/>
                          <a:sym typeface="Source Sans Pro"/>
                        </a:rPr>
                        <a:t>Pembelajaran dikelola dalam bentuk blok-blok waktu dengan berbagai macam pengelompokkan.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Contoh: </a:t>
                      </a:r>
                      <a:endParaRPr sz="1300" u="none" cap="none" strike="noStrike">
                        <a:latin typeface="Source Sans Pro"/>
                        <a:ea typeface="Source Sans Pro"/>
                        <a:cs typeface="Source Sans Pro"/>
                        <a:sym typeface="Source Sans Pro"/>
                      </a:endParaRPr>
                    </a:p>
                    <a:p>
                      <a:pPr indent="-209550" lvl="0" marL="241300" marR="0" rtl="0" algn="l">
                        <a:lnSpc>
                          <a:spcPct val="100000"/>
                        </a:lnSpc>
                        <a:spcBef>
                          <a:spcPts val="0"/>
                        </a:spcBef>
                        <a:spcAft>
                          <a:spcPts val="0"/>
                        </a:spcAft>
                        <a:buClr>
                          <a:srgbClr val="000000"/>
                        </a:buClr>
                        <a:buSzPts val="1300"/>
                        <a:buFont typeface="Source Sans Pro"/>
                        <a:buAutoNum type="arabicPeriod"/>
                      </a:pPr>
                      <a:r>
                        <a:rPr lang="en-US" sz="1300" u="none" cap="none" strike="noStrike">
                          <a:latin typeface="Source Sans Pro"/>
                          <a:ea typeface="Source Sans Pro"/>
                          <a:cs typeface="Source Sans Pro"/>
                          <a:sym typeface="Source Sans Pro"/>
                        </a:rPr>
                        <a:t>Mata pelajaran IPS, Bahasa Indonesia dan IPAS  akan diajarkan dari jam 07.00- 12.00 dalam semester 1  </a:t>
                      </a:r>
                      <a:endParaRPr sz="1300" u="none" cap="none" strike="noStrike">
                        <a:latin typeface="Source Sans Pro"/>
                        <a:ea typeface="Source Sans Pro"/>
                        <a:cs typeface="Source Sans Pro"/>
                        <a:sym typeface="Source Sans Pro"/>
                      </a:endParaRPr>
                    </a:p>
                    <a:p>
                      <a:pPr indent="-209550" lvl="0" marL="241300" marR="0" rtl="0" algn="l">
                        <a:lnSpc>
                          <a:spcPct val="100000"/>
                        </a:lnSpc>
                        <a:spcBef>
                          <a:spcPts val="0"/>
                        </a:spcBef>
                        <a:spcAft>
                          <a:spcPts val="0"/>
                        </a:spcAft>
                        <a:buClr>
                          <a:srgbClr val="000000"/>
                        </a:buClr>
                        <a:buSzPts val="1300"/>
                        <a:buFont typeface="Source Sans Pro"/>
                        <a:buAutoNum type="arabicPeriod"/>
                      </a:pPr>
                      <a:r>
                        <a:rPr lang="en-US" sz="1300" u="none" cap="none" strike="noStrike">
                          <a:latin typeface="Source Sans Pro"/>
                          <a:ea typeface="Source Sans Pro"/>
                          <a:cs typeface="Source Sans Pro"/>
                          <a:sym typeface="Source Sans Pro"/>
                        </a:rPr>
                        <a:t>Dalam satu tahun ajaran, pembelajaran IPA dibagi ke dalam  3 blok waktu (masing-masing 4 bulan). Mata pelajaran Biologi, Kimia dan Fisika akan diajarkan secara bergantian di setiap blok. Blok ke- 1 tahun ajaran 2020/2021 untuk Fisika, blok ke-2 untuk Biologi, blok ke-3 Kimia. </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Konsep-konsep dan keterampilan  tertentu dari mata pelajaran diajarkan secara kolaboratif (</a:t>
                      </a:r>
                      <a:r>
                        <a:rPr i="1" lang="en-US" sz="1300" u="none" cap="none" strike="noStrike">
                          <a:latin typeface="Source Sans Pro"/>
                          <a:ea typeface="Source Sans Pro"/>
                          <a:cs typeface="Source Sans Pro"/>
                          <a:sym typeface="Source Sans Pro"/>
                        </a:rPr>
                        <a:t>team teaching</a:t>
                      </a:r>
                      <a:r>
                        <a:rPr lang="en-US" sz="1300" u="none" cap="none" strike="noStrike">
                          <a:latin typeface="Source Sans Pro"/>
                          <a:ea typeface="Source Sans Pro"/>
                          <a:cs typeface="Source Sans Pro"/>
                          <a:sym typeface="Source Sans Pro"/>
                        </a:rPr>
                        <a:t>) .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Guru berkolaborasi sedemikian rupa untuk  merencanakan, melaksanakan dan melakukan asesmen untuk suatu pembelajaran yang terpadu.</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Source Sans Pro"/>
                          <a:ea typeface="Source Sans Pro"/>
                          <a:cs typeface="Source Sans Pro"/>
                          <a:sym typeface="Source Sans Pro"/>
                        </a:rPr>
                        <a:t>Contoh: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rPr lang="en-US" sz="1300" u="none" cap="none" strike="noStrike">
                          <a:latin typeface="Source Sans Pro"/>
                          <a:ea typeface="Source Sans Pro"/>
                          <a:cs typeface="Source Sans Pro"/>
                          <a:sym typeface="Source Sans Pro"/>
                        </a:rPr>
                        <a:t>Konsep pengelolaan data dapat secara kolaboratif diajarkan oleh guru matematika dan IPA. Konsep ini bisa diajarkan di satu kegiatan dengan menggabungkan alokasi waktu kedua mata pelajaran atau diajarkan pada masing-masing mapel, dengan penyelarasan aktivitas.</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lang="en-US" sz="1300" u="none" cap="none" strike="noStrike">
                          <a:latin typeface="Source Sans Pro"/>
                          <a:ea typeface="Source Sans Pro"/>
                          <a:cs typeface="Source Sans Pro"/>
                          <a:sym typeface="Source Sans Pro"/>
                        </a:rPr>
                        <a:t>Setiap pembelajaran dilakukan terpisah antara satu mapel dengan mapel lainnya.</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500"/>
                        <a:buFont typeface="Arial"/>
                        <a:buNone/>
                      </a:pPr>
                      <a:r>
                        <a:rPr lang="en-US" sz="1300" u="none" cap="none" strike="noStrike">
                          <a:latin typeface="Source Sans Pro"/>
                          <a:ea typeface="Source Sans Pro"/>
                          <a:cs typeface="Source Sans Pro"/>
                          <a:sym typeface="Source Sans Pro"/>
                        </a:rPr>
                        <a:t>Tatap muka dilakukan secara reguler setiap minggu, dengan jumlah jam tatap muka sesuai dengan yang ditetapkan oleh masing-masing satuan pendidikan berdasarkan ketentuan minimal dari pemerintah</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595" name="Google Shape;595;gd57777aac2_2_488"/>
          <p:cNvSpPr txBox="1"/>
          <p:nvPr>
            <p:ph type="title"/>
          </p:nvPr>
        </p:nvSpPr>
        <p:spPr>
          <a:xfrm>
            <a:off x="188567" y="547233"/>
            <a:ext cx="2808000" cy="763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62500"/>
              <a:buFont typeface="Arial"/>
              <a:buNone/>
            </a:pPr>
            <a:r>
              <a:rPr b="0" lang="en-US" sz="2400"/>
              <a:t>CONTOH</a:t>
            </a:r>
            <a:r>
              <a:rPr lang="en-US"/>
              <a:t> Pengaturan Waktu Belajar</a:t>
            </a:r>
            <a:endParaRPr/>
          </a:p>
          <a:p>
            <a:pPr indent="0" lvl="0" marL="0" rtl="0" algn="l">
              <a:lnSpc>
                <a:spcPct val="90000"/>
              </a:lnSpc>
              <a:spcBef>
                <a:spcPts val="0"/>
              </a:spcBef>
              <a:spcAft>
                <a:spcPts val="0"/>
              </a:spcAft>
              <a:buClr>
                <a:schemeClr val="dk1"/>
              </a:buClr>
              <a:buSzPct val="53570"/>
              <a:buFont typeface="Arial"/>
              <a:buNone/>
            </a:pPr>
            <a:r>
              <a:t/>
            </a:r>
            <a:endParaRPr/>
          </a:p>
          <a:p>
            <a:pPr indent="0" lvl="0" marL="0" rtl="0" algn="l">
              <a:lnSpc>
                <a:spcPct val="90000"/>
              </a:lnSpc>
              <a:spcBef>
                <a:spcPts val="0"/>
              </a:spcBef>
              <a:spcAft>
                <a:spcPts val="0"/>
              </a:spcAft>
              <a:buSzPct val="111111"/>
              <a:buNone/>
            </a:pPr>
            <a:r>
              <a:t/>
            </a:r>
            <a:endParaRPr/>
          </a:p>
        </p:txBody>
      </p:sp>
      <p:sp>
        <p:nvSpPr>
          <p:cNvPr id="596" name="Google Shape;596;gd57777aac2_2_488"/>
          <p:cNvSpPr txBox="1"/>
          <p:nvPr/>
        </p:nvSpPr>
        <p:spPr>
          <a:xfrm>
            <a:off x="188567" y="1321100"/>
            <a:ext cx="2808000" cy="4048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Satuan pendidikan dapat menentukan model struktur kurikulum yang sesuai dengan kondisi dan tujuan  masing-masing satuan pendidikan. </a:t>
            </a:r>
            <a:endParaRPr b="0" i="0" sz="13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Pengaturan cara penghantaran (per mata pelajaran,  tematik integratif, unit inkuiri, dll.) akan mempengaruhi sekolah dalam mengelola waktu (penjadwalan) dan sumber dayanya. </a:t>
            </a:r>
            <a:endParaRPr b="0" i="0" sz="1300" u="none" cap="none" strike="noStrike">
              <a:solidFill>
                <a:schemeClr val="dk1"/>
              </a:solidFill>
              <a:latin typeface="Source Sans Pro"/>
              <a:ea typeface="Source Sans Pro"/>
              <a:cs typeface="Source Sans Pro"/>
              <a:sym typeface="Source Sans Pro"/>
            </a:endParaRPr>
          </a:p>
          <a:p>
            <a:pPr indent="0" lvl="0" marL="6096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Source Sans Pro"/>
                <a:ea typeface="Source Sans Pro"/>
                <a:cs typeface="Source Sans Pro"/>
                <a:sym typeface="Source Sans Pro"/>
              </a:rPr>
              <a:t>Model ini tidak harus dipilih salah satu, akan tetapi bisa juga dikombinasikan. Misalnya dengan menggunakan sistem terintegrasi dan</a:t>
            </a:r>
            <a:r>
              <a:rPr b="0" i="1" lang="en-US" sz="1300" u="none" cap="none" strike="noStrike">
                <a:solidFill>
                  <a:schemeClr val="dk1"/>
                </a:solidFill>
                <a:latin typeface="Source Sans Pro"/>
                <a:ea typeface="Source Sans Pro"/>
                <a:cs typeface="Source Sans Pro"/>
                <a:sym typeface="Source Sans Pro"/>
              </a:rPr>
              <a:t> blocking</a:t>
            </a:r>
            <a:r>
              <a:rPr b="0" i="0" lang="en-US" sz="1300" u="none" cap="none" strike="noStrike">
                <a:solidFill>
                  <a:schemeClr val="dk1"/>
                </a:solidFill>
                <a:latin typeface="Source Sans Pro"/>
                <a:ea typeface="Source Sans Pro"/>
                <a:cs typeface="Source Sans Pro"/>
                <a:sym typeface="Source Sans Pro"/>
              </a:rPr>
              <a:t> secara bersamaan atau mengkombinasikan ketiga model </a:t>
            </a:r>
            <a:endParaRPr b="0" i="0" sz="13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Source Sans Pro"/>
              <a:ea typeface="Source Sans Pro"/>
              <a:cs typeface="Source Sans Pro"/>
              <a:sym typeface="Source Sans Pro"/>
            </a:endParaRPr>
          </a:p>
        </p:txBody>
      </p:sp>
      <p:sp>
        <p:nvSpPr>
          <p:cNvPr id="597" name="Google Shape;597;gd57777aac2_2_488"/>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598" name="Google Shape;598;gd57777aac2_2_488"/>
          <p:cNvSpPr txBox="1"/>
          <p:nvPr/>
        </p:nvSpPr>
        <p:spPr>
          <a:xfrm>
            <a:off x="178400" y="61412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graphicFrame>
        <p:nvGraphicFramePr>
          <p:cNvPr id="603" name="Google Shape;603;gd57777aac2_2_496"/>
          <p:cNvGraphicFramePr/>
          <p:nvPr/>
        </p:nvGraphicFramePr>
        <p:xfrm>
          <a:off x="177800" y="1092267"/>
          <a:ext cx="3000000" cy="3000000"/>
        </p:xfrm>
        <a:graphic>
          <a:graphicData uri="http://schemas.openxmlformats.org/drawingml/2006/table">
            <a:tbl>
              <a:tblPr>
                <a:noFill/>
                <a:tableStyleId>{81A1F128-A3EC-4290-ADBB-36832A214A05}</a:tableStyleId>
              </a:tblPr>
              <a:tblGrid>
                <a:gridCol w="1618725"/>
                <a:gridCol w="3460075"/>
                <a:gridCol w="3460075"/>
                <a:gridCol w="3460075"/>
              </a:tblGrid>
              <a:tr h="4673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B5394"/>
                          </a:solidFill>
                          <a:latin typeface="Source Sans Pro"/>
                          <a:ea typeface="Source Sans Pro"/>
                          <a:cs typeface="Source Sans Pro"/>
                          <a:sym typeface="Source Sans Pro"/>
                        </a:rPr>
                        <a:t>Sistem Blok</a:t>
                      </a:r>
                      <a:endParaRPr b="1" sz="14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B5394"/>
                          </a:solidFill>
                          <a:latin typeface="Source Sans Pro"/>
                          <a:ea typeface="Source Sans Pro"/>
                          <a:cs typeface="Source Sans Pro"/>
                          <a:sym typeface="Source Sans Pro"/>
                        </a:rPr>
                        <a:t>Sistem Kolaborasi</a:t>
                      </a:r>
                      <a:endParaRPr b="1" sz="14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0B5394"/>
                          </a:solidFill>
                          <a:latin typeface="Source Sans Pro"/>
                          <a:ea typeface="Source Sans Pro"/>
                          <a:cs typeface="Source Sans Pro"/>
                          <a:sym typeface="Source Sans Pro"/>
                        </a:rPr>
                        <a:t>Sistem Reguler</a:t>
                      </a:r>
                      <a:endParaRPr b="1" sz="14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solidFill>
                      <a:prstDash val="solid"/>
                      <a:round/>
                      <a:headEnd len="sm" w="sm" type="none"/>
                      <a:tailEnd len="sm" w="sm" type="none"/>
                    </a:lnB>
                  </a:tcPr>
                </a:tc>
              </a:tr>
              <a:tr h="25064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Kelebihan</a:t>
                      </a:r>
                      <a:endParaRPr b="1"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memberikan waktu yang cukup bagi peserta didik untuk mempelajari materi secara mendalam</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waktu pembelajaran menjadi lebih banyak dan hal tersebut memungkinkan peserta didik belajar hingga tuntas</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dengan blok waktu yang lebih panjang, guru memiliki lebih banyak waktu untuk menyelesaikan rencana pelajaran dan untuk memeriksa dan mengevaluasi pembelajaran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dengan blok waktu yang lebih lama memungkinkan untuk studi yang mendalam, seperti mengerjakan proyek / penelitian individu / kelompok, kolaborasi antar peserta didik dan guru. </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Peserta didik belajar suatu konsep secara komprehensif dan kontekstual karena keterampilan, pengetahuan dan sikap diintegrasikan untuk mencapai suatu penguasaan kompetensi tertentu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Guru-guru terkondisikan untuk berkolaborasi secara intensif karena perlu memilih kompetensi/konten yang selaras dengan pemahaman yang dituju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Lebih efisien karena guru bisa memilah konsep yang perlu dieksplorasi secara lebih mendalam dan konten yang memerlukan waktu lebih sedikit </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Source Sans Pro"/>
                          <a:ea typeface="Source Sans Pro"/>
                          <a:cs typeface="Source Sans Pro"/>
                          <a:sym typeface="Source Sans Pro"/>
                        </a:rPr>
                        <a:t>memudahkan dalam pembuatan jadwal pembelajaran di satuan pendidikan</a:t>
                      </a:r>
                      <a:endParaRPr sz="11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352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Source Sans Pro"/>
                          <a:ea typeface="Source Sans Pro"/>
                          <a:cs typeface="Source Sans Pro"/>
                          <a:sym typeface="Source Sans Pro"/>
                        </a:rPr>
                        <a:t>Hal yang perlu dipertimbangkan dalam memutuskan model ini</a:t>
                      </a:r>
                      <a:endParaRPr b="1" sz="12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Pengaturan jam mengajar guru -- harus diperhitungkan sedemikian rupa, sehingga guru tidak ada waktu  di hari-hari tertentu</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Ketersediaan sarana prasarana - mengingat sistem blok membutuhkan pengaturan sarana dan prasarana  yang ketat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Perlu dirancang strategi tertentu agar materi yang diajarkan pada satu blok tertentu bisa tetap diingat.</a:t>
                      </a:r>
                      <a:endParaRPr sz="11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Memberikan waktu yang cukup untuk merencanakan dan menyelaraskan  antar guru mata pelajaran  yang mengajarkan tujuan pembelajaran yang berkaitan atau sama dengan unit atau konsep  yang dipelajari </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Satuan pendidikan  harus memberikan fleksibilitas bagi guru untuk mengelola penjadwalan mengikuti kebutuhan / fokus pemahaman yang bisa berbeda setiap term/semester/ tahun </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solidFill>
                            <a:schemeClr val="dk1"/>
                          </a:solidFill>
                          <a:latin typeface="Source Sans Pro"/>
                          <a:ea typeface="Source Sans Pro"/>
                          <a:cs typeface="Source Sans Pro"/>
                          <a:sym typeface="Source Sans Pro"/>
                        </a:rPr>
                        <a:t>B</a:t>
                      </a:r>
                      <a:r>
                        <a:rPr lang="en-US" sz="1100" u="none" cap="none" strike="noStrike">
                          <a:latin typeface="Source Sans Pro"/>
                          <a:ea typeface="Source Sans Pro"/>
                          <a:cs typeface="Source Sans Pro"/>
                          <a:sym typeface="Source Sans Pro"/>
                        </a:rPr>
                        <a:t>eban yang harus dihadapi peserta didik setiap minggu harus diperhitungkan sedemikian rupa, sehingga peserta didik tidak terbebani dengan banyaknya beban  mata pelajaran</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Daya serap peserta didik terhadap mata pelajaran akan sangat berpengaruh jika macam mata pelajaran yang diberikan dalam satu waktu tertentu terlampau banyak.  Ada kecenderungan  konten suatu mapel belum  terserap, sudah harus ganti mata pelajaran yang lainnya.</a:t>
                      </a:r>
                      <a:endParaRPr sz="1100" u="none" cap="none" strike="noStrike">
                        <a:latin typeface="Source Sans Pro"/>
                        <a:ea typeface="Source Sans Pro"/>
                        <a:cs typeface="Source Sans Pro"/>
                        <a:sym typeface="Source Sans Pro"/>
                      </a:endParaRPr>
                    </a:p>
                    <a:p>
                      <a:pPr indent="-196850" lvl="0" marL="241300" marR="0" rtl="0" algn="l">
                        <a:lnSpc>
                          <a:spcPct val="100000"/>
                        </a:lnSpc>
                        <a:spcBef>
                          <a:spcPts val="0"/>
                        </a:spcBef>
                        <a:spcAft>
                          <a:spcPts val="0"/>
                        </a:spcAft>
                        <a:buClr>
                          <a:srgbClr val="000000"/>
                        </a:buClr>
                        <a:buSzPts val="1100"/>
                        <a:buFont typeface="Source Sans Pro"/>
                        <a:buChar char="●"/>
                      </a:pPr>
                      <a:r>
                        <a:rPr lang="en-US" sz="1100" u="none" cap="none" strike="noStrike">
                          <a:latin typeface="Source Sans Pro"/>
                          <a:ea typeface="Source Sans Pro"/>
                          <a:cs typeface="Source Sans Pro"/>
                          <a:sym typeface="Source Sans Pro"/>
                        </a:rPr>
                        <a:t>Perlunya koordinasi  antar  guru mata pelajaran -- pengaturan harus dilakukan sedemikian rupa, sehingga tidak memberikan tugas dalam waktu yang bers</a:t>
                      </a:r>
                      <a:r>
                        <a:rPr lang="en-US" sz="1100" u="none" cap="none" strike="noStrike">
                          <a:solidFill>
                            <a:schemeClr val="dk1"/>
                          </a:solidFill>
                          <a:latin typeface="Source Sans Pro"/>
                          <a:ea typeface="Source Sans Pro"/>
                          <a:cs typeface="Source Sans Pro"/>
                          <a:sym typeface="Source Sans Pro"/>
                        </a:rPr>
                        <a:t>amaan.</a:t>
                      </a:r>
                      <a:endParaRPr sz="1100" u="none" cap="none" strike="noStrike">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04" name="Google Shape;604;gd57777aac2_2_496"/>
          <p:cNvSpPr txBox="1"/>
          <p:nvPr>
            <p:ph idx="12" type="sldNum"/>
          </p:nvPr>
        </p:nvSpPr>
        <p:spPr>
          <a:xfrm>
            <a:off x="11480800" y="8475133"/>
            <a:ext cx="3657600" cy="48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605" name="Google Shape;605;gd57777aac2_2_496"/>
          <p:cNvSpPr txBox="1"/>
          <p:nvPr/>
        </p:nvSpPr>
        <p:spPr>
          <a:xfrm>
            <a:off x="178400" y="61412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gd57777aac2_2_502"/>
          <p:cNvGrpSpPr/>
          <p:nvPr/>
        </p:nvGrpSpPr>
        <p:grpSpPr>
          <a:xfrm>
            <a:off x="4491980" y="991499"/>
            <a:ext cx="7065453" cy="5651194"/>
            <a:chOff x="3411575" y="146543"/>
            <a:chExt cx="5569488" cy="4833798"/>
          </a:xfrm>
        </p:grpSpPr>
        <p:sp>
          <p:nvSpPr>
            <p:cNvPr id="611" name="Google Shape;611;gd57777aac2_2_502"/>
            <p:cNvSpPr/>
            <p:nvPr/>
          </p:nvSpPr>
          <p:spPr>
            <a:xfrm>
              <a:off x="5213850" y="1658199"/>
              <a:ext cx="1946100" cy="1946100"/>
            </a:xfrm>
            <a:prstGeom prst="ellipse">
              <a:avLst/>
            </a:prstGeom>
            <a:solidFill>
              <a:srgbClr val="D9EAD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d57777aac2_2_502"/>
            <p:cNvSpPr/>
            <p:nvPr/>
          </p:nvSpPr>
          <p:spPr>
            <a:xfrm>
              <a:off x="4088250" y="463199"/>
              <a:ext cx="4197300" cy="4197300"/>
            </a:xfrm>
            <a:prstGeom prst="ellipse">
              <a:avLst/>
            </a:prstGeom>
            <a:noFill/>
            <a:ln cap="flat" cmpd="sng" w="76200">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d57777aac2_2_502"/>
            <p:cNvSpPr/>
            <p:nvPr/>
          </p:nvSpPr>
          <p:spPr>
            <a:xfrm>
              <a:off x="7623263" y="2207099"/>
              <a:ext cx="1357800" cy="70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3. Asesmen untuk mengetahui posisi peserta didik di awal siklus </a:t>
              </a:r>
              <a:r>
                <a:rPr b="1" i="0" lang="en-US" sz="1200" u="none" cap="none" strike="noStrike">
                  <a:solidFill>
                    <a:srgbClr val="3D85C6"/>
                  </a:solidFill>
                  <a:latin typeface="Source Sans Pro"/>
                  <a:ea typeface="Source Sans Pro"/>
                  <a:cs typeface="Source Sans Pro"/>
                  <a:sym typeface="Source Sans Pro"/>
                  <a:extLst>
                    <a:ext uri="http://customooxmlschemas.google.com/">
                      <go:slidesCustomData xmlns:go="http://customooxmlschemas.google.com/" textRoundtripDataId="55"/>
                    </a:ext>
                  </a:extLst>
                </a:rPr>
                <a:t>pembelajaran</a:t>
              </a:r>
              <a:r>
                <a:rPr b="1" i="0" lang="en-US" sz="1200" u="none" cap="none" strike="noStrike">
                  <a:solidFill>
                    <a:srgbClr val="3D85C6"/>
                  </a:solidFill>
                  <a:latin typeface="Source Sans Pro"/>
                  <a:ea typeface="Source Sans Pro"/>
                  <a:cs typeface="Source Sans Pro"/>
                  <a:sym typeface="Source Sans Pro"/>
                </a:rPr>
                <a:t>.</a:t>
              </a:r>
              <a:endParaRPr b="1" i="0" sz="1200" u="none" cap="none" strike="noStrike">
                <a:solidFill>
                  <a:srgbClr val="3D85C6"/>
                </a:solidFill>
                <a:latin typeface="Source Sans Pro"/>
                <a:ea typeface="Source Sans Pro"/>
                <a:cs typeface="Source Sans Pro"/>
                <a:sym typeface="Source Sans Pro"/>
              </a:endParaRPr>
            </a:p>
          </p:txBody>
        </p:sp>
        <p:sp>
          <p:nvSpPr>
            <p:cNvPr id="614" name="Google Shape;614;gd57777aac2_2_502"/>
            <p:cNvSpPr/>
            <p:nvPr/>
          </p:nvSpPr>
          <p:spPr>
            <a:xfrm>
              <a:off x="7185405" y="3497536"/>
              <a:ext cx="1357800" cy="70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4. Menentukan strategi dan metode untuk  mencapai tujuan tsb.</a:t>
              </a:r>
              <a:endParaRPr b="1" i="0" sz="1200" u="none" cap="none" strike="noStrike">
                <a:solidFill>
                  <a:srgbClr val="3D85C6"/>
                </a:solidFill>
                <a:latin typeface="Source Sans Pro"/>
                <a:ea typeface="Source Sans Pro"/>
                <a:cs typeface="Source Sans Pro"/>
                <a:sym typeface="Source Sans Pro"/>
              </a:endParaRPr>
            </a:p>
          </p:txBody>
        </p:sp>
        <p:sp>
          <p:nvSpPr>
            <p:cNvPr id="615" name="Google Shape;615;gd57777aac2_2_502"/>
            <p:cNvSpPr/>
            <p:nvPr/>
          </p:nvSpPr>
          <p:spPr>
            <a:xfrm>
              <a:off x="5427780" y="4368041"/>
              <a:ext cx="1518000" cy="612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5. Memilih dan menetapkan perangkat ajar, serta aktivitas pembelajaran.</a:t>
              </a:r>
              <a:endParaRPr b="1" i="0" sz="1200" u="none" cap="none" strike="noStrike">
                <a:solidFill>
                  <a:srgbClr val="3D85C6"/>
                </a:solidFill>
                <a:latin typeface="Source Sans Pro"/>
                <a:ea typeface="Source Sans Pro"/>
                <a:cs typeface="Source Sans Pro"/>
                <a:sym typeface="Source Sans Pro"/>
              </a:endParaRPr>
            </a:p>
          </p:txBody>
        </p:sp>
        <p:sp>
          <p:nvSpPr>
            <p:cNvPr id="616" name="Google Shape;616;gd57777aac2_2_502"/>
            <p:cNvSpPr/>
            <p:nvPr/>
          </p:nvSpPr>
          <p:spPr>
            <a:xfrm>
              <a:off x="3673818" y="3497550"/>
              <a:ext cx="1357800" cy="70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6. Sosialisasi target belajar dan menyepakati pembelajaran bersama peserta didik </a:t>
              </a:r>
              <a:endParaRPr b="1" i="0" sz="1200" u="none" cap="none" strike="noStrike">
                <a:solidFill>
                  <a:srgbClr val="3D85C6"/>
                </a:solidFill>
                <a:latin typeface="Source Sans Pro"/>
                <a:ea typeface="Source Sans Pro"/>
                <a:cs typeface="Source Sans Pro"/>
                <a:sym typeface="Source Sans Pro"/>
              </a:endParaRPr>
            </a:p>
          </p:txBody>
        </p:sp>
        <p:sp>
          <p:nvSpPr>
            <p:cNvPr id="617" name="Google Shape;617;gd57777aac2_2_502"/>
            <p:cNvSpPr/>
            <p:nvPr/>
          </p:nvSpPr>
          <p:spPr>
            <a:xfrm>
              <a:off x="3411575" y="2133775"/>
              <a:ext cx="1480800" cy="856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7. Pelaksanaan pembelajaran dan asesmen untuk memonitor kemajuan belajar  selama proses pembelajaran.</a:t>
              </a:r>
              <a:endParaRPr b="1" i="0" sz="1200" u="none" cap="none" strike="noStrike">
                <a:solidFill>
                  <a:srgbClr val="3D85C6"/>
                </a:solidFill>
                <a:latin typeface="Source Sans Pro"/>
                <a:ea typeface="Source Sans Pro"/>
                <a:cs typeface="Source Sans Pro"/>
                <a:sym typeface="Source Sans Pro"/>
              </a:endParaRPr>
            </a:p>
          </p:txBody>
        </p:sp>
        <p:sp>
          <p:nvSpPr>
            <p:cNvPr id="618" name="Google Shape;618;gd57777aac2_2_502"/>
            <p:cNvSpPr/>
            <p:nvPr/>
          </p:nvSpPr>
          <p:spPr>
            <a:xfrm>
              <a:off x="5607513" y="166049"/>
              <a:ext cx="1158600" cy="709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1.Memilih </a:t>
              </a:r>
              <a:r>
                <a:rPr b="1" i="0" lang="en-US" sz="1200" u="none" cap="none" strike="noStrike">
                  <a:solidFill>
                    <a:srgbClr val="3D85C6"/>
                  </a:solidFill>
                  <a:latin typeface="Source Sans Pro"/>
                  <a:ea typeface="Source Sans Pro"/>
                  <a:cs typeface="Source Sans Pro"/>
                  <a:sym typeface="Source Sans Pro"/>
                  <a:extLst>
                    <a:ext uri="http://customooxmlschemas.google.com/">
                      <go:slidesCustomData xmlns:go="http://customooxmlschemas.google.com/" textRoundtripDataId="56"/>
                    </a:ext>
                  </a:extLst>
                </a:rPr>
                <a:t> tujuan belajar</a:t>
              </a:r>
              <a:r>
                <a:rPr b="1" i="0" lang="en-US" sz="1200" u="none" cap="none" strike="noStrike">
                  <a:solidFill>
                    <a:srgbClr val="3D85C6"/>
                  </a:solidFill>
                  <a:latin typeface="Source Sans Pro"/>
                  <a:ea typeface="Source Sans Pro"/>
                  <a:cs typeface="Source Sans Pro"/>
                  <a:sym typeface="Source Sans Pro"/>
                </a:rPr>
                <a:t> dari alur pembelajaran yang sudah dirancang</a:t>
              </a:r>
              <a:endParaRPr b="1" i="0" sz="1200" u="none" cap="none" strike="noStrike">
                <a:solidFill>
                  <a:srgbClr val="3D85C6"/>
                </a:solidFill>
                <a:latin typeface="Source Sans Pro"/>
                <a:ea typeface="Source Sans Pro"/>
                <a:cs typeface="Source Sans Pro"/>
                <a:sym typeface="Source Sans Pro"/>
              </a:endParaRPr>
            </a:p>
          </p:txBody>
        </p:sp>
        <p:pic>
          <p:nvPicPr>
            <p:cNvPr id="619" name="Google Shape;619;gd57777aac2_2_502"/>
            <p:cNvPicPr preferRelativeResize="0"/>
            <p:nvPr/>
          </p:nvPicPr>
          <p:blipFill rotWithShape="1">
            <a:blip r:embed="rId3">
              <a:alphaModFix/>
            </a:blip>
            <a:srcRect b="0" l="0" r="0" t="0"/>
            <a:stretch/>
          </p:blipFill>
          <p:spPr>
            <a:xfrm rot="1799997">
              <a:off x="7008683" y="224995"/>
              <a:ext cx="428671" cy="428671"/>
            </a:xfrm>
            <a:prstGeom prst="rect">
              <a:avLst/>
            </a:prstGeom>
            <a:noFill/>
            <a:ln>
              <a:noFill/>
            </a:ln>
          </p:spPr>
        </p:pic>
        <p:sp>
          <p:nvSpPr>
            <p:cNvPr id="620" name="Google Shape;620;gd57777aac2_2_502"/>
            <p:cNvSpPr txBox="1"/>
            <p:nvPr/>
          </p:nvSpPr>
          <p:spPr>
            <a:xfrm>
              <a:off x="5427888" y="1853099"/>
              <a:ext cx="1518000" cy="1869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B5394"/>
                  </a:solidFill>
                  <a:latin typeface="Source Sans Pro"/>
                  <a:ea typeface="Source Sans Pro"/>
                  <a:cs typeface="Source Sans Pro"/>
                  <a:sym typeface="Source Sans Pro"/>
                </a:rPr>
                <a:t>[CONTOH]</a:t>
              </a:r>
              <a:endParaRPr b="1" i="0" sz="2100" u="none" cap="none" strike="noStrike">
                <a:solidFill>
                  <a:srgbClr val="0B5394"/>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B5394"/>
                  </a:solidFill>
                  <a:latin typeface="Source Sans Pro"/>
                  <a:ea typeface="Source Sans Pro"/>
                  <a:cs typeface="Source Sans Pro"/>
                  <a:sym typeface="Source Sans Pro"/>
                </a:rPr>
                <a:t>Proses merancang kegiatan belajar yang bermakna   </a:t>
              </a:r>
              <a:endParaRPr b="1" i="0" sz="2100" u="none" cap="none" strike="noStrike">
                <a:solidFill>
                  <a:srgbClr val="0B5394"/>
                </a:solidFill>
                <a:latin typeface="Source Sans Pro"/>
                <a:ea typeface="Source Sans Pro"/>
                <a:cs typeface="Source Sans Pro"/>
                <a:sym typeface="Source Sans Pro"/>
              </a:endParaRPr>
            </a:p>
          </p:txBody>
        </p:sp>
        <p:sp>
          <p:nvSpPr>
            <p:cNvPr id="621" name="Google Shape;621;gd57777aac2_2_502"/>
            <p:cNvSpPr/>
            <p:nvPr/>
          </p:nvSpPr>
          <p:spPr>
            <a:xfrm>
              <a:off x="7313075" y="930500"/>
              <a:ext cx="1102500" cy="52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US" sz="1200" u="none" cap="none" strike="noStrike">
                  <a:solidFill>
                    <a:srgbClr val="3D85C6"/>
                  </a:solidFill>
                  <a:latin typeface="Source Sans Pro"/>
                  <a:ea typeface="Source Sans Pro"/>
                  <a:cs typeface="Source Sans Pro"/>
                  <a:sym typeface="Source Sans Pro"/>
                </a:rPr>
                <a:t>2. Menganalisis situasi kelas dan kebutuhan pelajar</a:t>
              </a:r>
              <a:endParaRPr b="1" i="0" sz="1200" u="none" cap="none" strike="noStrike">
                <a:solidFill>
                  <a:srgbClr val="3D85C6"/>
                </a:solidFill>
                <a:latin typeface="Source Sans Pro"/>
                <a:ea typeface="Source Sans Pro"/>
                <a:cs typeface="Source Sans Pro"/>
                <a:sym typeface="Source Sans Pro"/>
              </a:endParaRPr>
            </a:p>
          </p:txBody>
        </p:sp>
        <p:sp>
          <p:nvSpPr>
            <p:cNvPr id="622" name="Google Shape;622;gd57777aac2_2_502"/>
            <p:cNvSpPr/>
            <p:nvPr/>
          </p:nvSpPr>
          <p:spPr>
            <a:xfrm>
              <a:off x="3903450" y="764000"/>
              <a:ext cx="1357800" cy="856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200" u="none" cap="none" strike="noStrike">
                  <a:solidFill>
                    <a:srgbClr val="3D85C6"/>
                  </a:solidFill>
                  <a:latin typeface="Source Sans Pro"/>
                  <a:ea typeface="Source Sans Pro"/>
                  <a:cs typeface="Source Sans Pro"/>
                  <a:sym typeface="Source Sans Pro"/>
                </a:rPr>
                <a:t>8. Refleksi untuk  menetapkan tujuan belajar berikutnya berdasarkan hasil ketercapaian kompetensi</a:t>
              </a:r>
              <a:endParaRPr b="1" i="0" sz="1200" u="none" cap="none" strike="noStrike">
                <a:solidFill>
                  <a:srgbClr val="3D85C6"/>
                </a:solidFill>
                <a:latin typeface="Source Sans Pro"/>
                <a:ea typeface="Source Sans Pro"/>
                <a:cs typeface="Source Sans Pro"/>
                <a:sym typeface="Source Sans Pro"/>
              </a:endParaRPr>
            </a:p>
          </p:txBody>
        </p:sp>
      </p:grpSp>
      <p:sp>
        <p:nvSpPr>
          <p:cNvPr id="623" name="Google Shape;623;gd57777aac2_2_502"/>
          <p:cNvSpPr txBox="1"/>
          <p:nvPr>
            <p:ph idx="4294967295" type="body"/>
          </p:nvPr>
        </p:nvSpPr>
        <p:spPr>
          <a:xfrm>
            <a:off x="272175" y="1003050"/>
            <a:ext cx="4220100" cy="5061900"/>
          </a:xfrm>
          <a:prstGeom prst="rect">
            <a:avLst/>
          </a:prstGeom>
          <a:solidFill>
            <a:srgbClr val="F3F3F3"/>
          </a:solidFill>
          <a:ln>
            <a:noFill/>
          </a:ln>
        </p:spPr>
        <p:txBody>
          <a:bodyPr anchorCtr="0" anchor="t" bIns="45700" lIns="91425" spcFirstLastPara="1" rIns="91425" wrap="square" tIns="45700">
            <a:noAutofit/>
          </a:bodyPr>
          <a:lstStyle/>
          <a:p>
            <a:pPr indent="0" lvl="0" marL="0" marR="50800" rtl="0" algn="l">
              <a:lnSpc>
                <a:spcPct val="90000"/>
              </a:lnSpc>
              <a:spcBef>
                <a:spcPts val="0"/>
              </a:spcBef>
              <a:spcAft>
                <a:spcPts val="0"/>
              </a:spcAft>
              <a:buClr>
                <a:schemeClr val="dk1"/>
              </a:buClr>
              <a:buSzPts val="1500"/>
              <a:buFont typeface="Arial"/>
              <a:buNone/>
            </a:pPr>
            <a:r>
              <a:rPr lang="en-US" sz="1300">
                <a:solidFill>
                  <a:schemeClr val="dk1"/>
                </a:solidFill>
              </a:rPr>
              <a:t>Pengalaman belajar yang bermakna adalah sebuah proses yang bertujuan untuk membangun pemahaman konsep yang dipelajari. Agar bermakna proses  ini bersifat aktif, konstruktif, dan melibatkan peserta didik dalam seluruh prosesnya.</a:t>
            </a:r>
            <a:endParaRPr sz="1300">
              <a:solidFill>
                <a:schemeClr val="dk1"/>
              </a:solidFill>
            </a:endParaRPr>
          </a:p>
          <a:p>
            <a:pPr indent="0" lvl="0" marL="0" rtl="0" algn="l">
              <a:lnSpc>
                <a:spcPct val="115000"/>
              </a:lnSpc>
              <a:spcBef>
                <a:spcPts val="1600"/>
              </a:spcBef>
              <a:spcAft>
                <a:spcPts val="0"/>
              </a:spcAft>
              <a:buClr>
                <a:schemeClr val="dk1"/>
              </a:buClr>
              <a:buSzPts val="1500"/>
              <a:buFont typeface="Arial"/>
              <a:buNone/>
            </a:pPr>
            <a:r>
              <a:rPr lang="en-US" sz="1300">
                <a:solidFill>
                  <a:srgbClr val="000000"/>
                </a:solidFill>
              </a:rPr>
              <a:t>Pertimbangan yang perlu dilakukan dalam merancang pengalaman belajar yang bermakna :</a:t>
            </a:r>
            <a:endParaRPr sz="1300">
              <a:solidFill>
                <a:srgbClr val="000000"/>
              </a:solidFill>
            </a:endParaRPr>
          </a:p>
          <a:p>
            <a:pPr indent="-209550" lvl="0" marL="241300" marR="50800" rtl="0" algn="l">
              <a:lnSpc>
                <a:spcPct val="115000"/>
              </a:lnSpc>
              <a:spcBef>
                <a:spcPts val="0"/>
              </a:spcBef>
              <a:spcAft>
                <a:spcPts val="0"/>
              </a:spcAft>
              <a:buClr>
                <a:srgbClr val="000000"/>
              </a:buClr>
              <a:buSzPts val="1300"/>
              <a:buChar char="•"/>
            </a:pPr>
            <a:r>
              <a:rPr lang="en-US" sz="1300">
                <a:solidFill>
                  <a:srgbClr val="000000"/>
                </a:solidFill>
              </a:rPr>
              <a:t>Pengetahuan yang akan dipelajari harus masuk akal bagi peserta didik (konsep yang dipelajari dan aktivitas yang dilakukan dapat dihubungkan dengan kondisi nyata, termasuk menunjukkan permasalahan yang nyata yang harus dipecahkan/diselesaikan)</a:t>
            </a:r>
            <a:endParaRPr sz="1300">
              <a:solidFill>
                <a:srgbClr val="000000"/>
              </a:solidFill>
            </a:endParaRPr>
          </a:p>
          <a:p>
            <a:pPr indent="-209550" lvl="0" marL="241300" marR="50800" rtl="0" algn="l">
              <a:lnSpc>
                <a:spcPct val="115000"/>
              </a:lnSpc>
              <a:spcBef>
                <a:spcPts val="0"/>
              </a:spcBef>
              <a:spcAft>
                <a:spcPts val="0"/>
              </a:spcAft>
              <a:buClr>
                <a:srgbClr val="000000"/>
              </a:buClr>
              <a:buSzPts val="1300"/>
              <a:buChar char="•"/>
            </a:pPr>
            <a:r>
              <a:rPr lang="en-US" sz="1300">
                <a:solidFill>
                  <a:srgbClr val="000000"/>
                </a:solidFill>
              </a:rPr>
              <a:t>Pendekatan yang berpusat pada peserta didik (ketika peserta didik lebih terlibat dalam proses belajar, mereka akan memiliki pemahaman yang lebih baik tentang tujuan pelajaran. Guru mengajukan pertanyaan terbuka, mendorong kolaborasi dan proyek kelompok, serta memberi tugas yang melatih kemampuan refleksi dan sintesa</a:t>
            </a:r>
            <a:endParaRPr sz="1300">
              <a:solidFill>
                <a:srgbClr val="000000"/>
              </a:solidFill>
            </a:endParaRPr>
          </a:p>
          <a:p>
            <a:pPr indent="-209550" lvl="0" marL="241300" marR="50800" rtl="0" algn="l">
              <a:lnSpc>
                <a:spcPct val="115000"/>
              </a:lnSpc>
              <a:spcBef>
                <a:spcPts val="0"/>
              </a:spcBef>
              <a:spcAft>
                <a:spcPts val="0"/>
              </a:spcAft>
              <a:buClr>
                <a:srgbClr val="000000"/>
              </a:buClr>
              <a:buSzPts val="1300"/>
              <a:buChar char="•"/>
            </a:pPr>
            <a:r>
              <a:rPr lang="en-US" sz="1300">
                <a:solidFill>
                  <a:srgbClr val="000000"/>
                </a:solidFill>
              </a:rPr>
              <a:t>Melibatkan banyak referensi dan sumber belajar (belajar dari berbagai buku, majalah, jurnal penelitian, Program TV, Internet, narasumber/profesional)</a:t>
            </a:r>
            <a:endParaRPr sz="1300">
              <a:solidFill>
                <a:srgbClr val="000000"/>
              </a:solidFill>
            </a:endParaRPr>
          </a:p>
        </p:txBody>
      </p:sp>
      <p:sp>
        <p:nvSpPr>
          <p:cNvPr id="624" name="Google Shape;624;gd57777aac2_2_502"/>
          <p:cNvSpPr txBox="1"/>
          <p:nvPr>
            <p:ph idx="12" type="sldNum"/>
          </p:nvPr>
        </p:nvSpPr>
        <p:spPr>
          <a:xfrm>
            <a:off x="11480800" y="8475133"/>
            <a:ext cx="3657600" cy="48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625" name="Google Shape;625;gd57777aac2_2_502"/>
          <p:cNvSpPr txBox="1"/>
          <p:nvPr/>
        </p:nvSpPr>
        <p:spPr>
          <a:xfrm>
            <a:off x="330800" y="61412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graphicFrame>
        <p:nvGraphicFramePr>
          <p:cNvPr id="630" name="Google Shape;630;gd57777aac2_2_521"/>
          <p:cNvGraphicFramePr/>
          <p:nvPr/>
        </p:nvGraphicFramePr>
        <p:xfrm>
          <a:off x="534825" y="1168483"/>
          <a:ext cx="3000000" cy="3000000"/>
        </p:xfrm>
        <a:graphic>
          <a:graphicData uri="http://schemas.openxmlformats.org/drawingml/2006/table">
            <a:tbl>
              <a:tblPr>
                <a:noFill/>
                <a:tableStyleId>{81A1F128-A3EC-4290-ADBB-36832A214A05}</a:tableStyleId>
              </a:tblPr>
              <a:tblGrid>
                <a:gridCol w="2204700"/>
                <a:gridCol w="2706250"/>
                <a:gridCol w="3097650"/>
                <a:gridCol w="3354575"/>
              </a:tblGrid>
              <a:tr h="7905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1. Penetapan tujuan belajar</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2. Menganalisis situasi kelas</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3. Asesmen untuk mengetahui posisi peserta didik di awal siklus pembelajaran.</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4. Menentukan strategi dan metode untuk  mencapai tujuan tsb.</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1811025">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Apakah tujuan pembelajaran ini kontekstual dengan kondisi lingkungan sekitar?</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Apakah tujuan pembelajaran sudah sesuai dengan tahapan dan kebutuhan belajar peserta didik?</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Siapa saja peserta didiknya?  (jumlah, pengetahuan dan pengalaman, motivasi, latar belakang budaya dll).</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Sumber daya apa yang tersedia untuk proses pembelajaran? (Ruang kelas, laboratorium, perpustakaan, ruang komputer, halaman dll).</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Siapa saja guru yang terlibat? Jika ada beberapa guru, bagaimana proses komunikasi dan koordinasi dilakukan?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Menyamakan persepsi antar guru yang mengajar kelas dan materi yang sama : Kriteria penilaian seperti apa yang tepat? </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cara mengukur ketercapaian kompetensi (pemahaman atau keterampilan tertentu)? Apakah menggunakan rubrik atau daftar centang atau catatan pengamatan? </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cara untuk mengajak pelajar  memahami asesmen atau pengukuran ketercapaian kompetensi?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Apa saja pendekatan yang  berorientasi pada kompetensi tujuan?</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Stimulus apa saja yang bisa diberikan agar peserta didik terlibat aktif dan membantu peserta didik mencapai tujuan pembelajaran? </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Metode pengajaran dan konsep pedagogis mana yang harus digunakan? Mengapa?</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Apakah metode pengajaran yang dipilih mampu mendorong aktivitas peserta didik  secara mandiri (self-regulated learning)?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r h="977375">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5. Memilih dan menetapkan perangkat ajar, serta aktivitas pembelajaran.</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6. Sosialisasi target belajar dan menyepakati pembelajaran bersama pelajar </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7. Pelaksanaan pembelajaran dan asesmen untuk memonitor kemajuan belajar  selama proses pembelajaran.</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solidFill>
                            <a:srgbClr val="0B5394"/>
                          </a:solidFill>
                          <a:latin typeface="Source Sans Pro"/>
                          <a:ea typeface="Source Sans Pro"/>
                          <a:cs typeface="Source Sans Pro"/>
                          <a:sym typeface="Source Sans Pro"/>
                        </a:rPr>
                        <a:t>8. Refleksi untuk  menetapkan tujuan belajar berikutnya berdasarkan hasil  ketercapaian kompetensi</a:t>
                      </a:r>
                      <a:endParaRPr b="1" sz="1300" u="none" cap="none" strike="noStrike">
                        <a:solidFill>
                          <a:srgbClr val="0B5394"/>
                        </a:solidFill>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1427750">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Diskusikan bersama peserta didik :  Apa ide pokok materi dan hubungan dengan situasi nyata? </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Diskusikan dengan guru pada level yang sama Kompetensi apa yang perlu diasah agar tujuan belajar tercapai?</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Apa saja target yang akan dicapai?</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cara membuat peserta didik untuk memahami target- target yang akan dicapai?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agar guru bisa memberikan umpan balik pada peserta didik secara reguler? </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melatih keterampilan refleksi bagi peserta didik sehingga mereka memahami hal-hal yang sudah tercapai dan area yang perlu diperbaiki?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c>
                  <a:txBody>
                    <a:bodyPr/>
                    <a:lstStyle/>
                    <a:p>
                      <a:pPr indent="-114300" lvl="0" marL="114300" marR="0" rtl="0" algn="l">
                        <a:lnSpc>
                          <a:spcPct val="100000"/>
                        </a:lnSpc>
                        <a:spcBef>
                          <a:spcPts val="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Bagaimana guru mendapatkan informasi untuk proses evaluasi? (Wawancara, umpan balik dari rekan kerja, kuesioner dll).</a:t>
                      </a:r>
                      <a:endParaRPr sz="1000" u="none" cap="none" strike="noStrike">
                        <a:latin typeface="Source Sans Pro"/>
                        <a:ea typeface="Source Sans Pro"/>
                        <a:cs typeface="Source Sans Pro"/>
                        <a:sym typeface="Source Sans Pro"/>
                      </a:endParaRPr>
                    </a:p>
                    <a:p>
                      <a:pPr indent="-114300" lvl="0" marL="114300" marR="0" rtl="0" algn="l">
                        <a:lnSpc>
                          <a:spcPct val="100000"/>
                        </a:lnSpc>
                        <a:spcBef>
                          <a:spcPts val="400"/>
                        </a:spcBef>
                        <a:spcAft>
                          <a:spcPts val="0"/>
                        </a:spcAft>
                        <a:buClr>
                          <a:srgbClr val="000000"/>
                        </a:buClr>
                        <a:buSzPts val="1000"/>
                        <a:buFont typeface="Arial"/>
                        <a:buNone/>
                      </a:pPr>
                      <a:r>
                        <a:rPr lang="en-US" sz="1000" u="none" cap="none" strike="noStrike">
                          <a:latin typeface="Source Sans Pro"/>
                          <a:ea typeface="Source Sans Pro"/>
                          <a:cs typeface="Source Sans Pro"/>
                          <a:sym typeface="Source Sans Pro"/>
                        </a:rPr>
                        <a:t>Informasi apa yang Anda perlukan untuk melakukan evaluasi? (Bagaimana peserta didik memandang proses pembelajaran, apakah hasilnya jelas, apakah mereka telah mempelajari apa yang seharusnya mereka pelajari, apakah guru mendukung peserta didik, dll.) </a:t>
                      </a:r>
                      <a:endParaRPr sz="1000" u="none" cap="none" strike="noStrike">
                        <a:latin typeface="Source Sans Pro"/>
                        <a:ea typeface="Source Sans Pro"/>
                        <a:cs typeface="Source Sans Pro"/>
                        <a:sym typeface="Source Sans Pro"/>
                      </a:endParaRPr>
                    </a:p>
                  </a:txBody>
                  <a:tcPr marT="121900" marB="121900" marR="121900" marL="12190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CFE2F3"/>
                    </a:solidFill>
                  </a:tcPr>
                </a:tc>
              </a:tr>
            </a:tbl>
          </a:graphicData>
        </a:graphic>
      </p:graphicFrame>
      <p:sp>
        <p:nvSpPr>
          <p:cNvPr id="631" name="Google Shape;631;gd57777aac2_2_521"/>
          <p:cNvSpPr txBox="1"/>
          <p:nvPr/>
        </p:nvSpPr>
        <p:spPr>
          <a:xfrm>
            <a:off x="559400" y="6293600"/>
            <a:ext cx="2068200" cy="523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DRAFT - UNTUK INTERNAL</a:t>
            </a:r>
            <a:endParaRPr b="1" i="0" sz="9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A61C00"/>
                </a:solidFill>
                <a:latin typeface="Source Sans Pro"/>
                <a:ea typeface="Source Sans Pro"/>
                <a:cs typeface="Source Sans Pro"/>
                <a:sym typeface="Source Sans Pro"/>
              </a:rPr>
              <a:t>TIDAK UNTUK DISEBARLUASKAN</a:t>
            </a:r>
            <a:endParaRPr b="1" i="0" sz="9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57777aac2_2_6"/>
          <p:cNvSpPr/>
          <p:nvPr/>
        </p:nvSpPr>
        <p:spPr>
          <a:xfrm>
            <a:off x="2762088" y="982675"/>
            <a:ext cx="8826000" cy="35214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Source Sans Pro"/>
                <a:ea typeface="Source Sans Pro"/>
                <a:cs typeface="Source Sans Pro"/>
                <a:sym typeface="Source Sans Pro"/>
              </a:rPr>
              <a:t>TETAP</a:t>
            </a:r>
            <a:endParaRPr b="0" i="0" sz="1100" u="none" cap="none" strike="noStrike">
              <a:solidFill>
                <a:srgbClr val="FFFFFF"/>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rgbClr val="FFFFFF"/>
                </a:solidFill>
                <a:latin typeface="Source Sans Pro"/>
                <a:ea typeface="Source Sans Pro"/>
                <a:cs typeface="Source Sans Pro"/>
                <a:sym typeface="Source Sans Pro"/>
              </a:rPr>
              <a:t>Ditetapkan oleh pemerintah pusat</a:t>
            </a:r>
            <a:endParaRPr b="0" i="0" sz="1100" u="none" cap="none" strike="noStrike">
              <a:solidFill>
                <a:srgbClr val="FFFFFF"/>
              </a:solidFill>
              <a:latin typeface="Source Sans Pro"/>
              <a:ea typeface="Source Sans Pro"/>
              <a:cs typeface="Source Sans Pro"/>
              <a:sym typeface="Source Sans Pro"/>
            </a:endParaRPr>
          </a:p>
        </p:txBody>
      </p:sp>
      <p:sp>
        <p:nvSpPr>
          <p:cNvPr id="138" name="Google Shape;138;gd57777aac2_2_6"/>
          <p:cNvSpPr/>
          <p:nvPr/>
        </p:nvSpPr>
        <p:spPr>
          <a:xfrm>
            <a:off x="2762175" y="5176775"/>
            <a:ext cx="8826000" cy="1431600"/>
          </a:xfrm>
          <a:prstGeom prst="rect">
            <a:avLst/>
          </a:prstGeom>
          <a:noFill/>
          <a:ln cap="flat" cmpd="sng" w="9525">
            <a:solidFill>
              <a:srgbClr val="B4A7D6"/>
            </a:solidFill>
            <a:prstDash val="dash"/>
            <a:round/>
            <a:headEnd len="sm" w="sm" type="none"/>
            <a:tailEnd len="sm" w="sm" type="none"/>
          </a:ln>
        </p:spPr>
        <p:txBody>
          <a:bodyPr anchorCtr="0" anchor="t" bIns="121900" lIns="121900" spcFirstLastPara="1" rIns="121900" wrap="square" tIns="121900">
            <a:noAutofit/>
          </a:bodyPr>
          <a:lstStyle/>
          <a:p>
            <a:pPr indent="0" lvl="0" marL="0" marR="6115050" rtl="0" algn="l">
              <a:lnSpc>
                <a:spcPct val="100000"/>
              </a:lnSpc>
              <a:spcBef>
                <a:spcPts val="0"/>
              </a:spcBef>
              <a:spcAft>
                <a:spcPts val="0"/>
              </a:spcAft>
              <a:buClr>
                <a:srgbClr val="000000"/>
              </a:buClr>
              <a:buSzPts val="1500"/>
              <a:buFont typeface="Arial"/>
              <a:buNone/>
            </a:pPr>
            <a:r>
              <a:rPr b="1" i="0" lang="en-US" sz="1500" u="none" cap="none" strike="noStrike">
                <a:solidFill>
                  <a:srgbClr val="0B5394"/>
                </a:solidFill>
                <a:latin typeface="Source Sans Pro"/>
                <a:ea typeface="Source Sans Pro"/>
                <a:cs typeface="Source Sans Pro"/>
                <a:sym typeface="Source Sans Pro"/>
              </a:rPr>
              <a:t>FLEKSIBEL/DINAMIS</a:t>
            </a:r>
            <a:endParaRPr b="1" i="0" sz="1500" u="none" cap="none" strike="noStrike">
              <a:solidFill>
                <a:srgbClr val="0B5394"/>
              </a:solidFill>
              <a:latin typeface="Source Sans Pro"/>
              <a:ea typeface="Source Sans Pro"/>
              <a:cs typeface="Source Sans Pro"/>
              <a:sym typeface="Source Sans Pro"/>
            </a:endParaRPr>
          </a:p>
          <a:p>
            <a:pPr indent="0" lvl="0" marL="0" marR="622935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Source Sans Pro"/>
                <a:ea typeface="Source Sans Pro"/>
                <a:cs typeface="Source Sans Pro"/>
                <a:sym typeface="Source Sans Pro"/>
              </a:rPr>
              <a:t>Satuan pendidikan mengembangkan kurikulum operasional berdasarkan kerangka dan struktur kurikulum, sesuai karakteristik satuan pendidikan</a:t>
            </a:r>
            <a:endParaRPr b="0" i="0" sz="12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9" name="Google Shape;139;gd57777aac2_2_6"/>
          <p:cNvSpPr txBox="1"/>
          <p:nvPr/>
        </p:nvSpPr>
        <p:spPr>
          <a:xfrm>
            <a:off x="5569125" y="1137832"/>
            <a:ext cx="2804700" cy="444600"/>
          </a:xfrm>
          <a:prstGeom prst="rect">
            <a:avLst/>
          </a:prstGeom>
          <a:solidFill>
            <a:srgbClr val="EA999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Tujuan Pendidikan Nasional </a:t>
            </a:r>
            <a:endParaRPr b="1" i="0" sz="1300" u="none" cap="none" strike="noStrike">
              <a:solidFill>
                <a:srgbClr val="000000"/>
              </a:solidFill>
              <a:latin typeface="Source Sans Pro"/>
              <a:ea typeface="Source Sans Pro"/>
              <a:cs typeface="Source Sans Pro"/>
              <a:sym typeface="Source Sans Pro"/>
            </a:endParaRPr>
          </a:p>
        </p:txBody>
      </p:sp>
      <p:sp>
        <p:nvSpPr>
          <p:cNvPr id="140" name="Google Shape;140;gd57777aac2_2_6"/>
          <p:cNvSpPr txBox="1"/>
          <p:nvPr/>
        </p:nvSpPr>
        <p:spPr>
          <a:xfrm>
            <a:off x="5569125" y="1582573"/>
            <a:ext cx="2804700" cy="444600"/>
          </a:xfrm>
          <a:prstGeom prst="rect">
            <a:avLst/>
          </a:prstGeom>
          <a:solidFill>
            <a:srgbClr val="F4CC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Profil Pelajar Pancasila</a:t>
            </a:r>
            <a:endParaRPr b="1" i="0" sz="1300" u="none" cap="none" strike="noStrike">
              <a:solidFill>
                <a:srgbClr val="000000"/>
              </a:solidFill>
              <a:latin typeface="Source Sans Pro"/>
              <a:ea typeface="Source Sans Pro"/>
              <a:cs typeface="Source Sans Pro"/>
              <a:sym typeface="Source Sans Pro"/>
            </a:endParaRPr>
          </a:p>
        </p:txBody>
      </p:sp>
      <p:sp>
        <p:nvSpPr>
          <p:cNvPr id="141" name="Google Shape;141;gd57777aac2_2_6"/>
          <p:cNvSpPr txBox="1"/>
          <p:nvPr/>
        </p:nvSpPr>
        <p:spPr>
          <a:xfrm>
            <a:off x="5569125" y="2241599"/>
            <a:ext cx="2804700" cy="444600"/>
          </a:xfrm>
          <a:prstGeom prst="rect">
            <a:avLst/>
          </a:prstGeom>
          <a:solidFill>
            <a:srgbClr val="F9CB9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Standar Kompetensi Lulusan</a:t>
            </a:r>
            <a:endParaRPr b="1" i="0" sz="13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Source Sans Pro"/>
                <a:ea typeface="Source Sans Pro"/>
                <a:cs typeface="Source Sans Pro"/>
                <a:sym typeface="Source Sans Pro"/>
              </a:rPr>
              <a:t>(untuk PAUD STPPA)</a:t>
            </a:r>
            <a:endParaRPr b="0" i="0" sz="1100" u="none" cap="none" strike="noStrike">
              <a:solidFill>
                <a:srgbClr val="000000"/>
              </a:solidFill>
              <a:latin typeface="Source Sans Pro"/>
              <a:ea typeface="Source Sans Pro"/>
              <a:cs typeface="Source Sans Pro"/>
              <a:sym typeface="Source Sans Pro"/>
            </a:endParaRPr>
          </a:p>
        </p:txBody>
      </p:sp>
      <p:cxnSp>
        <p:nvCxnSpPr>
          <p:cNvPr id="142" name="Google Shape;142;gd57777aac2_2_6"/>
          <p:cNvCxnSpPr>
            <a:stCxn id="140" idx="2"/>
            <a:endCxn id="141" idx="0"/>
          </p:cNvCxnSpPr>
          <p:nvPr/>
        </p:nvCxnSpPr>
        <p:spPr>
          <a:xfrm>
            <a:off x="6971475" y="2027173"/>
            <a:ext cx="0" cy="214500"/>
          </a:xfrm>
          <a:prstGeom prst="straightConnector1">
            <a:avLst/>
          </a:prstGeom>
          <a:noFill/>
          <a:ln cap="flat" cmpd="sng" w="9525">
            <a:solidFill>
              <a:srgbClr val="FFFFFF"/>
            </a:solidFill>
            <a:prstDash val="solid"/>
            <a:round/>
            <a:headEnd len="sm" w="sm" type="none"/>
            <a:tailEnd len="med" w="med" type="triangle"/>
          </a:ln>
        </p:spPr>
      </p:cxnSp>
      <p:sp>
        <p:nvSpPr>
          <p:cNvPr id="143" name="Google Shape;143;gd57777aac2_2_6"/>
          <p:cNvSpPr txBox="1"/>
          <p:nvPr/>
        </p:nvSpPr>
        <p:spPr>
          <a:xfrm>
            <a:off x="4283015" y="2900626"/>
            <a:ext cx="1593300" cy="444600"/>
          </a:xfrm>
          <a:prstGeom prst="rect">
            <a:avLst/>
          </a:prstGeom>
          <a:solidFill>
            <a:srgbClr val="F9CB9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Source Sans Pro"/>
                <a:ea typeface="Source Sans Pro"/>
                <a:cs typeface="Source Sans Pro"/>
                <a:sym typeface="Source Sans Pro"/>
              </a:rPr>
              <a:t>Standar Isi</a:t>
            </a:r>
            <a:endParaRPr b="0" i="0" sz="1300" u="none" cap="none" strike="noStrike">
              <a:solidFill>
                <a:srgbClr val="000000"/>
              </a:solidFill>
              <a:latin typeface="Source Sans Pro"/>
              <a:ea typeface="Source Sans Pro"/>
              <a:cs typeface="Source Sans Pro"/>
              <a:sym typeface="Source Sans Pro"/>
            </a:endParaRPr>
          </a:p>
        </p:txBody>
      </p:sp>
      <p:sp>
        <p:nvSpPr>
          <p:cNvPr id="144" name="Google Shape;144;gd57777aac2_2_6"/>
          <p:cNvSpPr txBox="1"/>
          <p:nvPr/>
        </p:nvSpPr>
        <p:spPr>
          <a:xfrm>
            <a:off x="6161054" y="2923578"/>
            <a:ext cx="1593300" cy="444600"/>
          </a:xfrm>
          <a:prstGeom prst="rect">
            <a:avLst/>
          </a:prstGeom>
          <a:solidFill>
            <a:srgbClr val="F9CB9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Source Sans Pro"/>
                <a:ea typeface="Source Sans Pro"/>
                <a:cs typeface="Source Sans Pro"/>
                <a:sym typeface="Source Sans Pro"/>
              </a:rPr>
              <a:t>Standar Proses</a:t>
            </a:r>
            <a:endParaRPr b="0" i="0" sz="1300" u="none" cap="none" strike="noStrike">
              <a:solidFill>
                <a:srgbClr val="000000"/>
              </a:solidFill>
              <a:latin typeface="Source Sans Pro"/>
              <a:ea typeface="Source Sans Pro"/>
              <a:cs typeface="Source Sans Pro"/>
              <a:sym typeface="Source Sans Pro"/>
            </a:endParaRPr>
          </a:p>
        </p:txBody>
      </p:sp>
      <p:cxnSp>
        <p:nvCxnSpPr>
          <p:cNvPr id="145" name="Google Shape;145;gd57777aac2_2_6"/>
          <p:cNvCxnSpPr>
            <a:stCxn id="141" idx="2"/>
            <a:endCxn id="143" idx="0"/>
          </p:cNvCxnSpPr>
          <p:nvPr/>
        </p:nvCxnSpPr>
        <p:spPr>
          <a:xfrm rot="5400000">
            <a:off x="5918325" y="1847549"/>
            <a:ext cx="214500" cy="1891800"/>
          </a:xfrm>
          <a:prstGeom prst="bentConnector3">
            <a:avLst>
              <a:gd fmla="val 50007" name="adj1"/>
            </a:avLst>
          </a:prstGeom>
          <a:noFill/>
          <a:ln cap="flat" cmpd="sng" w="9525">
            <a:solidFill>
              <a:srgbClr val="FFFFFF"/>
            </a:solidFill>
            <a:prstDash val="solid"/>
            <a:round/>
            <a:headEnd len="sm" w="sm" type="none"/>
            <a:tailEnd len="sm" w="sm" type="none"/>
          </a:ln>
        </p:spPr>
      </p:cxnSp>
      <p:sp>
        <p:nvSpPr>
          <p:cNvPr id="146" name="Google Shape;146;gd57777aac2_2_6"/>
          <p:cNvSpPr txBox="1"/>
          <p:nvPr/>
        </p:nvSpPr>
        <p:spPr>
          <a:xfrm>
            <a:off x="5569125" y="3770313"/>
            <a:ext cx="2804700" cy="444600"/>
          </a:xfrm>
          <a:prstGeom prst="rect">
            <a:avLst/>
          </a:prstGeom>
          <a:solidFill>
            <a:srgbClr val="B6D7A8"/>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Capaian Pembelajaran</a:t>
            </a:r>
            <a:endParaRPr b="1" i="0" sz="1300" u="none" cap="none" strike="noStrike">
              <a:solidFill>
                <a:srgbClr val="000000"/>
              </a:solidFill>
              <a:latin typeface="Source Sans Pro"/>
              <a:ea typeface="Source Sans Pro"/>
              <a:cs typeface="Source Sans Pro"/>
              <a:sym typeface="Source Sans Pro"/>
            </a:endParaRPr>
          </a:p>
        </p:txBody>
      </p:sp>
      <p:sp>
        <p:nvSpPr>
          <p:cNvPr id="147" name="Google Shape;147;gd57777aac2_2_6"/>
          <p:cNvSpPr txBox="1"/>
          <p:nvPr/>
        </p:nvSpPr>
        <p:spPr>
          <a:xfrm>
            <a:off x="9917133" y="2898790"/>
            <a:ext cx="1593300" cy="444600"/>
          </a:xfrm>
          <a:prstGeom prst="rect">
            <a:avLst/>
          </a:prstGeom>
          <a:solidFill>
            <a:srgbClr val="99999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FFFFFF"/>
                </a:solidFill>
                <a:latin typeface="Source Sans Pro"/>
                <a:ea typeface="Source Sans Pro"/>
                <a:cs typeface="Source Sans Pro"/>
                <a:sym typeface="Source Sans Pro"/>
              </a:rPr>
              <a:t>Standar lainnya</a:t>
            </a:r>
            <a:endParaRPr b="0" i="0" sz="1300" u="none" cap="none" strike="noStrike">
              <a:solidFill>
                <a:srgbClr val="FFFFFF"/>
              </a:solidFill>
              <a:latin typeface="Source Sans Pro"/>
              <a:ea typeface="Source Sans Pro"/>
              <a:cs typeface="Source Sans Pro"/>
              <a:sym typeface="Source Sans Pro"/>
            </a:endParaRPr>
          </a:p>
        </p:txBody>
      </p:sp>
      <p:sp>
        <p:nvSpPr>
          <p:cNvPr id="148" name="Google Shape;148;gd57777aac2_2_6"/>
          <p:cNvSpPr txBox="1"/>
          <p:nvPr/>
        </p:nvSpPr>
        <p:spPr>
          <a:xfrm>
            <a:off x="2809783" y="3770313"/>
            <a:ext cx="2427600" cy="444600"/>
          </a:xfrm>
          <a:prstGeom prst="rect">
            <a:avLst/>
          </a:prstGeom>
          <a:solidFill>
            <a:srgbClr val="B6D7A8"/>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Struktur Kurikulum</a:t>
            </a:r>
            <a:endParaRPr b="1" i="0" sz="1300" u="none" cap="none" strike="noStrike">
              <a:solidFill>
                <a:srgbClr val="000000"/>
              </a:solidFill>
              <a:latin typeface="Source Sans Pro"/>
              <a:ea typeface="Source Sans Pro"/>
              <a:cs typeface="Source Sans Pro"/>
              <a:sym typeface="Source Sans Pro"/>
            </a:endParaRPr>
          </a:p>
        </p:txBody>
      </p:sp>
      <p:sp>
        <p:nvSpPr>
          <p:cNvPr id="149" name="Google Shape;149;gd57777aac2_2_6"/>
          <p:cNvSpPr txBox="1"/>
          <p:nvPr/>
        </p:nvSpPr>
        <p:spPr>
          <a:xfrm>
            <a:off x="8705768" y="3770313"/>
            <a:ext cx="2804700" cy="444600"/>
          </a:xfrm>
          <a:prstGeom prst="rect">
            <a:avLst/>
          </a:prstGeom>
          <a:solidFill>
            <a:srgbClr val="B6D7A8"/>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Prinsip Pembelajaran dan Asesmen</a:t>
            </a:r>
            <a:endParaRPr b="1" i="0" sz="1300" u="none" cap="none" strike="noStrike">
              <a:solidFill>
                <a:srgbClr val="000000"/>
              </a:solidFill>
              <a:latin typeface="Source Sans Pro"/>
              <a:ea typeface="Source Sans Pro"/>
              <a:cs typeface="Source Sans Pro"/>
              <a:sym typeface="Source Sans Pro"/>
            </a:endParaRPr>
          </a:p>
        </p:txBody>
      </p:sp>
      <p:cxnSp>
        <p:nvCxnSpPr>
          <p:cNvPr id="150" name="Google Shape;150;gd57777aac2_2_6"/>
          <p:cNvCxnSpPr>
            <a:stCxn id="146" idx="1"/>
            <a:endCxn id="148" idx="3"/>
          </p:cNvCxnSpPr>
          <p:nvPr/>
        </p:nvCxnSpPr>
        <p:spPr>
          <a:xfrm flipH="1">
            <a:off x="5237325" y="3992613"/>
            <a:ext cx="331800" cy="600"/>
          </a:xfrm>
          <a:prstGeom prst="bentConnector3">
            <a:avLst>
              <a:gd fmla="val 50014" name="adj1"/>
            </a:avLst>
          </a:prstGeom>
          <a:noFill/>
          <a:ln cap="flat" cmpd="sng" w="9525">
            <a:solidFill>
              <a:srgbClr val="595959"/>
            </a:solidFill>
            <a:prstDash val="solid"/>
            <a:round/>
            <a:headEnd len="sm" w="sm" type="none"/>
            <a:tailEnd len="sm" w="sm" type="none"/>
          </a:ln>
        </p:spPr>
      </p:cxnSp>
      <p:cxnSp>
        <p:nvCxnSpPr>
          <p:cNvPr id="151" name="Google Shape;151;gd57777aac2_2_6"/>
          <p:cNvCxnSpPr>
            <a:stCxn id="146" idx="3"/>
            <a:endCxn id="149" idx="1"/>
          </p:cNvCxnSpPr>
          <p:nvPr/>
        </p:nvCxnSpPr>
        <p:spPr>
          <a:xfrm>
            <a:off x="8373825" y="3992613"/>
            <a:ext cx="331800" cy="600"/>
          </a:xfrm>
          <a:prstGeom prst="bentConnector3">
            <a:avLst>
              <a:gd fmla="val 50000" name="adj1"/>
            </a:avLst>
          </a:prstGeom>
          <a:noFill/>
          <a:ln cap="flat" cmpd="sng" w="9525">
            <a:solidFill>
              <a:srgbClr val="595959"/>
            </a:solidFill>
            <a:prstDash val="solid"/>
            <a:round/>
            <a:headEnd len="sm" w="sm" type="none"/>
            <a:tailEnd len="sm" w="sm" type="none"/>
          </a:ln>
        </p:spPr>
      </p:cxnSp>
      <p:cxnSp>
        <p:nvCxnSpPr>
          <p:cNvPr id="152" name="Google Shape;152;gd57777aac2_2_6"/>
          <p:cNvCxnSpPr>
            <a:stCxn id="141" idx="2"/>
            <a:endCxn id="147" idx="0"/>
          </p:cNvCxnSpPr>
          <p:nvPr/>
        </p:nvCxnSpPr>
        <p:spPr>
          <a:xfrm flipH="1" rot="-5400000">
            <a:off x="8736225" y="921449"/>
            <a:ext cx="212700" cy="3742200"/>
          </a:xfrm>
          <a:prstGeom prst="bentConnector3">
            <a:avLst>
              <a:gd fmla="val 49974" name="adj1"/>
            </a:avLst>
          </a:prstGeom>
          <a:noFill/>
          <a:ln cap="flat" cmpd="sng" w="9525">
            <a:solidFill>
              <a:srgbClr val="FFFFFF"/>
            </a:solidFill>
            <a:prstDash val="solid"/>
            <a:round/>
            <a:headEnd len="sm" w="sm" type="none"/>
            <a:tailEnd len="sm" w="sm" type="none"/>
          </a:ln>
        </p:spPr>
      </p:cxnSp>
      <p:sp>
        <p:nvSpPr>
          <p:cNvPr id="153" name="Google Shape;153;gd57777aac2_2_6"/>
          <p:cNvSpPr txBox="1"/>
          <p:nvPr/>
        </p:nvSpPr>
        <p:spPr>
          <a:xfrm>
            <a:off x="5677677" y="5480700"/>
            <a:ext cx="2580300" cy="1032600"/>
          </a:xfrm>
          <a:prstGeom prst="rect">
            <a:avLst/>
          </a:prstGeom>
          <a:solidFill>
            <a:srgbClr val="FFF2CC"/>
          </a:solidFill>
          <a:ln>
            <a:noFill/>
          </a:ln>
        </p:spPr>
        <p:txBody>
          <a:bodyPr anchorCtr="0" anchor="t" bIns="121900" lIns="121900" spcFirstLastPara="1" rIns="121900" wrap="square" tIns="121900">
            <a:noAutofit/>
          </a:bodyPr>
          <a:lstStyle/>
          <a:p>
            <a:pPr indent="-209550" lvl="0" marL="241300" marR="0" rtl="0" algn="l">
              <a:lnSpc>
                <a:spcPct val="100000"/>
              </a:lnSpc>
              <a:spcBef>
                <a:spcPts val="0"/>
              </a:spcBef>
              <a:spcAft>
                <a:spcPts val="0"/>
              </a:spcAft>
              <a:buClr>
                <a:srgbClr val="000000"/>
              </a:buClr>
              <a:buSzPts val="1300"/>
              <a:buFont typeface="Source Sans Pro"/>
              <a:buChar char="●"/>
            </a:pPr>
            <a:r>
              <a:rPr b="0" i="0" lang="en-US" sz="1300" u="none" cap="none" strike="noStrike">
                <a:solidFill>
                  <a:srgbClr val="000000"/>
                </a:solidFill>
                <a:latin typeface="Source Sans Pro"/>
                <a:ea typeface="Source Sans Pro"/>
                <a:cs typeface="Source Sans Pro"/>
                <a:sym typeface="Source Sans Pro"/>
              </a:rPr>
              <a:t>Visi &amp; Misi satuan pendidikan</a:t>
            </a:r>
            <a:endParaRPr b="0" i="0" sz="1300" u="none" cap="none" strike="noStrike">
              <a:solidFill>
                <a:srgbClr val="000000"/>
              </a:solidFill>
              <a:latin typeface="Source Sans Pro"/>
              <a:ea typeface="Source Sans Pro"/>
              <a:cs typeface="Source Sans Pro"/>
              <a:sym typeface="Source Sans Pro"/>
            </a:endParaRPr>
          </a:p>
          <a:p>
            <a:pPr indent="-209550" lvl="0" marL="241300" marR="0" rtl="0" algn="l">
              <a:lnSpc>
                <a:spcPct val="100000"/>
              </a:lnSpc>
              <a:spcBef>
                <a:spcPts val="0"/>
              </a:spcBef>
              <a:spcAft>
                <a:spcPts val="0"/>
              </a:spcAft>
              <a:buClr>
                <a:srgbClr val="000000"/>
              </a:buClr>
              <a:buSzPts val="1300"/>
              <a:buFont typeface="Source Sans Pro"/>
              <a:buChar char="●"/>
            </a:pPr>
            <a:r>
              <a:rPr b="0" i="0" lang="en-US" sz="1300" u="none" cap="none" strike="noStrike">
                <a:solidFill>
                  <a:srgbClr val="000000"/>
                </a:solidFill>
                <a:latin typeface="Source Sans Pro"/>
                <a:ea typeface="Source Sans Pro"/>
                <a:cs typeface="Source Sans Pro"/>
                <a:sym typeface="Source Sans Pro"/>
              </a:rPr>
              <a:t>Konteks dan kebijakan lokal</a:t>
            </a:r>
            <a:endParaRPr b="0" i="0" sz="1300" u="none" cap="none" strike="noStrike">
              <a:solidFill>
                <a:srgbClr val="000000"/>
              </a:solidFill>
              <a:latin typeface="Source Sans Pro"/>
              <a:ea typeface="Source Sans Pro"/>
              <a:cs typeface="Source Sans Pro"/>
              <a:sym typeface="Source Sans Pro"/>
            </a:endParaRPr>
          </a:p>
        </p:txBody>
      </p:sp>
      <p:sp>
        <p:nvSpPr>
          <p:cNvPr id="154" name="Google Shape;154;gd57777aac2_2_6"/>
          <p:cNvSpPr txBox="1"/>
          <p:nvPr/>
        </p:nvSpPr>
        <p:spPr>
          <a:xfrm>
            <a:off x="8840085" y="5480700"/>
            <a:ext cx="2670300" cy="1032600"/>
          </a:xfrm>
          <a:prstGeom prst="rect">
            <a:avLst/>
          </a:prstGeom>
          <a:solidFill>
            <a:srgbClr val="FFF2CC"/>
          </a:solidFill>
          <a:ln>
            <a:noFill/>
          </a:ln>
        </p:spPr>
        <p:txBody>
          <a:bodyPr anchorCtr="0" anchor="t" bIns="121900" lIns="121900" spcFirstLastPara="1" rIns="121900" wrap="square" tIns="121900">
            <a:noAutofit/>
          </a:bodyPr>
          <a:lstStyle/>
          <a:p>
            <a:pPr indent="-209550" lvl="0" marL="241300" marR="0" rtl="0" algn="l">
              <a:lnSpc>
                <a:spcPct val="100000"/>
              </a:lnSpc>
              <a:spcBef>
                <a:spcPts val="0"/>
              </a:spcBef>
              <a:spcAft>
                <a:spcPts val="0"/>
              </a:spcAft>
              <a:buClr>
                <a:srgbClr val="000000"/>
              </a:buClr>
              <a:buSzPts val="1300"/>
              <a:buFont typeface="Source Sans Pro"/>
              <a:buChar char="●"/>
            </a:pPr>
            <a:r>
              <a:rPr b="0" i="0" lang="en-US" sz="1300" u="none" cap="none" strike="noStrike">
                <a:solidFill>
                  <a:srgbClr val="000000"/>
                </a:solidFill>
                <a:latin typeface="Source Sans Pro"/>
                <a:ea typeface="Source Sans Pro"/>
                <a:cs typeface="Source Sans Pro"/>
                <a:sym typeface="Source Sans Pro"/>
              </a:rPr>
              <a:t>Kurikulum operasional di satuan pendidikan</a:t>
            </a:r>
            <a:endParaRPr b="0" i="0" sz="1300" u="none" cap="none" strike="noStrike">
              <a:solidFill>
                <a:srgbClr val="000000"/>
              </a:solidFill>
              <a:latin typeface="Source Sans Pro"/>
              <a:ea typeface="Source Sans Pro"/>
              <a:cs typeface="Source Sans Pro"/>
              <a:sym typeface="Source Sans Pro"/>
            </a:endParaRPr>
          </a:p>
          <a:p>
            <a:pPr indent="-209550" lvl="0" marL="241300" marR="0" rtl="0" algn="l">
              <a:lnSpc>
                <a:spcPct val="100000"/>
              </a:lnSpc>
              <a:spcBef>
                <a:spcPts val="0"/>
              </a:spcBef>
              <a:spcAft>
                <a:spcPts val="0"/>
              </a:spcAft>
              <a:buClr>
                <a:srgbClr val="000000"/>
              </a:buClr>
              <a:buSzPts val="1300"/>
              <a:buFont typeface="Source Sans Pro"/>
              <a:buChar char="●"/>
            </a:pPr>
            <a:r>
              <a:rPr b="0" i="0" lang="en-US" sz="1300" u="none" cap="none" strike="noStrike">
                <a:solidFill>
                  <a:srgbClr val="000000"/>
                </a:solidFill>
                <a:latin typeface="Source Sans Pro"/>
                <a:ea typeface="Source Sans Pro"/>
                <a:cs typeface="Source Sans Pro"/>
                <a:sym typeface="Source Sans Pro"/>
              </a:rPr>
              <a:t>Perangkat ajar yang dikembangkan secara mandiri</a:t>
            </a:r>
            <a:endParaRPr b="0" i="0" sz="1300" u="none" cap="none" strike="noStrike">
              <a:solidFill>
                <a:srgbClr val="000000"/>
              </a:solidFill>
              <a:latin typeface="Source Sans Pro"/>
              <a:ea typeface="Source Sans Pro"/>
              <a:cs typeface="Source Sans Pro"/>
              <a:sym typeface="Source Sans Pro"/>
            </a:endParaRPr>
          </a:p>
        </p:txBody>
      </p:sp>
      <p:cxnSp>
        <p:nvCxnSpPr>
          <p:cNvPr id="155" name="Google Shape;155;gd57777aac2_2_6"/>
          <p:cNvCxnSpPr>
            <a:stCxn id="153" idx="3"/>
            <a:endCxn id="154" idx="1"/>
          </p:cNvCxnSpPr>
          <p:nvPr/>
        </p:nvCxnSpPr>
        <p:spPr>
          <a:xfrm>
            <a:off x="8257977" y="5997000"/>
            <a:ext cx="582000" cy="0"/>
          </a:xfrm>
          <a:prstGeom prst="straightConnector1">
            <a:avLst/>
          </a:prstGeom>
          <a:noFill/>
          <a:ln cap="flat" cmpd="sng" w="9525">
            <a:solidFill>
              <a:srgbClr val="B7B7B7"/>
            </a:solidFill>
            <a:prstDash val="solid"/>
            <a:round/>
            <a:headEnd len="sm" w="sm" type="none"/>
            <a:tailEnd len="sm" w="sm" type="none"/>
          </a:ln>
        </p:spPr>
      </p:cxnSp>
      <p:sp>
        <p:nvSpPr>
          <p:cNvPr id="156" name="Google Shape;156;gd57777aac2_2_6"/>
          <p:cNvSpPr txBox="1"/>
          <p:nvPr/>
        </p:nvSpPr>
        <p:spPr>
          <a:xfrm>
            <a:off x="8039093" y="2898790"/>
            <a:ext cx="1593300" cy="444600"/>
          </a:xfrm>
          <a:prstGeom prst="rect">
            <a:avLst/>
          </a:prstGeom>
          <a:solidFill>
            <a:srgbClr val="F9CB9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Source Sans Pro"/>
                <a:ea typeface="Source Sans Pro"/>
                <a:cs typeface="Source Sans Pro"/>
                <a:sym typeface="Source Sans Pro"/>
              </a:rPr>
              <a:t>Standar Penilaian</a:t>
            </a:r>
            <a:endParaRPr b="0" i="0" sz="1300" u="none" cap="none" strike="noStrike">
              <a:solidFill>
                <a:srgbClr val="000000"/>
              </a:solidFill>
              <a:latin typeface="Source Sans Pro"/>
              <a:ea typeface="Source Sans Pro"/>
              <a:cs typeface="Source Sans Pro"/>
              <a:sym typeface="Source Sans Pro"/>
            </a:endParaRPr>
          </a:p>
        </p:txBody>
      </p:sp>
      <p:cxnSp>
        <p:nvCxnSpPr>
          <p:cNvPr id="157" name="Google Shape;157;gd57777aac2_2_6"/>
          <p:cNvCxnSpPr>
            <a:stCxn id="141" idx="2"/>
            <a:endCxn id="156" idx="0"/>
          </p:cNvCxnSpPr>
          <p:nvPr/>
        </p:nvCxnSpPr>
        <p:spPr>
          <a:xfrm flipH="1" rot="-5400000">
            <a:off x="7797225" y="1860449"/>
            <a:ext cx="212700" cy="1864200"/>
          </a:xfrm>
          <a:prstGeom prst="bentConnector3">
            <a:avLst>
              <a:gd fmla="val 49974" name="adj1"/>
            </a:avLst>
          </a:prstGeom>
          <a:noFill/>
          <a:ln cap="flat" cmpd="sng" w="9525">
            <a:solidFill>
              <a:srgbClr val="F3F3F3"/>
            </a:solidFill>
            <a:prstDash val="solid"/>
            <a:round/>
            <a:headEnd len="sm" w="sm" type="none"/>
            <a:tailEnd len="sm" w="sm" type="none"/>
          </a:ln>
        </p:spPr>
      </p:cxnSp>
      <p:sp>
        <p:nvSpPr>
          <p:cNvPr id="158" name="Google Shape;158;gd57777aac2_2_6"/>
          <p:cNvSpPr txBox="1"/>
          <p:nvPr/>
        </p:nvSpPr>
        <p:spPr>
          <a:xfrm>
            <a:off x="2641586" y="3578349"/>
            <a:ext cx="9025500" cy="799200"/>
          </a:xfrm>
          <a:prstGeom prst="rect">
            <a:avLst/>
          </a:prstGeom>
          <a:no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marR="9385300" rtl="0" algn="l">
              <a:lnSpc>
                <a:spcPct val="100000"/>
              </a:lnSpc>
              <a:spcBef>
                <a:spcPts val="0"/>
              </a:spcBef>
              <a:spcAft>
                <a:spcPts val="0"/>
              </a:spcAft>
              <a:buClr>
                <a:srgbClr val="000000"/>
              </a:buClr>
              <a:buSzPts val="1100"/>
              <a:buFont typeface="Arial"/>
              <a:buNone/>
            </a:pPr>
            <a:r>
              <a:t/>
            </a:r>
            <a:endParaRPr b="1" i="0" sz="1100" u="none" cap="none" strike="noStrike">
              <a:solidFill>
                <a:srgbClr val="0B5394"/>
              </a:solidFill>
              <a:latin typeface="Arial"/>
              <a:ea typeface="Arial"/>
              <a:cs typeface="Arial"/>
              <a:sym typeface="Arial"/>
            </a:endParaRPr>
          </a:p>
        </p:txBody>
      </p:sp>
      <p:sp>
        <p:nvSpPr>
          <p:cNvPr id="159" name="Google Shape;159;gd57777aac2_2_6"/>
          <p:cNvSpPr/>
          <p:nvPr/>
        </p:nvSpPr>
        <p:spPr>
          <a:xfrm>
            <a:off x="6750261" y="3414153"/>
            <a:ext cx="442500" cy="310200"/>
          </a:xfrm>
          <a:prstGeom prst="downArrow">
            <a:avLst>
              <a:gd fmla="val 50000" name="adj1"/>
              <a:gd fmla="val 50000" name="adj2"/>
            </a:avLst>
          </a:prstGeom>
          <a:solidFill>
            <a:srgbClr val="66666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d57777aac2_2_6"/>
          <p:cNvSpPr txBox="1"/>
          <p:nvPr/>
        </p:nvSpPr>
        <p:spPr>
          <a:xfrm>
            <a:off x="460350" y="982675"/>
            <a:ext cx="2352900" cy="182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B5394"/>
                </a:solidFill>
                <a:latin typeface="Arial"/>
                <a:ea typeface="Arial"/>
                <a:cs typeface="Arial"/>
                <a:sym typeface="Arial"/>
              </a:rPr>
              <a:t>Kerangka Dasar Kurikulum</a:t>
            </a:r>
            <a:r>
              <a:rPr b="1" i="0" lang="en-US" sz="1700" u="none" cap="none" strike="noStrike">
                <a:solidFill>
                  <a:srgbClr val="999999"/>
                </a:solidFill>
                <a:latin typeface="Arial"/>
                <a:ea typeface="Arial"/>
                <a:cs typeface="Arial"/>
                <a:sym typeface="Arial"/>
              </a:rPr>
              <a:t> </a:t>
            </a:r>
            <a:r>
              <a:rPr b="1" i="0" lang="en-US" sz="1700" u="none" cap="none" strike="noStrike">
                <a:solidFill>
                  <a:srgbClr val="666666"/>
                </a:solidFill>
                <a:latin typeface="Arial"/>
                <a:ea typeface="Arial"/>
                <a:cs typeface="Arial"/>
                <a:sym typeface="Arial"/>
              </a:rPr>
              <a:t>ditetapkan oleh Pemerintah Pusat dengan mengacu pada Tujuan Pendidikan Nasional dan SNP</a:t>
            </a:r>
            <a:endParaRPr b="1" i="0" sz="1700" u="none" cap="none" strike="noStrike">
              <a:solidFill>
                <a:srgbClr val="666666"/>
              </a:solidFill>
              <a:latin typeface="Arial"/>
              <a:ea typeface="Arial"/>
              <a:cs typeface="Arial"/>
              <a:sym typeface="Arial"/>
            </a:endParaRPr>
          </a:p>
        </p:txBody>
      </p:sp>
      <p:cxnSp>
        <p:nvCxnSpPr>
          <p:cNvPr id="161" name="Google Shape;161;gd57777aac2_2_6"/>
          <p:cNvCxnSpPr>
            <a:stCxn id="160" idx="2"/>
            <a:endCxn id="158" idx="1"/>
          </p:cNvCxnSpPr>
          <p:nvPr/>
        </p:nvCxnSpPr>
        <p:spPr>
          <a:xfrm flipH="1" rot="-5400000">
            <a:off x="1555800" y="2892175"/>
            <a:ext cx="1166700" cy="1004700"/>
          </a:xfrm>
          <a:prstGeom prst="bentConnector2">
            <a:avLst/>
          </a:prstGeom>
          <a:noFill/>
          <a:ln cap="flat" cmpd="sng" w="28575">
            <a:solidFill>
              <a:srgbClr val="3D85C6"/>
            </a:solidFill>
            <a:prstDash val="solid"/>
            <a:round/>
            <a:headEnd len="sm" w="sm" type="none"/>
            <a:tailEnd len="sm" w="sm" type="none"/>
          </a:ln>
        </p:spPr>
      </p:cxnSp>
      <p:cxnSp>
        <p:nvCxnSpPr>
          <p:cNvPr id="162" name="Google Shape;162;gd57777aac2_2_6"/>
          <p:cNvCxnSpPr/>
          <p:nvPr/>
        </p:nvCxnSpPr>
        <p:spPr>
          <a:xfrm>
            <a:off x="6971449" y="2709297"/>
            <a:ext cx="0" cy="214500"/>
          </a:xfrm>
          <a:prstGeom prst="straightConnector1">
            <a:avLst/>
          </a:prstGeom>
          <a:noFill/>
          <a:ln cap="flat" cmpd="sng" w="9525">
            <a:solidFill>
              <a:srgbClr val="FFFFFF"/>
            </a:solidFill>
            <a:prstDash val="solid"/>
            <a:round/>
            <a:headEnd len="sm" w="sm" type="none"/>
            <a:tailEnd len="med" w="med" type="triangle"/>
          </a:ln>
        </p:spPr>
      </p:cxnSp>
      <p:sp>
        <p:nvSpPr>
          <p:cNvPr id="163" name="Google Shape;163;gd57777aac2_2_6"/>
          <p:cNvSpPr txBox="1"/>
          <p:nvPr/>
        </p:nvSpPr>
        <p:spPr>
          <a:xfrm>
            <a:off x="962150" y="4575475"/>
            <a:ext cx="5712900" cy="444600"/>
          </a:xfrm>
          <a:prstGeom prst="rect">
            <a:avLst/>
          </a:prstGeom>
          <a:solidFill>
            <a:srgbClr val="CFE2F3"/>
          </a:solidFill>
          <a:ln>
            <a:noFill/>
          </a:ln>
        </p:spPr>
        <p:txBody>
          <a:bodyPr anchorCtr="0" anchor="ctr" bIns="162525" lIns="162525" spcFirstLastPara="1" rIns="162525" wrap="square" tIns="1625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Contoh Perangkat Ajar: </a:t>
            </a:r>
            <a:r>
              <a:rPr b="0" i="0" lang="en-US" sz="1200" u="none" cap="none" strike="noStrike">
                <a:solidFill>
                  <a:srgbClr val="000000"/>
                </a:solidFill>
                <a:latin typeface="Source Sans Pro"/>
                <a:ea typeface="Source Sans Pro"/>
                <a:cs typeface="Source Sans Pro"/>
                <a:sym typeface="Source Sans Pro"/>
              </a:rPr>
              <a:t>Buku Teks Pelajaran, Bahan Ajar, modul ajar mata pelajaran dan projek profil pelajar Pancasila, contoh kurikulum satuan pendidikan</a:t>
            </a:r>
            <a:endParaRPr b="0" i="0" sz="1200" u="none" cap="none" strike="noStrike">
              <a:solidFill>
                <a:srgbClr val="000000"/>
              </a:solidFill>
              <a:latin typeface="Source Sans Pro"/>
              <a:ea typeface="Source Sans Pro"/>
              <a:cs typeface="Source Sans Pro"/>
              <a:sym typeface="Source Sans Pro"/>
            </a:endParaRPr>
          </a:p>
        </p:txBody>
      </p:sp>
      <p:sp>
        <p:nvSpPr>
          <p:cNvPr id="164" name="Google Shape;164;gd57777aac2_2_6"/>
          <p:cNvSpPr/>
          <p:nvPr/>
        </p:nvSpPr>
        <p:spPr>
          <a:xfrm>
            <a:off x="6750300" y="4377575"/>
            <a:ext cx="442500" cy="799200"/>
          </a:xfrm>
          <a:prstGeom prst="downArrow">
            <a:avLst>
              <a:gd fmla="val 50000" name="adj1"/>
              <a:gd fmla="val 50000" name="adj2"/>
            </a:avLst>
          </a:prstGeom>
          <a:solidFill>
            <a:srgbClr val="666666"/>
          </a:solidFill>
          <a:ln>
            <a:noFill/>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65" name="Google Shape;165;gd57777aac2_2_6"/>
          <p:cNvCxnSpPr/>
          <p:nvPr/>
        </p:nvCxnSpPr>
        <p:spPr>
          <a:xfrm>
            <a:off x="6674924" y="4859320"/>
            <a:ext cx="267600" cy="0"/>
          </a:xfrm>
          <a:prstGeom prst="straightConnector1">
            <a:avLst/>
          </a:prstGeom>
          <a:noFill/>
          <a:ln cap="flat" cmpd="sng" w="28575">
            <a:solidFill>
              <a:srgbClr val="666666"/>
            </a:solidFill>
            <a:prstDash val="solid"/>
            <a:round/>
            <a:headEnd len="sm" w="sm" type="none"/>
            <a:tailEnd len="sm" w="sm" type="none"/>
          </a:ln>
        </p:spPr>
      </p:cxnSp>
      <p:sp>
        <p:nvSpPr>
          <p:cNvPr id="166" name="Google Shape;166;gd57777aac2_2_6"/>
          <p:cNvSpPr txBox="1"/>
          <p:nvPr>
            <p:ph idx="12" type="sldNum"/>
          </p:nvPr>
        </p:nvSpPr>
        <p:spPr>
          <a:xfrm>
            <a:off x="15110873" y="8624416"/>
            <a:ext cx="1057200" cy="3285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67" name="Google Shape;167;gd57777aac2_2_6"/>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pic>
        <p:nvPicPr>
          <p:cNvPr descr="Sekolah Penggerak | Sekolah Penggerak" id="636" name="Google Shape;636;p27"/>
          <p:cNvPicPr preferRelativeResize="0"/>
          <p:nvPr/>
        </p:nvPicPr>
        <p:blipFill rotWithShape="1">
          <a:blip r:embed="rId3">
            <a:alphaModFix/>
          </a:blip>
          <a:srcRect b="980" l="0" r="0" t="0"/>
          <a:stretch/>
        </p:blipFill>
        <p:spPr>
          <a:xfrm>
            <a:off x="0" y="344567"/>
            <a:ext cx="12192000" cy="685800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noFill/>
          <a:ln>
            <a:noFill/>
          </a:ln>
        </p:spPr>
      </p:pic>
      <p:sp>
        <p:nvSpPr>
          <p:cNvPr id="637" name="Google Shape;637;p27"/>
          <p:cNvSpPr txBox="1"/>
          <p:nvPr/>
        </p:nvSpPr>
        <p:spPr>
          <a:xfrm>
            <a:off x="5801709" y="4572000"/>
            <a:ext cx="5552100" cy="1287900"/>
          </a:xfrm>
          <a:prstGeom prst="rect">
            <a:avLst/>
          </a:prstGeom>
          <a:noFill/>
          <a:ln cap="flat" cmpd="sng" w="19050">
            <a:solidFill>
              <a:srgbClr val="1D81F7"/>
            </a:solidFill>
            <a:prstDash val="dash"/>
            <a:round/>
            <a:headEnd len="sm" w="sm" type="none"/>
            <a:tailEnd len="sm" w="sm" type="none"/>
          </a:ln>
        </p:spPr>
        <p:txBody>
          <a:bodyPr anchorCtr="0" anchor="t" bIns="45700" lIns="91425" spcFirstLastPara="1" rIns="91425" wrap="square" tIns="45700">
            <a:normAutofit fontScale="92500"/>
          </a:bodyPr>
          <a:lstStyle/>
          <a:p>
            <a:pPr indent="0" lvl="0" marL="0" marR="0" rtl="0" algn="ctr">
              <a:lnSpc>
                <a:spcPct val="90000"/>
              </a:lnSpc>
              <a:spcBef>
                <a:spcPts val="0"/>
              </a:spcBef>
              <a:spcAft>
                <a:spcPts val="0"/>
              </a:spcAft>
              <a:buClr>
                <a:srgbClr val="EE7D39"/>
              </a:buClr>
              <a:buSzPct val="100000"/>
              <a:buFont typeface="Arial"/>
              <a:buNone/>
            </a:pPr>
            <a:r>
              <a:rPr b="1" i="0" lang="en-US" sz="4400" u="none" cap="none" strike="noStrike">
                <a:solidFill>
                  <a:srgbClr val="EE7D39"/>
                </a:solidFill>
                <a:latin typeface="Candara"/>
                <a:ea typeface="Candara"/>
                <a:cs typeface="Candara"/>
                <a:sym typeface="Candara"/>
              </a:rPr>
              <a:t>SAMPAI JUMPA DI MATERI SELANJUTNYA!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57777aac2_2_41"/>
          <p:cNvSpPr txBox="1"/>
          <p:nvPr>
            <p:ph type="title"/>
          </p:nvPr>
        </p:nvSpPr>
        <p:spPr>
          <a:xfrm>
            <a:off x="199700" y="267133"/>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800"/>
              <a:buNone/>
            </a:pPr>
            <a:r>
              <a:rPr lang="en-US" sz="2300"/>
              <a:t>Memahami Kerangka Dasar dan Struktur Kurikulum</a:t>
            </a:r>
            <a:endParaRPr sz="2300"/>
          </a:p>
        </p:txBody>
      </p:sp>
      <p:sp>
        <p:nvSpPr>
          <p:cNvPr id="173" name="Google Shape;173;gd57777aac2_2_41"/>
          <p:cNvSpPr txBox="1"/>
          <p:nvPr>
            <p:ph idx="1" type="body"/>
          </p:nvPr>
        </p:nvSpPr>
        <p:spPr>
          <a:xfrm>
            <a:off x="199700" y="1571633"/>
            <a:ext cx="2759100" cy="96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500"/>
              <a:buFont typeface="Arial"/>
              <a:buNone/>
            </a:pPr>
            <a:r>
              <a:rPr lang="en-US" sz="1300">
                <a:extLst>
                  <a:ext uri="http://customooxmlschemas.google.com/">
                    <go:slidesCustomData xmlns:go="http://customooxmlschemas.google.com/" textRoundtripDataId="0"/>
                  </a:ext>
                </a:extLst>
              </a:rPr>
              <a:t>Kerangka</a:t>
            </a:r>
            <a:r>
              <a:rPr lang="en-US" sz="1300"/>
              <a:t> berisi tujuan-tujuan  yang hendak dicapai dalam konteks luas dan jangka panjang.  Diharapkan kerangka dasar ini menjadi kompas dalam menunjukkan arah pendidikan Indonesia.  Berikut sekilas penjelasan mengenai dokumen pendukung atau dokumen yang selalu menjadi rujukan ketika mengembangkan kurikulum satuan pendidikan</a:t>
            </a:r>
            <a:endParaRPr sz="1300"/>
          </a:p>
          <a:p>
            <a:pPr indent="0" lvl="0" marL="0" rtl="0" algn="l">
              <a:lnSpc>
                <a:spcPct val="90000"/>
              </a:lnSpc>
              <a:spcBef>
                <a:spcPts val="1000"/>
              </a:spcBef>
              <a:spcAft>
                <a:spcPts val="0"/>
              </a:spcAft>
              <a:buSzPts val="2800"/>
              <a:buNone/>
            </a:pPr>
            <a:r>
              <a:t/>
            </a:r>
            <a:endParaRPr sz="1500"/>
          </a:p>
          <a:p>
            <a:pPr indent="0" lvl="0" marL="0" rtl="0" algn="l">
              <a:lnSpc>
                <a:spcPct val="90000"/>
              </a:lnSpc>
              <a:spcBef>
                <a:spcPts val="1000"/>
              </a:spcBef>
              <a:spcAft>
                <a:spcPts val="0"/>
              </a:spcAft>
              <a:buSzPts val="2800"/>
              <a:buNone/>
            </a:pPr>
            <a:r>
              <a:t/>
            </a:r>
            <a:endParaRPr sz="1500"/>
          </a:p>
          <a:p>
            <a:pPr indent="0" lvl="0" marL="0" rtl="0" algn="l">
              <a:lnSpc>
                <a:spcPct val="90000"/>
              </a:lnSpc>
              <a:spcBef>
                <a:spcPts val="1000"/>
              </a:spcBef>
              <a:spcAft>
                <a:spcPts val="0"/>
              </a:spcAft>
              <a:buSzPts val="2800"/>
              <a:buNone/>
            </a:pPr>
            <a:r>
              <a:t/>
            </a:r>
            <a:endParaRPr sz="1500"/>
          </a:p>
        </p:txBody>
      </p:sp>
      <p:graphicFrame>
        <p:nvGraphicFramePr>
          <p:cNvPr id="174" name="Google Shape;174;gd57777aac2_2_41"/>
          <p:cNvGraphicFramePr/>
          <p:nvPr/>
        </p:nvGraphicFramePr>
        <p:xfrm>
          <a:off x="3158967" y="966309"/>
          <a:ext cx="3000000" cy="3000000"/>
        </p:xfrm>
        <a:graphic>
          <a:graphicData uri="http://schemas.openxmlformats.org/drawingml/2006/table">
            <a:tbl>
              <a:tblPr>
                <a:noFill/>
                <a:tableStyleId>{81A1F128-A3EC-4290-ADBB-36832A214A05}</a:tableStyleId>
              </a:tblPr>
              <a:tblGrid>
                <a:gridCol w="1577475"/>
                <a:gridCol w="7236025"/>
              </a:tblGrid>
              <a:tr h="686575">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rPr>
                        <a:t>Tujuan Pendidikan Nasional</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231140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Tujuan Pendidikan Nasional menjadi rujukan dalam penyelenggaraan pendidikan di Indonesia. Tujuan Pendidikan Nasional ini sudah diterjemahkan dalam Profil Pelajar Pancasila.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388400">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rPr>
                        <a:t>Profil Pelajar Pancasila</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Profil Pelajar Pancasila berperan menjadi penuntun arah yang memandu segala kebijakan dan pembaharuan dalam sistem pendidikan Indonesia, termasuk kurikulum, pembelajaran, dan asesmen. Dari perspektif penyusunan kurikulum, Profil Pelajar Pancasila adalah tujuan besar (</a:t>
                      </a:r>
                      <a:r>
                        <a:rPr i="1" lang="en-US" sz="1200" u="none" cap="none" strike="noStrike">
                          <a:solidFill>
                            <a:srgbClr val="434343"/>
                          </a:solidFill>
                          <a:latin typeface="Source Sans Pro"/>
                          <a:ea typeface="Source Sans Pro"/>
                          <a:cs typeface="Source Sans Pro"/>
                          <a:sym typeface="Source Sans Pro"/>
                        </a:rPr>
                        <a:t>aim</a:t>
                      </a:r>
                      <a:r>
                        <a:rPr lang="en-US" sz="1200" u="none" cap="none" strike="noStrike">
                          <a:solidFill>
                            <a:srgbClr val="434343"/>
                          </a:solidFill>
                          <a:latin typeface="Source Sans Pro"/>
                          <a:ea typeface="Source Sans Pro"/>
                          <a:cs typeface="Source Sans Pro"/>
                          <a:sym typeface="Source Sans Pro"/>
                        </a:rPr>
                        <a:t>) atau aspirasi yang perlu dicapai, atau yang disebut juga dengan </a:t>
                      </a:r>
                      <a:r>
                        <a:rPr i="1" lang="en-US" sz="1200" u="none" cap="none" strike="noStrike">
                          <a:solidFill>
                            <a:srgbClr val="434343"/>
                          </a:solidFill>
                          <a:latin typeface="Source Sans Pro"/>
                          <a:ea typeface="Source Sans Pro"/>
                          <a:cs typeface="Source Sans Pro"/>
                          <a:sym typeface="Source Sans Pro"/>
                        </a:rPr>
                        <a:t>long-term outcomes</a:t>
                      </a:r>
                      <a:r>
                        <a:rPr lang="en-US" sz="1200" u="none" cap="none" strike="noStrike">
                          <a:solidFill>
                            <a:srgbClr val="434343"/>
                          </a:solidFill>
                          <a:latin typeface="Source Sans Pro"/>
                          <a:ea typeface="Source Sans Pro"/>
                          <a:cs typeface="Source Sans Pro"/>
                          <a:sym typeface="Source Sans Pro"/>
                        </a:rPr>
                        <a:t> (luaran jangka panjang). Profil Pelajar Pancasila merupakan interpretasi dari Tujuan Pendidikan Nasional dan visi pendidikan Indonesia, yang digunakan sebagai rujukan penyusunan Standar Nasional Pendidikan dan kurikulum</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20025">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extLst>
                            <a:ext uri="http://customooxmlschemas.google.com/">
                              <go:slidesCustomData xmlns:go="http://customooxmlschemas.google.com/" textRoundtripDataId="1"/>
                            </a:ext>
                          </a:extLst>
                        </a:rPr>
                        <a:t>Standar Nasional Pendidikan</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Standar Pendidikan yang diacu sebagai kerangka dan sudah diterjemahkan pada Struktur Kurikulum, Prinsip Pembelajaran dan Asesmen, serta Capaian Pembelajaran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37475">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rPr>
                        <a:t>Struktur Kurikulum</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extLst>
                            <a:ext uri="http://customooxmlschemas.google.com/">
                              <go:slidesCustomData xmlns:go="http://customooxmlschemas.google.com/" textRoundtripDataId="2"/>
                            </a:ext>
                          </a:extLst>
                        </a:rPr>
                        <a:t>Struktur Kurikulum </a:t>
                      </a:r>
                      <a:r>
                        <a:rPr lang="en-US" sz="1200" u="none" cap="none" strike="noStrike">
                          <a:solidFill>
                            <a:srgbClr val="434343"/>
                          </a:solidFill>
                          <a:latin typeface="Source Sans Pro"/>
                          <a:ea typeface="Source Sans Pro"/>
                          <a:cs typeface="Source Sans Pro"/>
                          <a:sym typeface="Source Sans Pro"/>
                        </a:rPr>
                        <a:t>yang ditetapkan oleh Pemerintah menjadi acuan sekolah untuk mengembangkan kurikulum menuju tercapainya Profil Pelajar Pancasila dapat ditambahkan dengan kekhasan sekolah sesuai dengan visi, misi, dan tujuan sekolah. Struktur kurikulum ini berisi kegiatan  intrakurikuler, termasuk pembelajaran berbasis projek untuk penguatan profil Pelajar Pancasila.  Ditambah dengan pengembangan karakter dan budaya kerja sebagai wadah untuk penguatan profil Pelajar Pancasila.  </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36900">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rPr>
                        <a:t>Prinsip Pembelajaran dan Asesmen</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434343"/>
                          </a:solidFill>
                          <a:latin typeface="Source Sans Pro"/>
                          <a:ea typeface="Source Sans Pro"/>
                          <a:cs typeface="Source Sans Pro"/>
                          <a:sym typeface="Source Sans Pro"/>
                        </a:rPr>
                        <a:t>Prinsip Pembelajaran dan Asesmen menjadi rujukan dalam menyelenggarakan pembelajaran dan asesmen di sekolah.</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20025">
                <a:tc>
                  <a:txBody>
                    <a:bodyPr/>
                    <a:lstStyle/>
                    <a:p>
                      <a:pPr indent="0" lvl="0" marL="0" marR="0" rtl="0" algn="r">
                        <a:lnSpc>
                          <a:spcPct val="115000"/>
                        </a:lnSpc>
                        <a:spcBef>
                          <a:spcPts val="0"/>
                        </a:spcBef>
                        <a:spcAft>
                          <a:spcPts val="0"/>
                        </a:spcAft>
                        <a:buClr>
                          <a:srgbClr val="000000"/>
                        </a:buClr>
                        <a:buSzPts val="1200"/>
                        <a:buFont typeface="Arial"/>
                        <a:buNone/>
                      </a:pPr>
                      <a:r>
                        <a:rPr b="1" lang="en-US" sz="1200" u="none" cap="none" strike="noStrike">
                          <a:solidFill>
                            <a:srgbClr val="3D85C6"/>
                          </a:solidFill>
                          <a:latin typeface="Source Sans Pro"/>
                          <a:ea typeface="Source Sans Pro"/>
                          <a:cs typeface="Source Sans Pro"/>
                          <a:sym typeface="Source Sans Pro"/>
                        </a:rPr>
                        <a:t>Capaian Pembelajaran</a:t>
                      </a:r>
                      <a:endParaRPr b="1" sz="1200" u="none" cap="none" strike="noStrike">
                        <a:solidFill>
                          <a:srgbClr val="3D85C6"/>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lang="en-US" sz="1200" u="none" cap="none" strike="noStrike">
                          <a:solidFill>
                            <a:srgbClr val="434343"/>
                          </a:solidFill>
                          <a:latin typeface="Source Sans Pro"/>
                          <a:ea typeface="Source Sans Pro"/>
                          <a:cs typeface="Source Sans Pro"/>
                          <a:sym typeface="Source Sans Pro"/>
                          <a:extLst>
                            <a:ext uri="http://customooxmlschemas.google.com/">
                              <go:slidesCustomData xmlns:go="http://customooxmlschemas.google.com/" textRoundtripDataId="3"/>
                            </a:ext>
                          </a:extLst>
                        </a:rPr>
                        <a:t>Capaian Pembelajaran </a:t>
                      </a:r>
                      <a:r>
                        <a:rPr lang="en-US" sz="1200" u="none" cap="none" strike="noStrike">
                          <a:solidFill>
                            <a:srgbClr val="434343"/>
                          </a:solidFill>
                          <a:latin typeface="Source Sans Pro"/>
                          <a:ea typeface="Source Sans Pro"/>
                          <a:cs typeface="Source Sans Pro"/>
                          <a:sym typeface="Source Sans Pro"/>
                        </a:rPr>
                        <a:t>merupakan kompetensi yang harus dicapai peserta didik sesuai dengan fase  perkembangannya.</a:t>
                      </a:r>
                      <a:endParaRPr sz="1200" u="none" cap="none" strike="noStrike">
                        <a:solidFill>
                          <a:srgbClr val="434343"/>
                        </a:solidFill>
                        <a:latin typeface="Source Sans Pro"/>
                        <a:ea typeface="Source Sans Pro"/>
                        <a:cs typeface="Source Sans Pro"/>
                        <a:sym typeface="Source Sans Pr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75" name="Google Shape;175;gd57777aac2_2_41"/>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6" name="Google Shape;176;gd57777aac2_2_41"/>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0" name="Shape 180"/>
        <p:cNvGrpSpPr/>
        <p:nvPr/>
      </p:nvGrpSpPr>
      <p:grpSpPr>
        <a:xfrm>
          <a:off x="0" y="0"/>
          <a:ext cx="0" cy="0"/>
          <a:chOff x="0" y="0"/>
          <a:chExt cx="0" cy="0"/>
        </a:xfrm>
      </p:grpSpPr>
      <p:sp>
        <p:nvSpPr>
          <p:cNvPr id="181" name="Google Shape;181;gd57777aac2_2_592"/>
          <p:cNvSpPr txBox="1"/>
          <p:nvPr/>
        </p:nvSpPr>
        <p:spPr>
          <a:xfrm>
            <a:off x="6141400" y="4138150"/>
            <a:ext cx="9781500" cy="114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ndara"/>
              <a:ea typeface="Candara"/>
              <a:cs typeface="Candara"/>
              <a:sym typeface="Candara"/>
            </a:endParaRPr>
          </a:p>
        </p:txBody>
      </p:sp>
      <p:pic>
        <p:nvPicPr>
          <p:cNvPr id="182" name="Google Shape;182;gd57777aac2_2_592"/>
          <p:cNvPicPr preferRelativeResize="0"/>
          <p:nvPr/>
        </p:nvPicPr>
        <p:blipFill rotWithShape="1">
          <a:blip r:embed="rId3">
            <a:alphaModFix/>
          </a:blip>
          <a:srcRect b="0" l="0" r="0" t="0"/>
          <a:stretch/>
        </p:blipFill>
        <p:spPr>
          <a:xfrm>
            <a:off x="1075475" y="1540675"/>
            <a:ext cx="4913526" cy="4691051"/>
          </a:xfrm>
          <a:prstGeom prst="rect">
            <a:avLst/>
          </a:prstGeom>
          <a:noFill/>
          <a:ln>
            <a:noFill/>
          </a:ln>
        </p:spPr>
      </p:pic>
      <p:sp>
        <p:nvSpPr>
          <p:cNvPr id="183" name="Google Shape;183;gd57777aac2_2_592"/>
          <p:cNvSpPr/>
          <p:nvPr/>
        </p:nvSpPr>
        <p:spPr>
          <a:xfrm>
            <a:off x="6706025" y="1292775"/>
            <a:ext cx="5162700" cy="2596200"/>
          </a:xfrm>
          <a:prstGeom prst="wedgeEllipseCallout">
            <a:avLst>
              <a:gd fmla="val -64464" name="adj1"/>
              <a:gd fmla="val 48442" name="adj2"/>
            </a:avLst>
          </a:prstGeom>
          <a:solidFill>
            <a:srgbClr val="D0E0E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800"/>
              </a:spcAft>
              <a:buClr>
                <a:schemeClr val="dk1"/>
              </a:buClr>
              <a:buSzPts val="1100"/>
              <a:buFont typeface="Arial"/>
              <a:buNone/>
            </a:pPr>
            <a:r>
              <a:rPr b="0" i="0" lang="en-US" sz="2100" u="none" cap="none" strike="noStrike">
                <a:solidFill>
                  <a:srgbClr val="0B5394"/>
                </a:solidFill>
                <a:latin typeface="Source Sans Pro"/>
                <a:ea typeface="Source Sans Pro"/>
                <a:cs typeface="Source Sans Pro"/>
                <a:sym typeface="Source Sans Pro"/>
              </a:rPr>
              <a:t>Usai memahami tentang kerangka dasar dan struktur kurikulum, mari kita pelajari proses penyusunan kurikulum di satuan pendidikan!</a:t>
            </a:r>
            <a:endParaRPr b="0" i="0" sz="2000" u="none" cap="none" strike="noStrike">
              <a:solidFill>
                <a:srgbClr val="000000"/>
              </a:solidFill>
              <a:latin typeface="Arial"/>
              <a:ea typeface="Arial"/>
              <a:cs typeface="Arial"/>
              <a:sym typeface="Arial"/>
            </a:endParaRPr>
          </a:p>
        </p:txBody>
      </p:sp>
      <p:sp>
        <p:nvSpPr>
          <p:cNvPr id="184" name="Google Shape;184;gd57777aac2_2_592"/>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8" name="Shape 188"/>
        <p:cNvGrpSpPr/>
        <p:nvPr/>
      </p:nvGrpSpPr>
      <p:grpSpPr>
        <a:xfrm>
          <a:off x="0" y="0"/>
          <a:ext cx="0" cy="0"/>
          <a:chOff x="0" y="0"/>
          <a:chExt cx="0" cy="0"/>
        </a:xfrm>
      </p:grpSpPr>
      <p:sp>
        <p:nvSpPr>
          <p:cNvPr id="189" name="Google Shape;189;gd57777aac2_2_49"/>
          <p:cNvSpPr/>
          <p:nvPr>
            <p:ph idx="2" type="pic"/>
          </p:nvPr>
        </p:nvSpPr>
        <p:spPr>
          <a:xfrm>
            <a:off x="3365600" y="563670"/>
            <a:ext cx="5460900" cy="3118981"/>
          </a:xfrm>
          <a:prstGeom prst="rect">
            <a:avLst/>
          </a:prstGeom>
          <a:noFill/>
          <a:ln>
            <a:noFill/>
          </a:ln>
        </p:spPr>
      </p:sp>
      <p:sp>
        <p:nvSpPr>
          <p:cNvPr id="190" name="Google Shape;190;gd57777aac2_2_49"/>
          <p:cNvSpPr txBox="1"/>
          <p:nvPr>
            <p:ph idx="4294967295" type="sldNum"/>
          </p:nvPr>
        </p:nvSpPr>
        <p:spPr>
          <a:xfrm>
            <a:off x="11409045" y="6333134"/>
            <a:ext cx="731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1" name="Google Shape;191;gd57777aac2_2_49"/>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pic>
        <p:nvPicPr>
          <p:cNvPr id="192" name="Google Shape;192;gd57777aac2_2_49"/>
          <p:cNvPicPr preferRelativeResize="0"/>
          <p:nvPr/>
        </p:nvPicPr>
        <p:blipFill rotWithShape="1">
          <a:blip r:embed="rId3">
            <a:alphaModFix/>
          </a:blip>
          <a:srcRect b="0" l="0" r="0" t="0"/>
          <a:stretch/>
        </p:blipFill>
        <p:spPr>
          <a:xfrm>
            <a:off x="3457183" y="3473925"/>
            <a:ext cx="5185775"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57777aac2_2_103"/>
          <p:cNvSpPr/>
          <p:nvPr/>
        </p:nvSpPr>
        <p:spPr>
          <a:xfrm>
            <a:off x="2520497" y="3294599"/>
            <a:ext cx="9339300" cy="3018300"/>
          </a:xfrm>
          <a:prstGeom prst="roundRect">
            <a:avLst>
              <a:gd fmla="val 5340" name="adj"/>
            </a:avLst>
          </a:prstGeom>
          <a:noFill/>
          <a:ln cap="flat" cmpd="sng" w="19050">
            <a:solidFill>
              <a:srgbClr val="000000"/>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98" name="Google Shape;198;gd57777aac2_2_103"/>
          <p:cNvGrpSpPr/>
          <p:nvPr/>
        </p:nvGrpSpPr>
        <p:grpSpPr>
          <a:xfrm>
            <a:off x="2520350" y="1030301"/>
            <a:ext cx="9588409" cy="2056345"/>
            <a:chOff x="993149" y="698384"/>
            <a:chExt cx="7462959" cy="1708922"/>
          </a:xfrm>
        </p:grpSpPr>
        <p:sp>
          <p:nvSpPr>
            <p:cNvPr id="199" name="Google Shape;199;gd57777aac2_2_103"/>
            <p:cNvSpPr/>
            <p:nvPr/>
          </p:nvSpPr>
          <p:spPr>
            <a:xfrm>
              <a:off x="993149" y="698384"/>
              <a:ext cx="7269000" cy="1674000"/>
            </a:xfrm>
            <a:prstGeom prst="rect">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d57777aac2_2_103"/>
            <p:cNvSpPr txBox="1"/>
            <p:nvPr/>
          </p:nvSpPr>
          <p:spPr>
            <a:xfrm>
              <a:off x="4756808" y="2049106"/>
              <a:ext cx="3699300" cy="3582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Source Sans Pro"/>
                  <a:ea typeface="Source Sans Pro"/>
                  <a:cs typeface="Source Sans Pro"/>
                  <a:sym typeface="Source Sans Pro"/>
                </a:rPr>
                <a:t>Kerangka dasar kurikulum yang ditetapkan oleh pusat</a:t>
              </a:r>
              <a:endParaRPr b="1" i="0" sz="1200" u="none" cap="none" strike="noStrike">
                <a:solidFill>
                  <a:srgbClr val="FFFFFF"/>
                </a:solidFill>
                <a:latin typeface="Source Sans Pro"/>
                <a:ea typeface="Source Sans Pro"/>
                <a:cs typeface="Source Sans Pro"/>
                <a:sym typeface="Source Sans Pro"/>
              </a:endParaRPr>
            </a:p>
          </p:txBody>
        </p:sp>
        <p:sp>
          <p:nvSpPr>
            <p:cNvPr id="201" name="Google Shape;201;gd57777aac2_2_103"/>
            <p:cNvSpPr/>
            <p:nvPr/>
          </p:nvSpPr>
          <p:spPr>
            <a:xfrm>
              <a:off x="1050275" y="807125"/>
              <a:ext cx="2883900" cy="354000"/>
            </a:xfrm>
            <a:prstGeom prst="roundRect">
              <a:avLst>
                <a:gd fmla="val 50000" name="adj"/>
              </a:avLst>
            </a:prstGeom>
            <a:solidFill>
              <a:srgbClr val="EEEEE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TUJUAN PENDIDIKAN NASIONAL</a:t>
              </a:r>
              <a:endParaRPr b="0" i="0" sz="1200" u="none" cap="none" strike="noStrike">
                <a:solidFill>
                  <a:srgbClr val="000000"/>
                </a:solidFill>
                <a:latin typeface="Source Sans Pro"/>
                <a:ea typeface="Source Sans Pro"/>
                <a:cs typeface="Source Sans Pro"/>
                <a:sym typeface="Source Sans Pro"/>
              </a:endParaRPr>
            </a:p>
          </p:txBody>
        </p:sp>
        <p:sp>
          <p:nvSpPr>
            <p:cNvPr id="202" name="Google Shape;202;gd57777aac2_2_103"/>
            <p:cNvSpPr/>
            <p:nvPr/>
          </p:nvSpPr>
          <p:spPr>
            <a:xfrm>
              <a:off x="3888400" y="1147300"/>
              <a:ext cx="1226100" cy="523200"/>
            </a:xfrm>
            <a:prstGeom prst="roundRect">
              <a:avLst>
                <a:gd fmla="val 35670" name="adj"/>
              </a:avLst>
            </a:prstGeom>
            <a:solidFill>
              <a:srgbClr val="EEEEEE"/>
            </a:solidFill>
            <a:ln>
              <a:noFill/>
            </a:ln>
          </p:spPr>
          <p:txBody>
            <a:bodyPr anchorCtr="0" anchor="ctr" bIns="121900" lIns="24000" spcFirstLastPara="1" rIns="240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PROFIL PELAJAR PANCASILA</a:t>
              </a:r>
              <a:endParaRPr b="0" i="0" sz="1500" u="none" cap="none" strike="noStrike">
                <a:solidFill>
                  <a:srgbClr val="000000"/>
                </a:solidFill>
                <a:latin typeface="Arial"/>
                <a:ea typeface="Arial"/>
                <a:cs typeface="Arial"/>
                <a:sym typeface="Arial"/>
              </a:endParaRPr>
            </a:p>
          </p:txBody>
        </p:sp>
        <p:sp>
          <p:nvSpPr>
            <p:cNvPr id="203" name="Google Shape;203;gd57777aac2_2_103"/>
            <p:cNvSpPr/>
            <p:nvPr/>
          </p:nvSpPr>
          <p:spPr>
            <a:xfrm rot="5400000">
              <a:off x="4116425" y="755525"/>
              <a:ext cx="198000" cy="562800"/>
            </a:xfrm>
            <a:prstGeom prst="bentArrow">
              <a:avLst>
                <a:gd fmla="val 10981" name="adj1"/>
                <a:gd fmla="val 19008" name="adj2"/>
                <a:gd fmla="val 23567" name="adj3"/>
                <a:gd fmla="val 43750" name="adj4"/>
              </a:avLst>
            </a:prstGeom>
            <a:solidFill>
              <a:srgbClr val="38761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d57777aac2_2_103"/>
            <p:cNvSpPr/>
            <p:nvPr/>
          </p:nvSpPr>
          <p:spPr>
            <a:xfrm>
              <a:off x="5046250" y="1594301"/>
              <a:ext cx="3125400" cy="523200"/>
            </a:xfrm>
            <a:prstGeom prst="roundRect">
              <a:avLst>
                <a:gd fmla="val 50000" name="adj"/>
              </a:avLst>
            </a:prstGeom>
            <a:solidFill>
              <a:srgbClr val="EEEEE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Struktur Kurikulum </a:t>
              </a:r>
              <a:endParaRPr b="1" i="0" sz="13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Prinsip Pembelajaran dan Asesmen</a:t>
              </a:r>
              <a:endParaRPr b="1" i="0" sz="13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Capaian Pembelajaran</a:t>
              </a:r>
              <a:endParaRPr b="1" i="0" sz="1300" u="none" cap="none" strike="noStrike">
                <a:solidFill>
                  <a:srgbClr val="000000"/>
                </a:solidFill>
                <a:latin typeface="Source Sans Pro"/>
                <a:ea typeface="Source Sans Pro"/>
                <a:cs typeface="Source Sans Pro"/>
                <a:sym typeface="Source Sans Pro"/>
              </a:endParaRPr>
            </a:p>
          </p:txBody>
        </p:sp>
        <p:sp>
          <p:nvSpPr>
            <p:cNvPr id="205" name="Google Shape;205;gd57777aac2_2_103"/>
            <p:cNvSpPr/>
            <p:nvPr/>
          </p:nvSpPr>
          <p:spPr>
            <a:xfrm rot="5400000">
              <a:off x="5755200" y="823025"/>
              <a:ext cx="198000" cy="1408800"/>
            </a:xfrm>
            <a:prstGeom prst="bentArrow">
              <a:avLst>
                <a:gd fmla="val 10981" name="adj1"/>
                <a:gd fmla="val 19008" name="adj2"/>
                <a:gd fmla="val 23567" name="adj3"/>
                <a:gd fmla="val 43750" name="adj4"/>
              </a:avLst>
            </a:prstGeom>
            <a:solidFill>
              <a:srgbClr val="38761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gd57777aac2_2_103"/>
          <p:cNvGrpSpPr/>
          <p:nvPr/>
        </p:nvGrpSpPr>
        <p:grpSpPr>
          <a:xfrm>
            <a:off x="5989658" y="4177168"/>
            <a:ext cx="1502060" cy="1218702"/>
            <a:chOff x="1297950" y="3485475"/>
            <a:chExt cx="1169100" cy="1012800"/>
          </a:xfrm>
        </p:grpSpPr>
        <p:sp>
          <p:nvSpPr>
            <p:cNvPr id="207" name="Google Shape;207;gd57777aac2_2_103"/>
            <p:cNvSpPr/>
            <p:nvPr/>
          </p:nvSpPr>
          <p:spPr>
            <a:xfrm>
              <a:off x="1297950" y="3485475"/>
              <a:ext cx="1169100" cy="1012800"/>
            </a:xfrm>
            <a:prstGeom prst="hexagon">
              <a:avLst>
                <a:gd fmla="val 25000" name="adj"/>
                <a:gd fmla="val 115470" name="vf"/>
              </a:avLst>
            </a:prstGeom>
            <a:solidFill>
              <a:srgbClr val="D9EAD3"/>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08" name="Google Shape;208;gd57777aac2_2_103"/>
            <p:cNvSpPr txBox="1"/>
            <p:nvPr/>
          </p:nvSpPr>
          <p:spPr>
            <a:xfrm>
              <a:off x="1312275" y="3836870"/>
              <a:ext cx="1127100" cy="614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Merumuskan  </a:t>
              </a:r>
              <a:endParaRPr b="1"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TUJUAN</a:t>
              </a:r>
              <a:endParaRPr b="1"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Source Sans Pro"/>
                  <a:ea typeface="Source Sans Pro"/>
                  <a:cs typeface="Source Sans Pro"/>
                  <a:sym typeface="Source Sans Pro"/>
                </a:rPr>
                <a:t>Program</a:t>
              </a:r>
              <a:endParaRPr b="1" i="1"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Source Sans Pro"/>
                  <a:ea typeface="Source Sans Pro"/>
                  <a:cs typeface="Source Sans Pro"/>
                  <a:sym typeface="Source Sans Pro"/>
                </a:rPr>
                <a:t>Keahlian</a:t>
              </a:r>
              <a:endParaRPr b="1" i="1" sz="1200" u="none" cap="none" strike="noStrike">
                <a:solidFill>
                  <a:srgbClr val="000000"/>
                </a:solidFill>
                <a:latin typeface="Source Sans Pro"/>
                <a:ea typeface="Source Sans Pro"/>
                <a:cs typeface="Source Sans Pro"/>
                <a:sym typeface="Source Sans Pro"/>
              </a:endParaRPr>
            </a:p>
          </p:txBody>
        </p:sp>
      </p:grpSp>
      <p:sp>
        <p:nvSpPr>
          <p:cNvPr id="209" name="Google Shape;209;gd57777aac2_2_103"/>
          <p:cNvSpPr/>
          <p:nvPr/>
        </p:nvSpPr>
        <p:spPr>
          <a:xfrm rot="10800000">
            <a:off x="6117627" y="4693804"/>
            <a:ext cx="4443000" cy="1914600"/>
          </a:xfrm>
          <a:prstGeom prst="uturnArrow">
            <a:avLst>
              <a:gd fmla="val 4996" name="adj1"/>
              <a:gd fmla="val 8510" name="adj2"/>
              <a:gd fmla="val 12020" name="adj3"/>
              <a:gd fmla="val 42649" name="adj4"/>
              <a:gd fmla="val 44536" name="adj5"/>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d57777aac2_2_103"/>
          <p:cNvSpPr/>
          <p:nvPr/>
        </p:nvSpPr>
        <p:spPr>
          <a:xfrm>
            <a:off x="6771251" y="6365608"/>
            <a:ext cx="3411300" cy="336000"/>
          </a:xfrm>
          <a:prstGeom prst="roundRect">
            <a:avLst>
              <a:gd fmla="val 37500" name="adj"/>
            </a:avLst>
          </a:prstGeom>
          <a:solidFill>
            <a:srgbClr val="F4CCCC"/>
          </a:solidFill>
          <a:ln>
            <a:noFill/>
          </a:ln>
        </p:spPr>
        <p:txBody>
          <a:bodyPr anchorCtr="0" anchor="ctr" bIns="121900" lIns="24000" spcFirstLastPara="1" rIns="240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evaluasi jangka panjang </a:t>
            </a:r>
            <a:r>
              <a:rPr b="0" i="0" lang="en-US" sz="1500" u="none" cap="none" strike="noStrike">
                <a:solidFill>
                  <a:srgbClr val="000000"/>
                </a:solidFill>
                <a:latin typeface="Source Sans Pro"/>
                <a:ea typeface="Source Sans Pro"/>
                <a:cs typeface="Source Sans Pro"/>
                <a:sym typeface="Source Sans Pro"/>
              </a:rPr>
              <a:t>(4-5 tahun)</a:t>
            </a:r>
            <a:endParaRPr b="0" i="0" sz="1500" u="none" cap="none" strike="noStrike">
              <a:solidFill>
                <a:srgbClr val="000000"/>
              </a:solidFill>
              <a:latin typeface="Source Sans Pro"/>
              <a:ea typeface="Source Sans Pro"/>
              <a:cs typeface="Source Sans Pro"/>
              <a:sym typeface="Source Sans Pro"/>
            </a:endParaRPr>
          </a:p>
        </p:txBody>
      </p:sp>
      <p:grpSp>
        <p:nvGrpSpPr>
          <p:cNvPr id="211" name="Google Shape;211;gd57777aac2_2_103"/>
          <p:cNvGrpSpPr/>
          <p:nvPr/>
        </p:nvGrpSpPr>
        <p:grpSpPr>
          <a:xfrm>
            <a:off x="7832995" y="4705981"/>
            <a:ext cx="2708312" cy="1523107"/>
            <a:chOff x="5200788" y="3097225"/>
            <a:chExt cx="2280300" cy="1265775"/>
          </a:xfrm>
        </p:grpSpPr>
        <p:sp>
          <p:nvSpPr>
            <p:cNvPr id="212" name="Google Shape;212;gd57777aac2_2_103"/>
            <p:cNvSpPr/>
            <p:nvPr/>
          </p:nvSpPr>
          <p:spPr>
            <a:xfrm rot="10800000">
              <a:off x="5200788" y="3097225"/>
              <a:ext cx="2280300" cy="1123800"/>
            </a:xfrm>
            <a:prstGeom prst="uturnArrow">
              <a:avLst>
                <a:gd fmla="val 6451" name="adj1"/>
                <a:gd fmla="val 9315" name="adj2"/>
                <a:gd fmla="val 20999" name="adj3"/>
                <a:gd fmla="val 42649" name="adj4"/>
                <a:gd fmla="val 48234" name="adj5"/>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d57777aac2_2_103"/>
            <p:cNvSpPr/>
            <p:nvPr/>
          </p:nvSpPr>
          <p:spPr>
            <a:xfrm>
              <a:off x="5572903" y="4009000"/>
              <a:ext cx="1791600" cy="354000"/>
            </a:xfrm>
            <a:prstGeom prst="roundRect">
              <a:avLst>
                <a:gd fmla="val 37500" name="adj"/>
              </a:avLst>
            </a:prstGeom>
            <a:solidFill>
              <a:srgbClr val="F4CCCC"/>
            </a:solidFill>
            <a:ln>
              <a:noFill/>
            </a:ln>
          </p:spPr>
          <p:txBody>
            <a:bodyPr anchorCtr="0" anchor="ctr" bIns="121900" lIns="24000" spcFirstLastPara="1" rIns="240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evaluasi jangka pendek </a:t>
              </a:r>
              <a:r>
                <a:rPr b="0" i="0" lang="en-US" sz="1500" u="none" cap="none" strike="noStrike">
                  <a:solidFill>
                    <a:srgbClr val="000000"/>
                  </a:solidFill>
                  <a:latin typeface="Source Sans Pro"/>
                  <a:ea typeface="Source Sans Pro"/>
                  <a:cs typeface="Source Sans Pro"/>
                  <a:sym typeface="Source Sans Pro"/>
                </a:rPr>
                <a:t>(semester/tahunan)</a:t>
              </a:r>
              <a:endParaRPr b="0" i="0" sz="1500" u="none" cap="none" strike="noStrike">
                <a:solidFill>
                  <a:srgbClr val="000000"/>
                </a:solidFill>
                <a:latin typeface="Source Sans Pro"/>
                <a:ea typeface="Source Sans Pro"/>
                <a:cs typeface="Source Sans Pro"/>
                <a:sym typeface="Source Sans Pro"/>
              </a:endParaRPr>
            </a:p>
          </p:txBody>
        </p:sp>
      </p:grpSp>
      <p:sp>
        <p:nvSpPr>
          <p:cNvPr id="214" name="Google Shape;214;gd57777aac2_2_103"/>
          <p:cNvSpPr txBox="1"/>
          <p:nvPr/>
        </p:nvSpPr>
        <p:spPr>
          <a:xfrm>
            <a:off x="209450" y="1030275"/>
            <a:ext cx="2311200" cy="2056500"/>
          </a:xfrm>
          <a:prstGeom prst="rect">
            <a:avLst/>
          </a:prstGeom>
          <a:solidFill>
            <a:srgbClr val="3D85C6"/>
          </a:solidFill>
          <a:ln>
            <a:noFill/>
          </a:ln>
        </p:spPr>
        <p:txBody>
          <a:bodyPr anchorCtr="0" anchor="t" bIns="121900" lIns="121900" spcFirstLastPara="1" rIns="121900" wrap="square" tIns="121900">
            <a:noAutofit/>
          </a:bodyPr>
          <a:lstStyle/>
          <a:p>
            <a:pPr indent="0" lvl="0" marL="241300" marR="0" rtl="0" algn="l">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Source Sans Pro"/>
                <a:ea typeface="Source Sans Pro"/>
                <a:cs typeface="Source Sans Pro"/>
                <a:sym typeface="Source Sans Pro"/>
              </a:rPr>
              <a:t>Proses P</a:t>
            </a:r>
            <a:r>
              <a:rPr b="1" i="0" lang="en-US" sz="1700" u="none" cap="none" strike="noStrike">
                <a:solidFill>
                  <a:srgbClr val="FFFFFF"/>
                </a:solidFill>
                <a:latin typeface="Source Sans Pro"/>
                <a:ea typeface="Source Sans Pro"/>
                <a:cs typeface="Source Sans Pro"/>
                <a:sym typeface="Source Sans Pro"/>
                <a:extLst>
                  <a:ext uri="http://customooxmlschemas.google.com/">
                    <go:slidesCustomData xmlns:go="http://customooxmlschemas.google.com/" textRoundtripDataId="4"/>
                  </a:ext>
                </a:extLst>
              </a:rPr>
              <a:t>enyusunan</a:t>
            </a:r>
            <a:r>
              <a:rPr b="1" i="0" lang="en-US" sz="1700" u="none" cap="none" strike="noStrike">
                <a:solidFill>
                  <a:srgbClr val="FFFFFF"/>
                </a:solidFill>
                <a:latin typeface="Source Sans Pro"/>
                <a:ea typeface="Source Sans Pro"/>
                <a:cs typeface="Source Sans Pro"/>
                <a:sym typeface="Source Sans Pro"/>
              </a:rPr>
              <a:t> K</a:t>
            </a:r>
            <a:r>
              <a:rPr b="1" i="0" lang="en-US" sz="1700" u="none" cap="none" strike="noStrike">
                <a:solidFill>
                  <a:srgbClr val="FFFFFF"/>
                </a:solidFill>
                <a:latin typeface="Source Sans Pro"/>
                <a:ea typeface="Source Sans Pro"/>
                <a:cs typeface="Source Sans Pro"/>
                <a:sym typeface="Source Sans Pro"/>
                <a:extLst>
                  <a:ext uri="http://customooxmlschemas.google.com/">
                    <go:slidesCustomData xmlns:go="http://customooxmlschemas.google.com/" textRoundtripDataId="5"/>
                  </a:ext>
                </a:extLst>
              </a:rPr>
              <a:t>urikulum Operasional di </a:t>
            </a:r>
            <a:r>
              <a:rPr b="1" i="0" lang="en-US" sz="1700" u="none" cap="none" strike="noStrike">
                <a:solidFill>
                  <a:srgbClr val="FFFFFF"/>
                </a:solidFill>
                <a:latin typeface="Source Sans Pro"/>
                <a:ea typeface="Source Sans Pro"/>
                <a:cs typeface="Source Sans Pro"/>
                <a:sym typeface="Source Sans Pro"/>
              </a:rPr>
              <a:t>Sekolah Menengah Kejuruan</a:t>
            </a:r>
            <a:endParaRPr b="1" i="0" sz="1700" u="none" cap="none" strike="noStrike">
              <a:solidFill>
                <a:srgbClr val="FFFFFF"/>
              </a:solidFill>
              <a:latin typeface="Source Sans Pro"/>
              <a:ea typeface="Source Sans Pro"/>
              <a:cs typeface="Source Sans Pro"/>
              <a:sym typeface="Source Sans Pro"/>
            </a:endParaRPr>
          </a:p>
        </p:txBody>
      </p:sp>
      <p:sp>
        <p:nvSpPr>
          <p:cNvPr id="215" name="Google Shape;215;gd57777aac2_2_103"/>
          <p:cNvSpPr/>
          <p:nvPr/>
        </p:nvSpPr>
        <p:spPr>
          <a:xfrm>
            <a:off x="8393814" y="1804687"/>
            <a:ext cx="480300" cy="264600"/>
          </a:xfrm>
          <a:prstGeom prst="roundRect">
            <a:avLst>
              <a:gd fmla="val 35670" name="adj"/>
            </a:avLst>
          </a:prstGeom>
          <a:solidFill>
            <a:srgbClr val="CCCCCC"/>
          </a:solidFill>
          <a:ln>
            <a:noFill/>
          </a:ln>
        </p:spPr>
        <p:txBody>
          <a:bodyPr anchorCtr="0" anchor="ctr" bIns="121900" lIns="24000" spcFirstLastPara="1" rIns="240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Source Sans Pro"/>
                <a:ea typeface="Source Sans Pro"/>
                <a:cs typeface="Source Sans Pro"/>
                <a:sym typeface="Source Sans Pro"/>
              </a:rPr>
              <a:t>SNP</a:t>
            </a:r>
            <a:endParaRPr b="0" i="0" sz="1900" u="none" cap="none" strike="noStrike">
              <a:solidFill>
                <a:srgbClr val="000000"/>
              </a:solidFill>
              <a:latin typeface="Arial"/>
              <a:ea typeface="Arial"/>
              <a:cs typeface="Arial"/>
              <a:sym typeface="Arial"/>
            </a:endParaRPr>
          </a:p>
        </p:txBody>
      </p:sp>
      <p:grpSp>
        <p:nvGrpSpPr>
          <p:cNvPr id="216" name="Google Shape;216;gd57777aac2_2_103"/>
          <p:cNvGrpSpPr/>
          <p:nvPr/>
        </p:nvGrpSpPr>
        <p:grpSpPr>
          <a:xfrm>
            <a:off x="4743554" y="3497212"/>
            <a:ext cx="1502060" cy="1218702"/>
            <a:chOff x="1297950" y="3485475"/>
            <a:chExt cx="1169100" cy="1012800"/>
          </a:xfrm>
        </p:grpSpPr>
        <p:sp>
          <p:nvSpPr>
            <p:cNvPr id="217" name="Google Shape;217;gd57777aac2_2_103"/>
            <p:cNvSpPr/>
            <p:nvPr/>
          </p:nvSpPr>
          <p:spPr>
            <a:xfrm>
              <a:off x="1297950" y="3485475"/>
              <a:ext cx="1169100" cy="1012800"/>
            </a:xfrm>
            <a:prstGeom prst="hexagon">
              <a:avLst>
                <a:gd fmla="val 25000" name="adj"/>
                <a:gd fmla="val 115470" name="vf"/>
              </a:avLst>
            </a:prstGeom>
            <a:solidFill>
              <a:srgbClr val="D9EAD3"/>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18" name="Google Shape;218;gd57777aac2_2_103"/>
            <p:cNvSpPr txBox="1"/>
            <p:nvPr/>
          </p:nvSpPr>
          <p:spPr>
            <a:xfrm>
              <a:off x="1356025" y="3776772"/>
              <a:ext cx="1072800" cy="588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50"/>
                <a:buFont typeface="Arial"/>
                <a:buNone/>
              </a:pPr>
              <a:r>
                <a:rPr b="0" i="0" lang="en-US" sz="1150" u="none" cap="none" strike="noStrike">
                  <a:solidFill>
                    <a:srgbClr val="000000"/>
                  </a:solidFill>
                  <a:latin typeface="Source Sans Pro"/>
                  <a:ea typeface="Source Sans Pro"/>
                  <a:cs typeface="Source Sans Pro"/>
                  <a:sym typeface="Source Sans Pro"/>
                </a:rPr>
                <a:t>Menganalisis  konteks </a:t>
              </a:r>
              <a:r>
                <a:rPr b="1" i="0" lang="en-US" sz="1150" u="none" cap="none" strike="noStrike">
                  <a:solidFill>
                    <a:srgbClr val="000000"/>
                  </a:solidFill>
                  <a:latin typeface="Source Sans Pro"/>
                  <a:ea typeface="Source Sans Pro"/>
                  <a:cs typeface="Source Sans Pro"/>
                  <a:sym typeface="Source Sans Pro"/>
                </a:rPr>
                <a:t>KARAKTERISTIK</a:t>
              </a:r>
              <a:r>
                <a:rPr b="0" i="0" lang="en-US" sz="1150" u="none" cap="none" strike="noStrike">
                  <a:solidFill>
                    <a:srgbClr val="000000"/>
                  </a:solidFill>
                  <a:latin typeface="Source Sans Pro"/>
                  <a:ea typeface="Source Sans Pro"/>
                  <a:cs typeface="Source Sans Pro"/>
                  <a:sym typeface="Source Sans Pro"/>
                </a:rPr>
                <a:t> </a:t>
              </a:r>
              <a:endParaRPr b="1" i="0" sz="115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50"/>
                <a:buFont typeface="Arial"/>
                <a:buNone/>
              </a:pPr>
              <a:r>
                <a:rPr b="1" i="0" lang="en-US" sz="1150" u="none" cap="none" strike="noStrike">
                  <a:solidFill>
                    <a:srgbClr val="000000"/>
                  </a:solidFill>
                  <a:latin typeface="Source Sans Pro"/>
                  <a:ea typeface="Source Sans Pro"/>
                  <a:cs typeface="Source Sans Pro"/>
                  <a:sym typeface="Source Sans Pro"/>
                </a:rPr>
                <a:t>Program</a:t>
              </a:r>
              <a:endParaRPr b="1" i="0" sz="115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50"/>
                <a:buFont typeface="Arial"/>
                <a:buNone/>
              </a:pPr>
              <a:r>
                <a:rPr b="1" i="0" lang="en-US" sz="1150" u="none" cap="none" strike="noStrike">
                  <a:solidFill>
                    <a:srgbClr val="000000"/>
                  </a:solidFill>
                  <a:latin typeface="Source Sans Pro"/>
                  <a:ea typeface="Source Sans Pro"/>
                  <a:cs typeface="Source Sans Pro"/>
                  <a:sym typeface="Source Sans Pro"/>
                </a:rPr>
                <a:t>Keahlian</a:t>
              </a:r>
              <a:endParaRPr b="1" i="0" sz="1150" u="none" cap="none" strike="noStrike">
                <a:solidFill>
                  <a:srgbClr val="000000"/>
                </a:solidFill>
                <a:latin typeface="Source Sans Pro"/>
                <a:ea typeface="Source Sans Pro"/>
                <a:cs typeface="Source Sans Pro"/>
                <a:sym typeface="Source Sans Pro"/>
              </a:endParaRPr>
            </a:p>
          </p:txBody>
        </p:sp>
      </p:grpSp>
      <p:sp>
        <p:nvSpPr>
          <p:cNvPr id="219" name="Google Shape;219;gd57777aac2_2_103"/>
          <p:cNvSpPr/>
          <p:nvPr/>
        </p:nvSpPr>
        <p:spPr>
          <a:xfrm rot="5400000">
            <a:off x="5958342" y="4972513"/>
            <a:ext cx="340800" cy="1235100"/>
          </a:xfrm>
          <a:prstGeom prst="rightBracket">
            <a:avLst>
              <a:gd fmla="val 8333" name="adj"/>
            </a:avLst>
          </a:prstGeom>
          <a:noFill/>
          <a:ln cap="flat" cmpd="sng" w="38100">
            <a:solidFill>
              <a:srgbClr val="D9D9D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gd57777aac2_2_103"/>
          <p:cNvCxnSpPr/>
          <p:nvPr/>
        </p:nvCxnSpPr>
        <p:spPr>
          <a:xfrm>
            <a:off x="5499587" y="4705985"/>
            <a:ext cx="0" cy="783000"/>
          </a:xfrm>
          <a:prstGeom prst="straightConnector1">
            <a:avLst/>
          </a:prstGeom>
          <a:noFill/>
          <a:ln cap="flat" cmpd="sng" w="28575">
            <a:solidFill>
              <a:srgbClr val="D9D9D9"/>
            </a:solidFill>
            <a:prstDash val="dot"/>
            <a:round/>
            <a:headEnd len="sm" w="sm" type="none"/>
            <a:tailEnd len="sm" w="sm" type="none"/>
          </a:ln>
        </p:spPr>
      </p:cxnSp>
      <p:cxnSp>
        <p:nvCxnSpPr>
          <p:cNvPr id="221" name="Google Shape;221;gd57777aac2_2_103"/>
          <p:cNvCxnSpPr/>
          <p:nvPr/>
        </p:nvCxnSpPr>
        <p:spPr>
          <a:xfrm>
            <a:off x="7964700" y="4757449"/>
            <a:ext cx="0" cy="835800"/>
          </a:xfrm>
          <a:prstGeom prst="straightConnector1">
            <a:avLst/>
          </a:prstGeom>
          <a:noFill/>
          <a:ln cap="flat" cmpd="sng" w="28575">
            <a:solidFill>
              <a:srgbClr val="D9D9D9"/>
            </a:solidFill>
            <a:prstDash val="dot"/>
            <a:round/>
            <a:headEnd len="sm" w="sm" type="none"/>
            <a:tailEnd len="sm" w="sm" type="none"/>
          </a:ln>
        </p:spPr>
      </p:cxnSp>
      <p:grpSp>
        <p:nvGrpSpPr>
          <p:cNvPr id="222" name="Google Shape;222;gd57777aac2_2_103"/>
          <p:cNvGrpSpPr/>
          <p:nvPr/>
        </p:nvGrpSpPr>
        <p:grpSpPr>
          <a:xfrm>
            <a:off x="7233975" y="3497213"/>
            <a:ext cx="1502060" cy="1218702"/>
            <a:chOff x="5797972" y="2932581"/>
            <a:chExt cx="1169100" cy="1012800"/>
          </a:xfrm>
        </p:grpSpPr>
        <p:sp>
          <p:nvSpPr>
            <p:cNvPr id="223" name="Google Shape;223;gd57777aac2_2_103"/>
            <p:cNvSpPr/>
            <p:nvPr/>
          </p:nvSpPr>
          <p:spPr>
            <a:xfrm>
              <a:off x="5797972" y="2932581"/>
              <a:ext cx="1169100" cy="1012800"/>
            </a:xfrm>
            <a:prstGeom prst="hexagon">
              <a:avLst>
                <a:gd fmla="val 25000" name="adj"/>
                <a:gd fmla="val 115470" name="vf"/>
              </a:avLst>
            </a:prstGeom>
            <a:solidFill>
              <a:srgbClr val="CFE2F3"/>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24" name="Google Shape;224;gd57777aac2_2_103"/>
            <p:cNvSpPr txBox="1"/>
            <p:nvPr/>
          </p:nvSpPr>
          <p:spPr>
            <a:xfrm>
              <a:off x="5812975" y="3219351"/>
              <a:ext cx="1127100" cy="46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 Menentukan </a:t>
              </a:r>
              <a:r>
                <a:rPr b="1" i="0" lang="en-US" sz="1200" u="none" cap="none" strike="noStrike">
                  <a:solidFill>
                    <a:srgbClr val="000000"/>
                  </a:solidFill>
                  <a:latin typeface="Source Sans Pro"/>
                  <a:ea typeface="Source Sans Pro"/>
                  <a:cs typeface="Source Sans Pro"/>
                  <a:sym typeface="Source Sans Pro"/>
                </a:rPr>
                <a:t>PENGORGANISASIAN </a:t>
              </a:r>
              <a:endParaRPr b="1"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PEMBELAJARAN</a:t>
              </a:r>
              <a:endParaRPr b="1" i="0" sz="1200" u="none" cap="none" strike="noStrike">
                <a:solidFill>
                  <a:srgbClr val="000000"/>
                </a:solidFill>
                <a:latin typeface="Source Sans Pro"/>
                <a:ea typeface="Source Sans Pro"/>
                <a:cs typeface="Source Sans Pro"/>
                <a:sym typeface="Source Sans Pro"/>
              </a:endParaRPr>
            </a:p>
          </p:txBody>
        </p:sp>
      </p:grpSp>
      <p:grpSp>
        <p:nvGrpSpPr>
          <p:cNvPr id="225" name="Google Shape;225;gd57777aac2_2_103"/>
          <p:cNvGrpSpPr/>
          <p:nvPr/>
        </p:nvGrpSpPr>
        <p:grpSpPr>
          <a:xfrm>
            <a:off x="8464820" y="4170470"/>
            <a:ext cx="1502397" cy="1232059"/>
            <a:chOff x="6738167" y="2367489"/>
            <a:chExt cx="1169363" cy="1023900"/>
          </a:xfrm>
        </p:grpSpPr>
        <p:sp>
          <p:nvSpPr>
            <p:cNvPr id="226" name="Google Shape;226;gd57777aac2_2_103"/>
            <p:cNvSpPr/>
            <p:nvPr/>
          </p:nvSpPr>
          <p:spPr>
            <a:xfrm rot="882">
              <a:off x="6738298" y="2367639"/>
              <a:ext cx="1169100" cy="1023600"/>
            </a:xfrm>
            <a:prstGeom prst="hexagon">
              <a:avLst>
                <a:gd fmla="val 26858" name="adj"/>
                <a:gd fmla="val 115470" name="vf"/>
              </a:avLst>
            </a:prstGeom>
            <a:solidFill>
              <a:srgbClr val="CFE2F3"/>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27" name="Google Shape;227;gd57777aac2_2_103"/>
            <p:cNvSpPr txBox="1"/>
            <p:nvPr/>
          </p:nvSpPr>
          <p:spPr>
            <a:xfrm>
              <a:off x="6761914" y="2597103"/>
              <a:ext cx="1127100" cy="614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Source Sans Pro"/>
                  <a:ea typeface="Source Sans Pro"/>
                  <a:cs typeface="Source Sans Pro"/>
                  <a:sym typeface="Source Sans Pro"/>
                </a:rPr>
                <a:t>Menyusun </a:t>
              </a:r>
              <a:endParaRPr b="0"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RENCANA  PEMBELAJARAN</a:t>
              </a:r>
              <a:r>
                <a:rPr b="0" i="0" lang="en-US" sz="1200" u="none" cap="none" strike="noStrike">
                  <a:solidFill>
                    <a:srgbClr val="000000"/>
                  </a:solidFill>
                  <a:latin typeface="Source Sans Pro"/>
                  <a:ea typeface="Source Sans Pro"/>
                  <a:cs typeface="Source Sans Pro"/>
                  <a:sym typeface="Source Sans Pro"/>
                </a:rPr>
                <a:t> </a:t>
              </a:r>
              <a:endParaRPr b="1"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Source Sans Pro"/>
                <a:ea typeface="Source Sans Pro"/>
                <a:cs typeface="Source Sans Pro"/>
                <a:sym typeface="Source Sans Pro"/>
              </a:endParaRPr>
            </a:p>
          </p:txBody>
        </p:sp>
      </p:grpSp>
      <p:grpSp>
        <p:nvGrpSpPr>
          <p:cNvPr id="228" name="Google Shape;228;gd57777aac2_2_103"/>
          <p:cNvGrpSpPr/>
          <p:nvPr/>
        </p:nvGrpSpPr>
        <p:grpSpPr>
          <a:xfrm>
            <a:off x="9691406" y="3497213"/>
            <a:ext cx="1502060" cy="1218702"/>
            <a:chOff x="7714601" y="2932581"/>
            <a:chExt cx="1169100" cy="1012800"/>
          </a:xfrm>
        </p:grpSpPr>
        <p:sp>
          <p:nvSpPr>
            <p:cNvPr id="229" name="Google Shape;229;gd57777aac2_2_103"/>
            <p:cNvSpPr/>
            <p:nvPr/>
          </p:nvSpPr>
          <p:spPr>
            <a:xfrm>
              <a:off x="7714601" y="2932581"/>
              <a:ext cx="1169100" cy="1012800"/>
            </a:xfrm>
            <a:prstGeom prst="hexagon">
              <a:avLst>
                <a:gd fmla="val 25000" name="adj"/>
                <a:gd fmla="val 115470" name="vf"/>
              </a:avLst>
            </a:prstGeom>
            <a:solidFill>
              <a:srgbClr val="CFE2F3"/>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30" name="Google Shape;230;gd57777aac2_2_103"/>
            <p:cNvSpPr txBox="1"/>
            <p:nvPr/>
          </p:nvSpPr>
          <p:spPr>
            <a:xfrm>
              <a:off x="7740301" y="3171281"/>
              <a:ext cx="1127100" cy="73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50"/>
                <a:buFont typeface="Arial"/>
                <a:buNone/>
              </a:pPr>
              <a:r>
                <a:rPr b="0" i="0" lang="en-US" sz="1150" u="none" cap="none" strike="noStrike">
                  <a:solidFill>
                    <a:srgbClr val="000000"/>
                  </a:solidFill>
                  <a:latin typeface="Source Sans Pro"/>
                  <a:ea typeface="Source Sans Pro"/>
                  <a:cs typeface="Source Sans Pro"/>
                  <a:sym typeface="Source Sans Pro"/>
                </a:rPr>
                <a:t>Merancang</a:t>
              </a:r>
              <a:endParaRPr b="0" i="0" sz="115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50"/>
                <a:buFont typeface="Arial"/>
                <a:buNone/>
              </a:pPr>
              <a:r>
                <a:rPr b="1" i="0" lang="en-US" sz="1150" u="none" cap="none" strike="noStrike">
                  <a:solidFill>
                    <a:srgbClr val="000000"/>
                  </a:solidFill>
                  <a:latin typeface="Source Sans Pro"/>
                  <a:ea typeface="Source Sans Pro"/>
                  <a:cs typeface="Source Sans Pro"/>
                  <a:sym typeface="Source Sans Pro"/>
                </a:rPr>
                <a:t>PENDAMPINGAN, EVALUASI, DAN PENGEMBANGAN PROFESIONAL </a:t>
              </a:r>
              <a:endParaRPr b="1" i="0" sz="1150" u="none" cap="none" strike="noStrike">
                <a:solidFill>
                  <a:srgbClr val="000000"/>
                </a:solidFill>
                <a:latin typeface="Source Sans Pro"/>
                <a:ea typeface="Source Sans Pro"/>
                <a:cs typeface="Source Sans Pro"/>
                <a:sym typeface="Source Sans Pro"/>
              </a:endParaRPr>
            </a:p>
          </p:txBody>
        </p:sp>
      </p:grpSp>
      <p:sp>
        <p:nvSpPr>
          <p:cNvPr id="231" name="Google Shape;231;gd57777aac2_2_103"/>
          <p:cNvSpPr txBox="1"/>
          <p:nvPr/>
        </p:nvSpPr>
        <p:spPr>
          <a:xfrm>
            <a:off x="2590295" y="2311175"/>
            <a:ext cx="3854400" cy="646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Source Sans Pro"/>
                <a:ea typeface="Source Sans Pro"/>
                <a:cs typeface="Source Sans Pro"/>
                <a:sym typeface="Source Sans Pro"/>
              </a:rPr>
              <a:t>TETAP</a:t>
            </a:r>
            <a:endParaRPr b="0"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Source Sans Pro"/>
                <a:ea typeface="Source Sans Pro"/>
                <a:cs typeface="Source Sans Pro"/>
                <a:sym typeface="Source Sans Pro"/>
              </a:rPr>
              <a:t>Ditetapkan oleh pemerintah pusat</a:t>
            </a:r>
            <a:endParaRPr b="0" i="0" sz="1900" u="none" cap="none" strike="noStrike">
              <a:solidFill>
                <a:srgbClr val="000000"/>
              </a:solidFill>
              <a:latin typeface="Arial"/>
              <a:ea typeface="Arial"/>
              <a:cs typeface="Arial"/>
              <a:sym typeface="Arial"/>
            </a:endParaRPr>
          </a:p>
        </p:txBody>
      </p:sp>
      <p:sp>
        <p:nvSpPr>
          <p:cNvPr id="232" name="Google Shape;232;gd57777aac2_2_103"/>
          <p:cNvSpPr txBox="1"/>
          <p:nvPr/>
        </p:nvSpPr>
        <p:spPr>
          <a:xfrm>
            <a:off x="2510376" y="5421175"/>
            <a:ext cx="3205500" cy="861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Source Sans Pro"/>
                <a:ea typeface="Source Sans Pro"/>
                <a:cs typeface="Source Sans Pro"/>
                <a:sym typeface="Source Sans Pro"/>
              </a:rPr>
              <a:t>FLEKSIBEL/DINAMIS</a:t>
            </a:r>
            <a:endParaRPr b="1"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Source Sans Pro"/>
                <a:ea typeface="Source Sans Pro"/>
                <a:cs typeface="Source Sans Pro"/>
                <a:sym typeface="Source Sans Pro"/>
              </a:rPr>
              <a:t>Satuan pendidikan mengembangkan kurikulum operasional berdasarkan kerangka dan struktur kurikulum, sesuai karakteristik dan kebutuhan satuan pendidikan</a:t>
            </a:r>
            <a:endParaRPr b="0" i="0" sz="900" u="none" cap="none" strike="noStrike">
              <a:solidFill>
                <a:srgbClr val="000000"/>
              </a:solidFill>
              <a:latin typeface="Source Sans Pro"/>
              <a:ea typeface="Source Sans Pro"/>
              <a:cs typeface="Source Sans Pro"/>
              <a:sym typeface="Source Sans Pro"/>
            </a:endParaRPr>
          </a:p>
        </p:txBody>
      </p:sp>
      <p:sp>
        <p:nvSpPr>
          <p:cNvPr id="233" name="Google Shape;233;gd57777aac2_2_103"/>
          <p:cNvSpPr/>
          <p:nvPr/>
        </p:nvSpPr>
        <p:spPr>
          <a:xfrm>
            <a:off x="6899652" y="3034160"/>
            <a:ext cx="426300" cy="279300"/>
          </a:xfrm>
          <a:prstGeom prst="downArrow">
            <a:avLst>
              <a:gd fmla="val 50000" name="adj1"/>
              <a:gd fmla="val 50000" name="adj2"/>
            </a:avLst>
          </a:prstGeom>
          <a:solidFill>
            <a:srgbClr val="99999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234" name="Google Shape;234;gd57777aac2_2_103"/>
          <p:cNvSpPr/>
          <p:nvPr/>
        </p:nvSpPr>
        <p:spPr>
          <a:xfrm rot="10800000">
            <a:off x="7325957" y="3034267"/>
            <a:ext cx="426300" cy="279300"/>
          </a:xfrm>
          <a:prstGeom prst="downArrow">
            <a:avLst>
              <a:gd fmla="val 50000" name="adj1"/>
              <a:gd fmla="val 50000" name="adj2"/>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p:txBody>
      </p:sp>
      <p:sp>
        <p:nvSpPr>
          <p:cNvPr id="235" name="Google Shape;235;gd57777aac2_2_103"/>
          <p:cNvSpPr txBox="1"/>
          <p:nvPr/>
        </p:nvSpPr>
        <p:spPr>
          <a:xfrm>
            <a:off x="5326185" y="3463091"/>
            <a:ext cx="336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1</a:t>
            </a:r>
            <a:endParaRPr b="1" i="0" sz="1900" u="none" cap="none" strike="noStrike">
              <a:solidFill>
                <a:srgbClr val="0B5394"/>
              </a:solidFill>
              <a:latin typeface="Source Sans Pro"/>
              <a:ea typeface="Source Sans Pro"/>
              <a:cs typeface="Source Sans Pro"/>
              <a:sym typeface="Source Sans Pro"/>
            </a:endParaRPr>
          </a:p>
        </p:txBody>
      </p:sp>
      <p:grpSp>
        <p:nvGrpSpPr>
          <p:cNvPr id="236" name="Google Shape;236;gd57777aac2_2_103"/>
          <p:cNvGrpSpPr/>
          <p:nvPr/>
        </p:nvGrpSpPr>
        <p:grpSpPr>
          <a:xfrm>
            <a:off x="3507448" y="4133593"/>
            <a:ext cx="1502060" cy="1305825"/>
            <a:chOff x="2394444" y="2901932"/>
            <a:chExt cx="1169100" cy="1085203"/>
          </a:xfrm>
        </p:grpSpPr>
        <p:grpSp>
          <p:nvGrpSpPr>
            <p:cNvPr id="237" name="Google Shape;237;gd57777aac2_2_103"/>
            <p:cNvGrpSpPr/>
            <p:nvPr/>
          </p:nvGrpSpPr>
          <p:grpSpPr>
            <a:xfrm>
              <a:off x="2394444" y="2974335"/>
              <a:ext cx="1169100" cy="1012800"/>
              <a:chOff x="1297950" y="3485475"/>
              <a:chExt cx="1169100" cy="1012800"/>
            </a:xfrm>
          </p:grpSpPr>
          <p:sp>
            <p:nvSpPr>
              <p:cNvPr id="238" name="Google Shape;238;gd57777aac2_2_103"/>
              <p:cNvSpPr/>
              <p:nvPr/>
            </p:nvSpPr>
            <p:spPr>
              <a:xfrm>
                <a:off x="1297950" y="3485475"/>
                <a:ext cx="1169100" cy="1012800"/>
              </a:xfrm>
              <a:prstGeom prst="hexagon">
                <a:avLst>
                  <a:gd fmla="val 25000" name="adj"/>
                  <a:gd fmla="val 115470" name="vf"/>
                </a:avLst>
              </a:prstGeom>
              <a:solidFill>
                <a:srgbClr val="FFF2CC"/>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300"/>
                  <a:buFont typeface="Arial"/>
                  <a:buNone/>
                </a:pPr>
                <a:r>
                  <a:t/>
                </a:r>
                <a:endParaRPr b="1" i="0" sz="1300" u="none" cap="none" strike="noStrike">
                  <a:solidFill>
                    <a:srgbClr val="000000"/>
                  </a:solidFill>
                  <a:latin typeface="Source Sans Pro"/>
                  <a:ea typeface="Source Sans Pro"/>
                  <a:cs typeface="Source Sans Pro"/>
                  <a:sym typeface="Source Sans Pro"/>
                </a:endParaRPr>
              </a:p>
            </p:txBody>
          </p:sp>
          <p:sp>
            <p:nvSpPr>
              <p:cNvPr id="239" name="Google Shape;239;gd57777aac2_2_103"/>
              <p:cNvSpPr txBox="1"/>
              <p:nvPr/>
            </p:nvSpPr>
            <p:spPr>
              <a:xfrm>
                <a:off x="1346100" y="3846372"/>
                <a:ext cx="1072800" cy="46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KARAKTERISTIK, VISI, DAN MISI </a:t>
                </a:r>
                <a:endParaRPr b="1" i="0" sz="1200" u="none" cap="none" strike="noStrike">
                  <a:solidFill>
                    <a:srgbClr val="0000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Source Sans Pro"/>
                    <a:ea typeface="Source Sans Pro"/>
                    <a:cs typeface="Source Sans Pro"/>
                    <a:sym typeface="Source Sans Pro"/>
                  </a:rPr>
                  <a:t>SMK </a:t>
                </a:r>
                <a:endParaRPr b="1" i="0" sz="1200" u="none" cap="none" strike="noStrike">
                  <a:solidFill>
                    <a:srgbClr val="000000"/>
                  </a:solidFill>
                  <a:latin typeface="Source Sans Pro"/>
                  <a:ea typeface="Source Sans Pro"/>
                  <a:cs typeface="Source Sans Pro"/>
                  <a:sym typeface="Source Sans Pro"/>
                </a:endParaRPr>
              </a:p>
            </p:txBody>
          </p:sp>
        </p:grpSp>
        <p:sp>
          <p:nvSpPr>
            <p:cNvPr id="240" name="Google Shape;240;gd57777aac2_2_103"/>
            <p:cNvSpPr txBox="1"/>
            <p:nvPr/>
          </p:nvSpPr>
          <p:spPr>
            <a:xfrm>
              <a:off x="2847900" y="2901932"/>
              <a:ext cx="262200" cy="4476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0</a:t>
              </a:r>
              <a:endParaRPr b="1" i="0" sz="1900" u="none" cap="none" strike="noStrike">
                <a:solidFill>
                  <a:srgbClr val="0B5394"/>
                </a:solidFill>
                <a:latin typeface="Source Sans Pro"/>
                <a:ea typeface="Source Sans Pro"/>
                <a:cs typeface="Source Sans Pro"/>
                <a:sym typeface="Source Sans Pro"/>
              </a:endParaRPr>
            </a:p>
          </p:txBody>
        </p:sp>
      </p:grpSp>
      <p:sp>
        <p:nvSpPr>
          <p:cNvPr id="241" name="Google Shape;241;gd57777aac2_2_103"/>
          <p:cNvSpPr txBox="1"/>
          <p:nvPr/>
        </p:nvSpPr>
        <p:spPr>
          <a:xfrm>
            <a:off x="6571430" y="4090049"/>
            <a:ext cx="336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2</a:t>
            </a:r>
            <a:endParaRPr b="1" i="0" sz="1900" u="none" cap="none" strike="noStrike">
              <a:solidFill>
                <a:srgbClr val="0B5394"/>
              </a:solidFill>
              <a:latin typeface="Source Sans Pro"/>
              <a:ea typeface="Source Sans Pro"/>
              <a:cs typeface="Source Sans Pro"/>
              <a:sym typeface="Source Sans Pro"/>
            </a:endParaRPr>
          </a:p>
        </p:txBody>
      </p:sp>
      <p:sp>
        <p:nvSpPr>
          <p:cNvPr id="242" name="Google Shape;242;gd57777aac2_2_103"/>
          <p:cNvSpPr txBox="1"/>
          <p:nvPr/>
        </p:nvSpPr>
        <p:spPr>
          <a:xfrm>
            <a:off x="7816675" y="3463091"/>
            <a:ext cx="336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3</a:t>
            </a:r>
            <a:endParaRPr b="1" i="0" sz="1900" u="none" cap="none" strike="noStrike">
              <a:solidFill>
                <a:srgbClr val="0B5394"/>
              </a:solidFill>
              <a:latin typeface="Source Sans Pro"/>
              <a:ea typeface="Source Sans Pro"/>
              <a:cs typeface="Source Sans Pro"/>
              <a:sym typeface="Source Sans Pro"/>
            </a:endParaRPr>
          </a:p>
        </p:txBody>
      </p:sp>
      <p:sp>
        <p:nvSpPr>
          <p:cNvPr id="243" name="Google Shape;243;gd57777aac2_2_103"/>
          <p:cNvSpPr txBox="1"/>
          <p:nvPr/>
        </p:nvSpPr>
        <p:spPr>
          <a:xfrm>
            <a:off x="9018621" y="4090049"/>
            <a:ext cx="336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4</a:t>
            </a:r>
            <a:endParaRPr b="1" i="0" sz="1900" u="none" cap="none" strike="noStrike">
              <a:solidFill>
                <a:srgbClr val="0B5394"/>
              </a:solidFill>
              <a:latin typeface="Source Sans Pro"/>
              <a:ea typeface="Source Sans Pro"/>
              <a:cs typeface="Source Sans Pro"/>
              <a:sym typeface="Source Sans Pro"/>
            </a:endParaRPr>
          </a:p>
        </p:txBody>
      </p:sp>
      <p:sp>
        <p:nvSpPr>
          <p:cNvPr id="244" name="Google Shape;244;gd57777aac2_2_103"/>
          <p:cNvSpPr txBox="1"/>
          <p:nvPr/>
        </p:nvSpPr>
        <p:spPr>
          <a:xfrm>
            <a:off x="10307164" y="3463091"/>
            <a:ext cx="3369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B5394"/>
                </a:solidFill>
                <a:latin typeface="Source Sans Pro"/>
                <a:ea typeface="Source Sans Pro"/>
                <a:cs typeface="Source Sans Pro"/>
                <a:sym typeface="Source Sans Pro"/>
              </a:rPr>
              <a:t>5</a:t>
            </a:r>
            <a:endParaRPr b="1" i="0" sz="1900" u="none" cap="none" strike="noStrike">
              <a:solidFill>
                <a:srgbClr val="0B5394"/>
              </a:solidFill>
              <a:latin typeface="Source Sans Pro"/>
              <a:ea typeface="Source Sans Pro"/>
              <a:cs typeface="Source Sans Pro"/>
              <a:sym typeface="Source Sans Pro"/>
            </a:endParaRPr>
          </a:p>
        </p:txBody>
      </p:sp>
      <p:sp>
        <p:nvSpPr>
          <p:cNvPr id="245" name="Google Shape;245;gd57777aac2_2_103"/>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57777aac2_2_155"/>
          <p:cNvSpPr txBox="1"/>
          <p:nvPr>
            <p:ph type="title"/>
          </p:nvPr>
        </p:nvSpPr>
        <p:spPr>
          <a:xfrm>
            <a:off x="159467" y="308033"/>
            <a:ext cx="28080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350"/>
              <a:buFont typeface="Arial"/>
              <a:buNone/>
            </a:pPr>
            <a:r>
              <a:rPr lang="en-US" sz="1810"/>
              <a:t>Proses Penyusunan kurikulum operasional di Satuan Pendidikan</a:t>
            </a:r>
            <a:endParaRPr sz="1810"/>
          </a:p>
          <a:p>
            <a:pPr indent="0" lvl="0" marL="0" rtl="0" algn="l">
              <a:lnSpc>
                <a:spcPct val="90000"/>
              </a:lnSpc>
              <a:spcBef>
                <a:spcPts val="0"/>
              </a:spcBef>
              <a:spcAft>
                <a:spcPts val="0"/>
              </a:spcAft>
              <a:buSzPts val="990"/>
              <a:buNone/>
            </a:pPr>
            <a:r>
              <a:t/>
            </a:r>
            <a:endParaRPr sz="2620"/>
          </a:p>
        </p:txBody>
      </p:sp>
      <p:sp>
        <p:nvSpPr>
          <p:cNvPr id="251" name="Google Shape;251;gd57777aac2_2_155"/>
          <p:cNvSpPr txBox="1"/>
          <p:nvPr>
            <p:ph idx="1" type="body"/>
          </p:nvPr>
        </p:nvSpPr>
        <p:spPr>
          <a:xfrm>
            <a:off x="3117800" y="1141100"/>
            <a:ext cx="8715300" cy="5720100"/>
          </a:xfrm>
          <a:prstGeom prst="rect">
            <a:avLst/>
          </a:prstGeom>
          <a:noFill/>
          <a:ln>
            <a:noFill/>
          </a:ln>
        </p:spPr>
        <p:txBody>
          <a:bodyPr anchorCtr="0" anchor="t" bIns="45700" lIns="91425" spcFirstLastPara="1" rIns="91425" wrap="square" tIns="45700">
            <a:noAutofit/>
          </a:bodyPr>
          <a:lstStyle/>
          <a:p>
            <a:pPr indent="-209550" lvl="0" marL="241300" rtl="0" algn="l">
              <a:lnSpc>
                <a:spcPct val="90000"/>
              </a:lnSpc>
              <a:spcBef>
                <a:spcPts val="1000"/>
              </a:spcBef>
              <a:spcAft>
                <a:spcPts val="0"/>
              </a:spcAft>
              <a:buSzPts val="1300"/>
              <a:buAutoNum type="arabicPeriod"/>
            </a:pPr>
            <a:r>
              <a:rPr b="1" lang="en-US" sz="1300"/>
              <a:t>Penyusunan dokumen  </a:t>
            </a:r>
            <a:endParaRPr b="1" sz="1300"/>
          </a:p>
          <a:p>
            <a:pPr indent="-209550" lvl="0" marL="241300" rtl="0" algn="l">
              <a:lnSpc>
                <a:spcPct val="90000"/>
              </a:lnSpc>
              <a:spcBef>
                <a:spcPts val="1000"/>
              </a:spcBef>
              <a:spcAft>
                <a:spcPts val="0"/>
              </a:spcAft>
              <a:buSzPts val="1300"/>
              <a:buChar char="•"/>
            </a:pPr>
            <a:r>
              <a:rPr lang="en-US" sz="1300"/>
              <a:t>Siapa yang akan memfasilitasi penyusunan ini? Siapa yang akan dilibatkan dalam penyusunan ini?</a:t>
            </a:r>
            <a:endParaRPr sz="1300"/>
          </a:p>
          <a:p>
            <a:pPr indent="-209550" lvl="0" marL="241300" rtl="0" algn="l">
              <a:lnSpc>
                <a:spcPct val="90000"/>
              </a:lnSpc>
              <a:spcBef>
                <a:spcPts val="1000"/>
              </a:spcBef>
              <a:spcAft>
                <a:spcPts val="0"/>
              </a:spcAft>
              <a:buSzPts val="1300"/>
              <a:buChar char="•"/>
            </a:pPr>
            <a:r>
              <a:rPr lang="en-US" sz="1300"/>
              <a:t>Apakah sudah pernah dilakukan pembahasan kurikulum operasional  oleh pemangku kepentingan internal? (pimpinan sekolah dan guru) </a:t>
            </a:r>
            <a:endParaRPr sz="1300"/>
          </a:p>
          <a:p>
            <a:pPr indent="-209550" lvl="0" marL="241300" rtl="0" algn="l">
              <a:lnSpc>
                <a:spcPct val="90000"/>
              </a:lnSpc>
              <a:spcBef>
                <a:spcPts val="1000"/>
              </a:spcBef>
              <a:spcAft>
                <a:spcPts val="0"/>
              </a:spcAft>
              <a:buSzPts val="1300"/>
              <a:buChar char="•"/>
            </a:pPr>
            <a:r>
              <a:rPr lang="en-US" sz="1300"/>
              <a:t>Apakah sudah pernah dilakukan pembahasan kurikulum operasional sekolah oleh pemangku kepentingan eksternal, (meliputi: orang tua, komite satuan pendidikan dan pemangku kepentingan lainnya yaitu, organisasi, berbagai sentra, serta industri dan dunia kerja) </a:t>
            </a:r>
            <a:endParaRPr sz="1300"/>
          </a:p>
          <a:p>
            <a:pPr indent="0" lvl="0" marL="0" rtl="0" algn="l">
              <a:lnSpc>
                <a:spcPct val="90000"/>
              </a:lnSpc>
              <a:spcBef>
                <a:spcPts val="1000"/>
              </a:spcBef>
              <a:spcAft>
                <a:spcPts val="0"/>
              </a:spcAft>
              <a:buSzPts val="2800"/>
              <a:buNone/>
            </a:pPr>
            <a:r>
              <a:t/>
            </a:r>
            <a:endParaRPr sz="1300"/>
          </a:p>
          <a:p>
            <a:pPr indent="-209550" lvl="0" marL="241300" marR="0" rtl="0" algn="l">
              <a:lnSpc>
                <a:spcPct val="115000"/>
              </a:lnSpc>
              <a:spcBef>
                <a:spcPts val="0"/>
              </a:spcBef>
              <a:spcAft>
                <a:spcPts val="0"/>
              </a:spcAft>
              <a:buSzPts val="1300"/>
              <a:buAutoNum type="arabicPeriod"/>
            </a:pPr>
            <a:r>
              <a:rPr b="1" lang="en-US" sz="1300">
                <a:extLst>
                  <a:ext uri="http://customooxmlschemas.google.com/">
                    <go:slidesCustomData xmlns:go="http://customooxmlschemas.google.com/" textRoundtripDataId="6"/>
                  </a:ext>
                </a:extLst>
              </a:rPr>
              <a:t>Peninjauan dan revisi</a:t>
            </a:r>
            <a:endParaRPr b="1" sz="1300"/>
          </a:p>
          <a:p>
            <a:pPr indent="-209550" lvl="0" marL="241300" marR="0" rtl="0" algn="l">
              <a:lnSpc>
                <a:spcPct val="115000"/>
              </a:lnSpc>
              <a:spcBef>
                <a:spcPts val="0"/>
              </a:spcBef>
              <a:spcAft>
                <a:spcPts val="0"/>
              </a:spcAft>
              <a:buSzPts val="1300"/>
              <a:buChar char="•"/>
            </a:pPr>
            <a:r>
              <a:rPr lang="en-US" sz="1300"/>
              <a:t>Siapa yang akan memfasilitasi peninjauan dan revisi  ini? Siapa yang akan dilibatkan dalam peninjauan dan revisi?</a:t>
            </a:r>
            <a:endParaRPr sz="1300"/>
          </a:p>
          <a:p>
            <a:pPr indent="-209550" lvl="0" marL="241300" marR="0" rtl="0" algn="l">
              <a:lnSpc>
                <a:spcPct val="115000"/>
              </a:lnSpc>
              <a:spcBef>
                <a:spcPts val="0"/>
              </a:spcBef>
              <a:spcAft>
                <a:spcPts val="0"/>
              </a:spcAft>
              <a:buSzPts val="1300"/>
              <a:buChar char="•"/>
            </a:pPr>
            <a:r>
              <a:rPr lang="en-US" sz="1300"/>
              <a:t>Apakah satuan pendidikan  memiliki dokumen kurikulum operasional sekolah yang sebagian atau seluruh isinya merepresentasikan satuan pendidikan? </a:t>
            </a:r>
            <a:endParaRPr sz="1300"/>
          </a:p>
          <a:p>
            <a:pPr indent="-209550" lvl="0" marL="241300" marR="0" rtl="0" algn="l">
              <a:lnSpc>
                <a:spcPct val="115000"/>
              </a:lnSpc>
              <a:spcBef>
                <a:spcPts val="0"/>
              </a:spcBef>
              <a:spcAft>
                <a:spcPts val="0"/>
              </a:spcAft>
              <a:buSzPts val="1300"/>
              <a:buChar char="•"/>
            </a:pPr>
            <a:r>
              <a:rPr lang="en-US" sz="1300"/>
              <a:t>Apakah  ada diskusi/kerja kolaborasi untuk menyusun kurikulum operasional sekolah  yang setidaknya melibatkan para pimpinan  atau perwakilan guru?</a:t>
            </a:r>
            <a:endParaRPr sz="1300"/>
          </a:p>
          <a:p>
            <a:pPr indent="-209550" lvl="0" marL="241300" marR="0" rtl="0" algn="l">
              <a:lnSpc>
                <a:spcPct val="115000"/>
              </a:lnSpc>
              <a:spcBef>
                <a:spcPts val="0"/>
              </a:spcBef>
              <a:spcAft>
                <a:spcPts val="0"/>
              </a:spcAft>
              <a:buSzPts val="1300"/>
              <a:buChar char="•"/>
            </a:pPr>
            <a:r>
              <a:rPr lang="en-US" sz="1300"/>
              <a:t>Apakah ada  informasi atau pembahasan yang disampaikan pada orangtua  mengenai kurikulum dan/ atau program-program?  </a:t>
            </a:r>
            <a:endParaRPr sz="1300"/>
          </a:p>
          <a:p>
            <a:pPr indent="-209550" lvl="0" marL="241300" marR="0" rtl="0" algn="l">
              <a:lnSpc>
                <a:spcPct val="115000"/>
              </a:lnSpc>
              <a:spcBef>
                <a:spcPts val="0"/>
              </a:spcBef>
              <a:spcAft>
                <a:spcPts val="0"/>
              </a:spcAft>
              <a:buSzPts val="1300"/>
              <a:buChar char="•"/>
            </a:pPr>
            <a:r>
              <a:rPr lang="en-US" sz="1300"/>
              <a:t>Apakah substansi kurikulum yang ada masih sesuai dengan kebutuhan dunia kerja?</a:t>
            </a:r>
            <a:endParaRPr sz="1300"/>
          </a:p>
        </p:txBody>
      </p:sp>
      <p:sp>
        <p:nvSpPr>
          <p:cNvPr id="252" name="Google Shape;252;gd57777aac2_2_155"/>
          <p:cNvSpPr txBox="1"/>
          <p:nvPr/>
        </p:nvSpPr>
        <p:spPr>
          <a:xfrm>
            <a:off x="130467" y="1083267"/>
            <a:ext cx="2865900" cy="48918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chemeClr val="dk1"/>
              </a:buClr>
              <a:buSzPts val="1500"/>
              <a:buFont typeface="Arial"/>
              <a:buNone/>
            </a:pPr>
            <a:r>
              <a:rPr b="0" i="0" lang="en-US" sz="1200" u="none" cap="none" strike="noStrike">
                <a:solidFill>
                  <a:srgbClr val="434343"/>
                </a:solidFill>
                <a:latin typeface="Source Sans Pro"/>
                <a:ea typeface="Source Sans Pro"/>
                <a:cs typeface="Source Sans Pro"/>
                <a:sym typeface="Source Sans Pro"/>
              </a:rPr>
              <a:t>Dalam penyelenggaraannya, kurikulum operasional di satuan pendidikan perlu menjadi dokumen yang hidup; menjadi referensi dalam keseharian, direfleksikan, dan terus dikembangkan. Penyusunan dokumen kurikulum operasional sekolah dari awal, hendaknya dimulai dengan memahami secara utuh kerangka dasar kurikulum yang ditetapkan oleh Pemerintah, antara lain Tujuan Pendidikan Nasional, Profil Pelajar Pancasila, SNP, Struktur Kurikulum, Prinsip Pembelajaran dan Asesmen, serta Capaian Pembelajaran. Ditambah dengan memahami kompetensi  yang dibutuhkan oleh dunia kerja terkait.</a:t>
            </a:r>
            <a:endParaRPr b="0" i="0" sz="12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500"/>
              <a:buFont typeface="Arial"/>
              <a:buNone/>
            </a:pPr>
            <a:r>
              <a:t/>
            </a:r>
            <a:endParaRPr b="0" i="0" sz="1200" u="none" cap="none" strike="noStrike">
              <a:solidFill>
                <a:srgbClr val="434343"/>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434343"/>
                </a:solidFill>
                <a:latin typeface="Source Sans Pro"/>
                <a:ea typeface="Source Sans Pro"/>
                <a:cs typeface="Source Sans Pro"/>
                <a:sym typeface="Source Sans Pro"/>
              </a:rPr>
              <a:t>Bagi  yang sudah memiliki dokumen kurikulum operasional satuan pendidikan, dapat langsung melakukan peninjauan dan revisi.</a:t>
            </a:r>
            <a:endParaRPr b="0" i="0" sz="1200" u="none" cap="none" strike="noStrike">
              <a:solidFill>
                <a:srgbClr val="434343"/>
              </a:solidFill>
              <a:latin typeface="Source Sans Pro"/>
              <a:ea typeface="Source Sans Pro"/>
              <a:cs typeface="Source Sans Pro"/>
              <a:sym typeface="Source Sans Pro"/>
            </a:endParaRPr>
          </a:p>
        </p:txBody>
      </p:sp>
      <p:sp>
        <p:nvSpPr>
          <p:cNvPr id="253" name="Google Shape;253;gd57777aac2_2_155"/>
          <p:cNvSpPr txBox="1"/>
          <p:nvPr>
            <p:ph idx="12" type="sldNum"/>
          </p:nvPr>
        </p:nvSpPr>
        <p:spPr>
          <a:xfrm>
            <a:off x="15062147" y="8290163"/>
            <a:ext cx="975600" cy="699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4" name="Google Shape;254;gd57777aac2_2_155"/>
          <p:cNvSpPr txBox="1"/>
          <p:nvPr/>
        </p:nvSpPr>
        <p:spPr>
          <a:xfrm>
            <a:off x="189800" y="6143700"/>
            <a:ext cx="2327100" cy="585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DRAFT - UNTUK INTERNAL</a:t>
            </a:r>
            <a:endParaRPr b="1" i="0" sz="1100" u="none" cap="none" strike="noStrike">
              <a:solidFill>
                <a:srgbClr val="A61C00"/>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A61C00"/>
                </a:solidFill>
                <a:latin typeface="Source Sans Pro"/>
                <a:ea typeface="Source Sans Pro"/>
                <a:cs typeface="Source Sans Pro"/>
                <a:sym typeface="Source Sans Pro"/>
              </a:rPr>
              <a:t>TIDAK UNTUK DISEBARLUASKAN</a:t>
            </a:r>
            <a:endParaRPr b="1" i="0" sz="1100" u="none" cap="none" strike="noStrike">
              <a:solidFill>
                <a:srgbClr val="A61C00"/>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2021-03-23T00:52:12Z</dcterms:created>
  <dc:creator>Patrick Samuel</dc:creator>
</cp:coreProperties>
</file>