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Lato" charset="0"/>
      <p:regular r:id="rId10"/>
      <p:bold r:id="rId11"/>
      <p:italic r:id="rId12"/>
      <p:bold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Source Sans Pro" charset="0"/>
      <p:regular r:id="rId18"/>
      <p:bold r:id="rId19"/>
      <p:italic r:id="rId20"/>
      <p:boldItalic r:id="rId21"/>
    </p:embeddedFont>
    <p:embeddedFont>
      <p:font typeface="Candara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KR0E7FQCTXBtTTcFS8iQPAoau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74603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579082bb5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d579082bb5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21e8d0e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gd21e8d0e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1e8d0eb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d21e8d0eb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889375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d2889375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579082bb5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d579082bb5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21e8d0eb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d21e8d0eb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81F7"/>
              </a:buClr>
              <a:buSzPts val="6000"/>
              <a:buFont typeface="Candara"/>
              <a:buNone/>
              <a:defRPr sz="6000">
                <a:solidFill>
                  <a:srgbClr val="1D81F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0811435" y="5647765"/>
            <a:ext cx="1380565" cy="120754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1;p4"/>
          <p:cNvCxnSpPr/>
          <p:nvPr/>
        </p:nvCxnSpPr>
        <p:spPr>
          <a:xfrm>
            <a:off x="1524000" y="3509963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839788" y="987424"/>
            <a:ext cx="3932237" cy="1734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839788" y="2721684"/>
            <a:ext cx="3932237" cy="314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838101" y="937034"/>
            <a:ext cx="10515600" cy="111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 rot="5400000">
            <a:off x="4176820" y="-1000017"/>
            <a:ext cx="383836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579082bb5_1_79"/>
          <p:cNvSpPr/>
          <p:nvPr/>
        </p:nvSpPr>
        <p:spPr>
          <a:xfrm>
            <a:off x="188367" y="-35067"/>
            <a:ext cx="2808000" cy="68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d579082bb5_1_79"/>
          <p:cNvSpPr txBox="1">
            <a:spLocks noGrp="1"/>
          </p:cNvSpPr>
          <p:nvPr>
            <p:ph type="title"/>
          </p:nvPr>
        </p:nvSpPr>
        <p:spPr>
          <a:xfrm>
            <a:off x="188567" y="318633"/>
            <a:ext cx="28080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9pPr>
          </a:lstStyle>
          <a:p>
            <a:endParaRPr/>
          </a:p>
        </p:txBody>
      </p:sp>
      <p:sp>
        <p:nvSpPr>
          <p:cNvPr id="86" name="Google Shape;86;gd579082bb5_1_79"/>
          <p:cNvSpPr txBox="1">
            <a:spLocks noGrp="1"/>
          </p:cNvSpPr>
          <p:nvPr>
            <p:ph type="body" idx="1"/>
          </p:nvPr>
        </p:nvSpPr>
        <p:spPr>
          <a:xfrm>
            <a:off x="3525767" y="371933"/>
            <a:ext cx="8250900" cy="572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rtl="0"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•"/>
              <a:defRPr>
                <a:solidFill>
                  <a:srgbClr val="434343"/>
                </a:solidFill>
              </a:defRPr>
            </a:lvl1pPr>
            <a:lvl2pPr marL="914400" lvl="1" indent="-381000" rtl="0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  <a:defRPr>
                <a:solidFill>
                  <a:srgbClr val="434343"/>
                </a:solidFill>
              </a:defRPr>
            </a:lvl2pPr>
            <a:lvl3pPr marL="1371600" lvl="2" indent="-355600" rtl="0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  <a:defRPr>
                <a:solidFill>
                  <a:srgbClr val="434343"/>
                </a:solidFill>
              </a:defRPr>
            </a:lvl3pPr>
            <a:lvl4pPr marL="1828800" lvl="3" indent="-342900" rtl="0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4pPr>
            <a:lvl5pPr marL="2286000" lvl="4" indent="-342900" rtl="0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5pPr>
            <a:lvl6pPr marL="2743200" lvl="5" indent="-342900" rtl="0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6pPr>
            <a:lvl7pPr marL="3200400" lvl="6" indent="-342900" rtl="0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7pPr>
            <a:lvl8pPr marL="3657600" lvl="7" indent="-342900" rtl="0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8pPr>
            <a:lvl9pPr marL="4114800" lvl="8" indent="-342900" rtl="0"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gd579082bb5_1_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Image slide layout">
  <p:cSld name="6_Image slide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79082bb5_1_197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561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ce6dcb5c10_0_70"/>
          <p:cNvSpPr txBox="1">
            <a:spLocks noGrp="1"/>
          </p:cNvSpPr>
          <p:nvPr>
            <p:ph type="title"/>
          </p:nvPr>
        </p:nvSpPr>
        <p:spPr>
          <a:xfrm>
            <a:off x="415600" y="19653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ce6dcb5c10_0_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•"/>
              <a:defRPr>
                <a:solidFill>
                  <a:srgbClr val="434343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400"/>
              <a:buChar char="•"/>
              <a:defRPr>
                <a:solidFill>
                  <a:srgbClr val="434343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  <a:defRPr>
                <a:solidFill>
                  <a:srgbClr val="434343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gce6dcb5c10_0_7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838101" y="937034"/>
            <a:ext cx="10515600" cy="111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838200" y="2338603"/>
            <a:ext cx="10515600" cy="383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1" y="842481"/>
            <a:ext cx="6095999" cy="6015518"/>
          </a:xfrm>
          <a:prstGeom prst="rect">
            <a:avLst/>
          </a:prstGeom>
          <a:solidFill>
            <a:srgbClr val="F0FBFF"/>
          </a:solidFill>
          <a:ln w="12700" cap="flat" cmpd="sng">
            <a:solidFill>
              <a:srgbClr val="F0FB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428468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ndar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428468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096000" y="0"/>
            <a:ext cx="6095999" cy="68579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101" y="937034"/>
            <a:ext cx="10515600" cy="111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2355925"/>
            <a:ext cx="5181600" cy="382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2355925"/>
            <a:ext cx="5181600" cy="382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935038"/>
            <a:ext cx="10515600" cy="121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216526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3006725"/>
            <a:ext cx="5157787" cy="318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216526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3006725"/>
            <a:ext cx="5183188" cy="318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8101" y="937034"/>
            <a:ext cx="10515600" cy="111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9788" y="909021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5183188" y="909021"/>
            <a:ext cx="6172200" cy="495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2"/>
          </p:nvPr>
        </p:nvSpPr>
        <p:spPr>
          <a:xfrm>
            <a:off x="839788" y="2509221"/>
            <a:ext cx="3932237" cy="335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01" y="0"/>
            <a:ext cx="12190801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"/>
          <p:cNvSpPr/>
          <p:nvPr/>
        </p:nvSpPr>
        <p:spPr>
          <a:xfrm>
            <a:off x="8244114" y="0"/>
            <a:ext cx="3947885" cy="653143"/>
          </a:xfrm>
          <a:prstGeom prst="rect">
            <a:avLst/>
          </a:prstGeom>
          <a:solidFill>
            <a:srgbClr val="F0FB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 txBox="1">
            <a:spLocks noGrp="1"/>
          </p:cNvSpPr>
          <p:nvPr>
            <p:ph type="title"/>
          </p:nvPr>
        </p:nvSpPr>
        <p:spPr>
          <a:xfrm>
            <a:off x="838101" y="937034"/>
            <a:ext cx="10515600" cy="111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ndara"/>
              <a:buNone/>
              <a:defRPr sz="4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body" idx="1"/>
          </p:nvPr>
        </p:nvSpPr>
        <p:spPr>
          <a:xfrm>
            <a:off x="838200" y="2338603"/>
            <a:ext cx="10515600" cy="383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16">
            <a:alphaModFix/>
          </a:blip>
          <a:srcRect b="11870"/>
          <a:stretch/>
        </p:blipFill>
        <p:spPr>
          <a:xfrm>
            <a:off x="8450419" y="0"/>
            <a:ext cx="3588481" cy="9370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81F7"/>
              </a:buClr>
              <a:buSzPct val="100000"/>
              <a:buFont typeface="Candara"/>
              <a:buNone/>
            </a:pPr>
            <a:r>
              <a:rPr lang="en-US"/>
              <a:t>KOMPONEN KURIKULUM OPERASIONAL DI SATUAN PENDIDIKAN</a:t>
            </a:r>
            <a:endParaRPr/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ASINKRON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79082bb5_1_84"/>
          <p:cNvSpPr/>
          <p:nvPr/>
        </p:nvSpPr>
        <p:spPr>
          <a:xfrm>
            <a:off x="7685900" y="1263300"/>
            <a:ext cx="3596100" cy="2596200"/>
          </a:xfrm>
          <a:prstGeom prst="wedgeEllipseCallout">
            <a:avLst>
              <a:gd name="adj1" fmla="val -56978"/>
              <a:gd name="adj2" fmla="val 55501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Mari kita lanjutkan dengan mempelajari komponen yang ada di dalamnya.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d579082bb5_1_84"/>
          <p:cNvSpPr txBox="1"/>
          <p:nvPr/>
        </p:nvSpPr>
        <p:spPr>
          <a:xfrm>
            <a:off x="6141400" y="4138150"/>
            <a:ext cx="97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02" name="Google Shape;102;gd579082bb5_1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0825" y="2792075"/>
            <a:ext cx="4015138" cy="38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d579082bb5_1_84"/>
          <p:cNvSpPr/>
          <p:nvPr/>
        </p:nvSpPr>
        <p:spPr>
          <a:xfrm>
            <a:off x="294800" y="942225"/>
            <a:ext cx="3945900" cy="2596200"/>
          </a:xfrm>
          <a:prstGeom prst="wedgeEllipseCallout">
            <a:avLst>
              <a:gd name="adj1" fmla="val 60171"/>
              <a:gd name="adj2" fmla="val 69998"/>
            </a:avLst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Halo! Sudah paham mengenai proses penyusunan kurikulum operasional di satuan pendidikan?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d579082bb5_1_84"/>
          <p:cNvSpPr txBox="1"/>
          <p:nvPr/>
        </p:nvSpPr>
        <p:spPr>
          <a:xfrm>
            <a:off x="189800" y="6143700"/>
            <a:ext cx="2327100" cy="58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DRAFT - UNTUK INTERNAL</a:t>
            </a:r>
            <a:endParaRPr sz="1100" b="1">
              <a:solidFill>
                <a:srgbClr val="A61C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TIDAK UNTUK DISEBARLUASKAN</a:t>
            </a:r>
            <a:endParaRPr sz="1100" b="1">
              <a:solidFill>
                <a:srgbClr val="A61C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1e8d0ebb_0_0"/>
          <p:cNvSpPr/>
          <p:nvPr/>
        </p:nvSpPr>
        <p:spPr>
          <a:xfrm>
            <a:off x="371050" y="1653202"/>
            <a:ext cx="3299700" cy="1021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Karakteristik Satuan Pendidikan</a:t>
            </a: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d21e8d0ebb_0_0"/>
          <p:cNvSpPr/>
          <p:nvPr/>
        </p:nvSpPr>
        <p:spPr>
          <a:xfrm>
            <a:off x="371050" y="4015448"/>
            <a:ext cx="3299700" cy="1008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Visi, Misi, dan Tujuan</a:t>
            </a: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21e8d0ebb_0_0"/>
          <p:cNvSpPr/>
          <p:nvPr/>
        </p:nvSpPr>
        <p:spPr>
          <a:xfrm>
            <a:off x="4223325" y="1653200"/>
            <a:ext cx="7217758" cy="926517"/>
          </a:xfrm>
          <a:custGeom>
            <a:avLst/>
            <a:gdLst/>
            <a:ahLst/>
            <a:cxnLst/>
            <a:rect l="l" t="t" r="r" b="b"/>
            <a:pathLst>
              <a:path w="3917372" h="2964853" fill="none" extrusionOk="0">
                <a:moveTo>
                  <a:pt x="0" y="0"/>
                </a:moveTo>
                <a:cubicBezTo>
                  <a:pt x="896618" y="-49533"/>
                  <a:pt x="3400796" y="-14809"/>
                  <a:pt x="3917372" y="0"/>
                </a:cubicBezTo>
                <a:cubicBezTo>
                  <a:pt x="4005011" y="798597"/>
                  <a:pt x="3844693" y="1505227"/>
                  <a:pt x="3917372" y="2964853"/>
                </a:cubicBezTo>
                <a:cubicBezTo>
                  <a:pt x="2195304" y="2916622"/>
                  <a:pt x="1209812" y="3049308"/>
                  <a:pt x="0" y="2964853"/>
                </a:cubicBezTo>
                <a:cubicBezTo>
                  <a:pt x="-38581" y="2394041"/>
                  <a:pt x="63341" y="709995"/>
                  <a:pt x="0" y="0"/>
                </a:cubicBezTo>
                <a:close/>
              </a:path>
              <a:path w="3917372" h="2964853" extrusionOk="0">
                <a:moveTo>
                  <a:pt x="0" y="0"/>
                </a:moveTo>
                <a:cubicBezTo>
                  <a:pt x="1750086" y="118645"/>
                  <a:pt x="3194212" y="116012"/>
                  <a:pt x="3917372" y="0"/>
                </a:cubicBezTo>
                <a:cubicBezTo>
                  <a:pt x="3784490" y="1171927"/>
                  <a:pt x="4002323" y="1487972"/>
                  <a:pt x="3917372" y="2964853"/>
                </a:cubicBezTo>
                <a:cubicBezTo>
                  <a:pt x="2275116" y="3099453"/>
                  <a:pt x="1011532" y="2807657"/>
                  <a:pt x="0" y="2964853"/>
                </a:cubicBezTo>
                <a:cubicBezTo>
                  <a:pt x="-20187" y="1975429"/>
                  <a:pt x="-152480" y="366102"/>
                  <a:pt x="0" y="0"/>
                </a:cubicBezTo>
                <a:close/>
              </a:path>
            </a:pathLst>
          </a:custGeom>
          <a:noFill/>
          <a:ln w="12700" cap="flat" cmpd="sng">
            <a:solidFill>
              <a:srgbClr val="1D81F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Dari analisis konteks, dirumuskan karakteristik sekolah yang menggambarkan keunikan sekolah dalam hal peserta didik,  sosial, budaya, guru, dan tenaga kependidikan. Karakteristik melingkupi satuan pendidikan dan program keahliannya.</a:t>
            </a:r>
            <a:endParaRPr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2" name="Google Shape;112;gd21e8d0ebb_0_0"/>
          <p:cNvSpPr/>
          <p:nvPr/>
        </p:nvSpPr>
        <p:spPr>
          <a:xfrm>
            <a:off x="4223325" y="2803275"/>
            <a:ext cx="7217758" cy="3824660"/>
          </a:xfrm>
          <a:custGeom>
            <a:avLst/>
            <a:gdLst/>
            <a:ahLst/>
            <a:cxnLst/>
            <a:rect l="l" t="t" r="r" b="b"/>
            <a:pathLst>
              <a:path w="3917372" h="2964853" fill="none" extrusionOk="0">
                <a:moveTo>
                  <a:pt x="0" y="0"/>
                </a:moveTo>
                <a:cubicBezTo>
                  <a:pt x="896618" y="-49533"/>
                  <a:pt x="3400796" y="-14809"/>
                  <a:pt x="3917372" y="0"/>
                </a:cubicBezTo>
                <a:cubicBezTo>
                  <a:pt x="4005011" y="798597"/>
                  <a:pt x="3844693" y="1505227"/>
                  <a:pt x="3917372" y="2964853"/>
                </a:cubicBezTo>
                <a:cubicBezTo>
                  <a:pt x="2195304" y="2916622"/>
                  <a:pt x="1209812" y="3049308"/>
                  <a:pt x="0" y="2964853"/>
                </a:cubicBezTo>
                <a:cubicBezTo>
                  <a:pt x="-38581" y="2394041"/>
                  <a:pt x="63341" y="709995"/>
                  <a:pt x="0" y="0"/>
                </a:cubicBezTo>
                <a:close/>
              </a:path>
              <a:path w="3917372" h="2964853" extrusionOk="0">
                <a:moveTo>
                  <a:pt x="0" y="0"/>
                </a:moveTo>
                <a:cubicBezTo>
                  <a:pt x="1750086" y="118645"/>
                  <a:pt x="3194212" y="116012"/>
                  <a:pt x="3917372" y="0"/>
                </a:cubicBezTo>
                <a:cubicBezTo>
                  <a:pt x="3784490" y="1171927"/>
                  <a:pt x="4002323" y="1487972"/>
                  <a:pt x="3917372" y="2964853"/>
                </a:cubicBezTo>
                <a:cubicBezTo>
                  <a:pt x="2275116" y="3099453"/>
                  <a:pt x="1011532" y="2807657"/>
                  <a:pt x="0" y="2964853"/>
                </a:cubicBezTo>
                <a:cubicBezTo>
                  <a:pt x="-20187" y="1975429"/>
                  <a:pt x="-152480" y="366102"/>
                  <a:pt x="0" y="0"/>
                </a:cubicBezTo>
                <a:close/>
              </a:path>
            </a:pathLst>
          </a:custGeom>
          <a:noFill/>
          <a:ln w="12700" cap="flat" cmpd="sng">
            <a:solidFill>
              <a:srgbClr val="1D81F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Visi</a:t>
            </a:r>
            <a:endParaRPr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●"/>
            </a:pP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menggambarkan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bagaimana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peserta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didik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menjadi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subjek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dalam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tujuan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jangka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panjang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sekolah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nilai-nilai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dituju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●"/>
            </a:pP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nilai-nilai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mendasari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penyelenggaraan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pembelajaran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agar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peserta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didik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dapat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mencapai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Profil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Pelajar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Pancasila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Misi</a:t>
            </a:r>
            <a:endParaRPr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●"/>
            </a:pP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misi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menjawab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bagaimana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sekolah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mencapai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visi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●"/>
            </a:pP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Nilai-nilai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penting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untuk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dipegang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selama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menjalankan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misi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Tujuan</a:t>
            </a:r>
            <a:endParaRPr b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●"/>
            </a:pP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tujuan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akhir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dari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kurikulum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sekolah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berdampak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kepada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peserta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didik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●"/>
            </a:pP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tujuan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menggambarkan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patok-patok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(milestone)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penting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selaras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misi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●"/>
            </a:pP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strategi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sekolah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untuk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mencapai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tujuan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pendidikannya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dara"/>
              <a:buChar char="●"/>
            </a:pP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Kompetensi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/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karakteristik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menjadi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kekhasan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lulusan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sekolah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tersebut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selaras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profil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Pelajar</a:t>
            </a:r>
            <a:r>
              <a:rPr lang="en-US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Pancasila</a:t>
            </a:r>
            <a:endParaRPr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Visi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misi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disusun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untuk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lingkup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sekolah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sedangkan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tujuan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disusun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untuk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lingkup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program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keahlian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berdasarkan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analisis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kebutuhan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dunia</a:t>
            </a:r>
            <a:r>
              <a:rPr lang="en-US" i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kerja</a:t>
            </a:r>
            <a:endParaRPr b="1" dirty="0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3" name="Google Shape;113;gd21e8d0ebb_0_0"/>
          <p:cNvSpPr txBox="1"/>
          <p:nvPr/>
        </p:nvSpPr>
        <p:spPr>
          <a:xfrm>
            <a:off x="371050" y="997550"/>
            <a:ext cx="6437400" cy="431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434343"/>
                </a:solidFill>
                <a:latin typeface="Candara"/>
                <a:ea typeface="Candara"/>
                <a:cs typeface="Candara"/>
                <a:sym typeface="Candara"/>
              </a:rPr>
              <a:t>Komponen ini menjadi komponen utama yang ditinjau setiap 4-5 tahun </a:t>
            </a:r>
            <a:endParaRPr sz="15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4" name="Google Shape;114;gd21e8d0ebb_0_0"/>
          <p:cNvSpPr txBox="1"/>
          <p:nvPr/>
        </p:nvSpPr>
        <p:spPr>
          <a:xfrm>
            <a:off x="189800" y="6143700"/>
            <a:ext cx="2327100" cy="58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DRAFT - UNTUK INTERNAL</a:t>
            </a:r>
            <a:endParaRPr sz="1100" b="1">
              <a:solidFill>
                <a:srgbClr val="A61C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TIDAK UNTUK DISEBARLUASKAN</a:t>
            </a:r>
            <a:endParaRPr sz="1100" b="1">
              <a:solidFill>
                <a:srgbClr val="A61C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21e8d0ebb_0_8"/>
          <p:cNvSpPr/>
          <p:nvPr/>
        </p:nvSpPr>
        <p:spPr>
          <a:xfrm>
            <a:off x="428875" y="2047000"/>
            <a:ext cx="3177600" cy="1365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Pengorganisasia Pembelajaran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0" name="Google Shape;120;gd21e8d0ebb_0_8"/>
          <p:cNvSpPr/>
          <p:nvPr/>
        </p:nvSpPr>
        <p:spPr>
          <a:xfrm>
            <a:off x="4140250" y="1729775"/>
            <a:ext cx="7462594" cy="2987089"/>
          </a:xfrm>
          <a:custGeom>
            <a:avLst/>
            <a:gdLst/>
            <a:ahLst/>
            <a:cxnLst/>
            <a:rect l="l" t="t" r="r" b="b"/>
            <a:pathLst>
              <a:path w="3917372" h="2964853" fill="none" extrusionOk="0">
                <a:moveTo>
                  <a:pt x="0" y="0"/>
                </a:moveTo>
                <a:cubicBezTo>
                  <a:pt x="896618" y="-49533"/>
                  <a:pt x="3400796" y="-14809"/>
                  <a:pt x="3917372" y="0"/>
                </a:cubicBezTo>
                <a:cubicBezTo>
                  <a:pt x="4005011" y="798597"/>
                  <a:pt x="3844693" y="1505227"/>
                  <a:pt x="3917372" y="2964853"/>
                </a:cubicBezTo>
                <a:cubicBezTo>
                  <a:pt x="2195304" y="2916622"/>
                  <a:pt x="1209812" y="3049308"/>
                  <a:pt x="0" y="2964853"/>
                </a:cubicBezTo>
                <a:cubicBezTo>
                  <a:pt x="-38581" y="2394041"/>
                  <a:pt x="63341" y="709995"/>
                  <a:pt x="0" y="0"/>
                </a:cubicBezTo>
                <a:close/>
              </a:path>
              <a:path w="3917372" h="2964853" extrusionOk="0">
                <a:moveTo>
                  <a:pt x="0" y="0"/>
                </a:moveTo>
                <a:cubicBezTo>
                  <a:pt x="1750086" y="118645"/>
                  <a:pt x="3194212" y="116012"/>
                  <a:pt x="3917372" y="0"/>
                </a:cubicBezTo>
                <a:cubicBezTo>
                  <a:pt x="3784490" y="1171927"/>
                  <a:pt x="4002323" y="1487972"/>
                  <a:pt x="3917372" y="2964853"/>
                </a:cubicBezTo>
                <a:cubicBezTo>
                  <a:pt x="2275116" y="3099453"/>
                  <a:pt x="1011532" y="2807657"/>
                  <a:pt x="0" y="2964853"/>
                </a:cubicBezTo>
                <a:cubicBezTo>
                  <a:pt x="-20187" y="1975429"/>
                  <a:pt x="-152480" y="366102"/>
                  <a:pt x="0" y="0"/>
                </a:cubicBezTo>
                <a:close/>
              </a:path>
            </a:pathLst>
          </a:custGeom>
          <a:noFill/>
          <a:ln w="12700" cap="flat" cmpd="sng">
            <a:solidFill>
              <a:srgbClr val="1D81F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Cara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sekolah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mengatur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muatan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kurikulum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dalam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satu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rentang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waktu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beban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belajar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 </a:t>
            </a:r>
            <a:r>
              <a:rPr lang="en-US" sz="1500" dirty="0" err="1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cara</a:t>
            </a:r>
            <a:r>
              <a:rPr lang="en-US" sz="1500" dirty="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sekolah</a:t>
            </a:r>
            <a:r>
              <a:rPr lang="en-US" sz="1500" dirty="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mengelola</a:t>
            </a:r>
            <a:r>
              <a:rPr lang="en-US" sz="1500" dirty="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pembelajarannya</a:t>
            </a:r>
            <a:r>
              <a:rPr lang="en-US" sz="1500" dirty="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untuk</a:t>
            </a:r>
            <a:r>
              <a:rPr lang="en-US" sz="1500" dirty="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mendukung</a:t>
            </a:r>
            <a:r>
              <a:rPr lang="en-US" sz="1500" dirty="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pencapaian</a:t>
            </a:r>
            <a:r>
              <a:rPr lang="en-US" sz="1500" dirty="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CP </a:t>
            </a:r>
            <a:r>
              <a:rPr lang="en-US" sz="1500" dirty="0" err="1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sz="1500" dirty="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Profil</a:t>
            </a:r>
            <a:r>
              <a:rPr lang="en-US" sz="1500" dirty="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Pelajar</a:t>
            </a:r>
            <a:r>
              <a:rPr lang="en-US" sz="1500" dirty="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Pancasila</a:t>
            </a:r>
            <a:r>
              <a:rPr lang="en-US" sz="1500" dirty="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mis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mingguan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sistem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blok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atau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cara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pengorganisasian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lainnya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). </a:t>
            </a:r>
            <a:endParaRPr sz="15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n-US" sz="15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Intrakurikuler</a:t>
            </a:r>
            <a:r>
              <a:rPr lang="en-US" sz="15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berisi</a:t>
            </a:r>
            <a:r>
              <a:rPr lang="en-US" sz="15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muatan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/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mata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pelajaran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muatan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tambahan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lainnya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jika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ada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mulok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5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n-US" sz="15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Projek</a:t>
            </a:r>
            <a:r>
              <a:rPr lang="en-US" sz="15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penguatan</a:t>
            </a:r>
            <a:r>
              <a:rPr lang="en-US" sz="15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Profil</a:t>
            </a:r>
            <a:r>
              <a:rPr lang="en-US" sz="15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Pelajar</a:t>
            </a:r>
            <a:r>
              <a:rPr lang="en-US" sz="15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Pancasila</a:t>
            </a:r>
            <a:r>
              <a:rPr lang="en-US" sz="15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menjelaskan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pengelolaan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projek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yang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mengacu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pada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profil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Pelajar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Pancasila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pada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tahun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ajaran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tersebut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Untuk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SMK,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projek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penguatan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terintegrasi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dalam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Pengembangan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Karakter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Budaya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Kerja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sz="15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n-US" sz="15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Praktik</a:t>
            </a:r>
            <a:r>
              <a:rPr lang="en-US" sz="15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Kerja</a:t>
            </a:r>
            <a:r>
              <a:rPr lang="en-US" sz="15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Lapangan</a:t>
            </a:r>
            <a:r>
              <a:rPr lang="en-US" sz="15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(PKL)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Menyiapkan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peserta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didik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agar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memiliki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pengalaman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kompetensi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di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dunia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kerja</a:t>
            </a:r>
            <a:endParaRPr sz="15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41300" lvl="0" indent="-222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n-US" sz="1500" b="1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Ekstrakurikuler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Gambaran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ekskul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dalam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bentuk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matriks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/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tabel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endParaRPr sz="15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gd21e8d0ebb_0_8"/>
          <p:cNvSpPr/>
          <p:nvPr/>
        </p:nvSpPr>
        <p:spPr>
          <a:xfrm>
            <a:off x="428900" y="5001675"/>
            <a:ext cx="3177600" cy="1026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Rencana Pembelajaran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2" name="Google Shape;122;gd21e8d0ebb_0_8"/>
          <p:cNvSpPr/>
          <p:nvPr/>
        </p:nvSpPr>
        <p:spPr>
          <a:xfrm>
            <a:off x="4138300" y="5038575"/>
            <a:ext cx="7462594" cy="1297123"/>
          </a:xfrm>
          <a:custGeom>
            <a:avLst/>
            <a:gdLst/>
            <a:ahLst/>
            <a:cxnLst/>
            <a:rect l="l" t="t" r="r" b="b"/>
            <a:pathLst>
              <a:path w="3917372" h="2964853" fill="none" extrusionOk="0">
                <a:moveTo>
                  <a:pt x="0" y="0"/>
                </a:moveTo>
                <a:cubicBezTo>
                  <a:pt x="896618" y="-49533"/>
                  <a:pt x="3400796" y="-14809"/>
                  <a:pt x="3917372" y="0"/>
                </a:cubicBezTo>
                <a:cubicBezTo>
                  <a:pt x="4005011" y="798597"/>
                  <a:pt x="3844693" y="1505227"/>
                  <a:pt x="3917372" y="2964853"/>
                </a:cubicBezTo>
                <a:cubicBezTo>
                  <a:pt x="2195304" y="2916622"/>
                  <a:pt x="1209812" y="3049308"/>
                  <a:pt x="0" y="2964853"/>
                </a:cubicBezTo>
                <a:cubicBezTo>
                  <a:pt x="-38581" y="2394041"/>
                  <a:pt x="63341" y="709995"/>
                  <a:pt x="0" y="0"/>
                </a:cubicBezTo>
                <a:close/>
              </a:path>
              <a:path w="3917372" h="2964853" extrusionOk="0">
                <a:moveTo>
                  <a:pt x="0" y="0"/>
                </a:moveTo>
                <a:cubicBezTo>
                  <a:pt x="1750086" y="118645"/>
                  <a:pt x="3194212" y="116012"/>
                  <a:pt x="3917372" y="0"/>
                </a:cubicBezTo>
                <a:cubicBezTo>
                  <a:pt x="3784490" y="1171927"/>
                  <a:pt x="4002323" y="1487972"/>
                  <a:pt x="3917372" y="2964853"/>
                </a:cubicBezTo>
                <a:cubicBezTo>
                  <a:pt x="2275116" y="3099453"/>
                  <a:pt x="1011532" y="2807657"/>
                  <a:pt x="0" y="2964853"/>
                </a:cubicBezTo>
                <a:cubicBezTo>
                  <a:pt x="-20187" y="1975429"/>
                  <a:pt x="-152480" y="366102"/>
                  <a:pt x="0" y="0"/>
                </a:cubicBezTo>
                <a:close/>
              </a:path>
            </a:pathLst>
          </a:custGeom>
          <a:noFill/>
          <a:ln w="12700" cap="flat" cmpd="sng">
            <a:solidFill>
              <a:srgbClr val="1D81F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Rencana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pembelajaran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untuk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ruang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lingkup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sekolah</a:t>
            </a:r>
            <a:r>
              <a:rPr lang="en-US" sz="1500" b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menggambarkan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rencana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pembelajaran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selama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setahun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ajaran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Berisi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alur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pembelajaran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/</a:t>
            </a:r>
            <a:r>
              <a:rPr lang="en-US" sz="1500" i="1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unit mapping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untuk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sekolah-sekolah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yang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sudah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menjalankan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pembelajaran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secara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integrasi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), program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prioritas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satuan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pendidikan</a:t>
            </a:r>
            <a:endParaRPr sz="1500" i="0" u="none" strike="noStrike" cap="none" dirty="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3" name="Google Shape;123;gd21e8d0ebb_0_8"/>
          <p:cNvSpPr txBox="1"/>
          <p:nvPr/>
        </p:nvSpPr>
        <p:spPr>
          <a:xfrm>
            <a:off x="304800" y="1171175"/>
            <a:ext cx="6156000" cy="40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434343"/>
                </a:solidFill>
                <a:latin typeface="Candara"/>
                <a:ea typeface="Candara"/>
                <a:cs typeface="Candara"/>
                <a:sym typeface="Candara"/>
              </a:rPr>
              <a:t>Komponen ini menjadi komponen utama yang ditinjau setiap tahun</a:t>
            </a:r>
            <a:endParaRPr sz="1600" b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4" name="Google Shape;124;gd21e8d0ebb_0_8"/>
          <p:cNvSpPr txBox="1"/>
          <p:nvPr/>
        </p:nvSpPr>
        <p:spPr>
          <a:xfrm>
            <a:off x="189800" y="6143700"/>
            <a:ext cx="2327100" cy="58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DRAFT - UNTUK INTERNAL</a:t>
            </a:r>
            <a:endParaRPr sz="1100" b="1">
              <a:solidFill>
                <a:srgbClr val="A61C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TIDAK UNTUK DISEBARLUASKAN</a:t>
            </a:r>
            <a:endParaRPr sz="1100" b="1">
              <a:solidFill>
                <a:srgbClr val="A61C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288937577_0_0"/>
          <p:cNvSpPr/>
          <p:nvPr/>
        </p:nvSpPr>
        <p:spPr>
          <a:xfrm>
            <a:off x="352675" y="1729773"/>
            <a:ext cx="3299700" cy="1986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rPr>
              <a:t>Pendampingan, evaluasi, dan pengembangan profesional</a:t>
            </a:r>
            <a:endParaRPr sz="3000" b="0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0" name="Google Shape;130;gd288937577_0_0"/>
          <p:cNvSpPr/>
          <p:nvPr/>
        </p:nvSpPr>
        <p:spPr>
          <a:xfrm>
            <a:off x="4383150" y="1729775"/>
            <a:ext cx="7217758" cy="1667730"/>
          </a:xfrm>
          <a:custGeom>
            <a:avLst/>
            <a:gdLst/>
            <a:ahLst/>
            <a:cxnLst/>
            <a:rect l="l" t="t" r="r" b="b"/>
            <a:pathLst>
              <a:path w="3917372" h="2964853" fill="none" extrusionOk="0">
                <a:moveTo>
                  <a:pt x="0" y="0"/>
                </a:moveTo>
                <a:cubicBezTo>
                  <a:pt x="896618" y="-49533"/>
                  <a:pt x="3400796" y="-14809"/>
                  <a:pt x="3917372" y="0"/>
                </a:cubicBezTo>
                <a:cubicBezTo>
                  <a:pt x="4005011" y="798597"/>
                  <a:pt x="3844693" y="1505227"/>
                  <a:pt x="3917372" y="2964853"/>
                </a:cubicBezTo>
                <a:cubicBezTo>
                  <a:pt x="2195304" y="2916622"/>
                  <a:pt x="1209812" y="3049308"/>
                  <a:pt x="0" y="2964853"/>
                </a:cubicBezTo>
                <a:cubicBezTo>
                  <a:pt x="-38581" y="2394041"/>
                  <a:pt x="63341" y="709995"/>
                  <a:pt x="0" y="0"/>
                </a:cubicBezTo>
                <a:close/>
              </a:path>
              <a:path w="3917372" h="2964853" extrusionOk="0">
                <a:moveTo>
                  <a:pt x="0" y="0"/>
                </a:moveTo>
                <a:cubicBezTo>
                  <a:pt x="1750086" y="118645"/>
                  <a:pt x="3194212" y="116012"/>
                  <a:pt x="3917372" y="0"/>
                </a:cubicBezTo>
                <a:cubicBezTo>
                  <a:pt x="3784490" y="1171927"/>
                  <a:pt x="4002323" y="1487972"/>
                  <a:pt x="3917372" y="2964853"/>
                </a:cubicBezTo>
                <a:cubicBezTo>
                  <a:pt x="2275116" y="3099453"/>
                  <a:pt x="1011532" y="2807657"/>
                  <a:pt x="0" y="2964853"/>
                </a:cubicBezTo>
                <a:cubicBezTo>
                  <a:pt x="-20187" y="1975429"/>
                  <a:pt x="-152480" y="366102"/>
                  <a:pt x="0" y="0"/>
                </a:cubicBezTo>
                <a:close/>
              </a:path>
            </a:pathLst>
          </a:custGeom>
          <a:noFill/>
          <a:ln w="12700" cap="flat" cmpd="sng">
            <a:solidFill>
              <a:srgbClr val="1D81F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Kerangka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bentuk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pendampingan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evaluasi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pengembangan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profesional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yang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dilakukan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untuk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peningkatan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kualitas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pembelajaran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secara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berkelanjutan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di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satuan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pendidikan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Pelaksanaan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dilakukan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oleh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para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pemimpin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satuan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pendidikan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secara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internal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bertahap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sesuai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kemampuan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satuan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pendidikan</a:t>
            </a:r>
            <a:r>
              <a:rPr lang="en-US" sz="1500" dirty="0" smtClean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lang="id-ID" sz="1500" dirty="0" smtClean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500" i="0" u="none" strike="noStrike" cap="none" dirty="0" smtClean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TAMBAHKAN AUDIT INTERNAL,TIM apm/tim  tpmps,program kepengawasan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sz="1500" dirty="0" smtClean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...monev keterlaksanaan </a:t>
            </a:r>
            <a:r>
              <a:rPr lang="id-ID" sz="1500" dirty="0" smtClean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snp (pelibatan PS sebagai mitra kerja untuk memberikan bantuan profesional)</a:t>
            </a:r>
            <a:endParaRPr sz="1500" i="0" u="none" strike="noStrike" cap="none" dirty="0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1" name="Google Shape;131;gd288937577_0_0"/>
          <p:cNvSpPr/>
          <p:nvPr/>
        </p:nvSpPr>
        <p:spPr>
          <a:xfrm>
            <a:off x="428871" y="4394033"/>
            <a:ext cx="3299700" cy="1365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Lampiran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288937577_0_0"/>
          <p:cNvSpPr/>
          <p:nvPr/>
        </p:nvSpPr>
        <p:spPr>
          <a:xfrm>
            <a:off x="4406650" y="3711825"/>
            <a:ext cx="7217758" cy="2735077"/>
          </a:xfrm>
          <a:custGeom>
            <a:avLst/>
            <a:gdLst/>
            <a:ahLst/>
            <a:cxnLst/>
            <a:rect l="l" t="t" r="r" b="b"/>
            <a:pathLst>
              <a:path w="3917372" h="2964853" fill="none" extrusionOk="0">
                <a:moveTo>
                  <a:pt x="0" y="0"/>
                </a:moveTo>
                <a:cubicBezTo>
                  <a:pt x="896618" y="-49533"/>
                  <a:pt x="3400796" y="-14809"/>
                  <a:pt x="3917372" y="0"/>
                </a:cubicBezTo>
                <a:cubicBezTo>
                  <a:pt x="4005011" y="798597"/>
                  <a:pt x="3844693" y="1505227"/>
                  <a:pt x="3917372" y="2964853"/>
                </a:cubicBezTo>
                <a:cubicBezTo>
                  <a:pt x="2195304" y="2916622"/>
                  <a:pt x="1209812" y="3049308"/>
                  <a:pt x="0" y="2964853"/>
                </a:cubicBezTo>
                <a:cubicBezTo>
                  <a:pt x="-38581" y="2394041"/>
                  <a:pt x="63341" y="709995"/>
                  <a:pt x="0" y="0"/>
                </a:cubicBezTo>
                <a:close/>
              </a:path>
              <a:path w="3917372" h="2964853" extrusionOk="0">
                <a:moveTo>
                  <a:pt x="0" y="0"/>
                </a:moveTo>
                <a:cubicBezTo>
                  <a:pt x="1750086" y="118645"/>
                  <a:pt x="3194212" y="116012"/>
                  <a:pt x="3917372" y="0"/>
                </a:cubicBezTo>
                <a:cubicBezTo>
                  <a:pt x="3784490" y="1171927"/>
                  <a:pt x="4002323" y="1487972"/>
                  <a:pt x="3917372" y="2964853"/>
                </a:cubicBezTo>
                <a:cubicBezTo>
                  <a:pt x="2275116" y="3099453"/>
                  <a:pt x="1011532" y="2807657"/>
                  <a:pt x="0" y="2964853"/>
                </a:cubicBezTo>
                <a:cubicBezTo>
                  <a:pt x="-20187" y="1975429"/>
                  <a:pt x="-152480" y="366102"/>
                  <a:pt x="0" y="0"/>
                </a:cubicBezTo>
                <a:close/>
              </a:path>
            </a:pathLst>
          </a:custGeom>
          <a:noFill/>
          <a:ln w="12700" cap="flat" cmpd="sng">
            <a:solidFill>
              <a:srgbClr val="1D81F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Contoh-contoh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rencana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pembelajaran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ruang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lingkup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kelas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menggambarkan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rencana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pembelajaran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per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tujuan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pembelajaran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/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atau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per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tema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untuk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sekolah-sekolah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yang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sudah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menjalankan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pembelajaran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secara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integrasi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5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Char char="●"/>
            </a:pP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Contoh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penguatan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Profil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Pelajar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Pancasila</a:t>
            </a:r>
            <a:r>
              <a:rPr lang="en-US" sz="1500" b="1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penjabaran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pilihan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tema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isu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spesifik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yang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menjadi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projek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pada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tahun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ajaran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tersebut</a:t>
            </a:r>
            <a:r>
              <a:rPr lang="en-US" sz="1500" dirty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deskripsi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singkat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tentang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projek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yang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sudah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dikontekstualisasikan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kondisi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lingkungan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sekolah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kebutuhan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peserta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didik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tidak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perlu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sampai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rincian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pembelajarannya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5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ndara"/>
              <a:buChar char="●"/>
            </a:pP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Referensi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landasan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hukum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atau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landasan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lain yang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kontekstual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dengan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karakteristik</a:t>
            </a:r>
            <a:r>
              <a:rPr lang="en-US" sz="1500" dirty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1500" dirty="0" err="1" smtClean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sekolah</a:t>
            </a:r>
            <a:r>
              <a:rPr lang="id-ID" sz="1500" dirty="0" smtClean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(.....</a:t>
            </a:r>
            <a:r>
              <a:rPr lang="id-ID" sz="1500" dirty="0" smtClean="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red: diletakan didepan seperti lazimnya ?</a:t>
            </a:r>
            <a:r>
              <a:rPr lang="id-ID" sz="1500" dirty="0" smtClean="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  <a:endParaRPr sz="1500" dirty="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3" name="Google Shape;133;gd288937577_0_0"/>
          <p:cNvSpPr txBox="1"/>
          <p:nvPr/>
        </p:nvSpPr>
        <p:spPr>
          <a:xfrm>
            <a:off x="189800" y="6143700"/>
            <a:ext cx="2327100" cy="58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DRAFT - UNTUK INTERNAL</a:t>
            </a:r>
            <a:endParaRPr sz="1100" b="1">
              <a:solidFill>
                <a:srgbClr val="A61C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TIDAK UNTUK DISEBARLUASKAN</a:t>
            </a:r>
            <a:endParaRPr sz="1100" b="1">
              <a:solidFill>
                <a:srgbClr val="A61C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gd288937577_0_0"/>
          <p:cNvSpPr txBox="1"/>
          <p:nvPr/>
        </p:nvSpPr>
        <p:spPr>
          <a:xfrm>
            <a:off x="304800" y="1094975"/>
            <a:ext cx="6156000" cy="406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solidFill>
                  <a:srgbClr val="434343"/>
                </a:solidFill>
                <a:latin typeface="Candara"/>
                <a:ea typeface="Candara"/>
                <a:cs typeface="Candara"/>
                <a:sym typeface="Candara"/>
              </a:rPr>
              <a:t>Komponen ini menjadi komponen utama yang ditinjau setiap tahun</a:t>
            </a:r>
            <a:endParaRPr sz="1600" b="1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579082bb5_1_204"/>
          <p:cNvSpPr txBox="1"/>
          <p:nvPr/>
        </p:nvSpPr>
        <p:spPr>
          <a:xfrm>
            <a:off x="6141400" y="4138150"/>
            <a:ext cx="97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0" name="Google Shape;140;gd579082bb5_1_204"/>
          <p:cNvSpPr/>
          <p:nvPr/>
        </p:nvSpPr>
        <p:spPr>
          <a:xfrm flipH="1">
            <a:off x="6308650" y="1292850"/>
            <a:ext cx="5154000" cy="2993400"/>
          </a:xfrm>
          <a:prstGeom prst="wedgeEllipseCallout">
            <a:avLst>
              <a:gd name="adj1" fmla="val 69760"/>
              <a:gd name="adj2" fmla="val 14423"/>
            </a:avLst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 pertemuan berikutnya, kita akan mendalami materi tentang </a:t>
            </a:r>
            <a:r>
              <a:rPr lang="en-US" sz="1700" b="1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Pendampingan, Evaluasi, dan Pengembangan Profesional</a:t>
            </a:r>
            <a:r>
              <a:rPr lang="en-US" sz="1700">
                <a:solidFill>
                  <a:srgbClr val="0B539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sebagai bagian dari proses dan komponen penyusunan kurikulum operasional di satuan pendidikan.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d579082bb5_1_204"/>
          <p:cNvSpPr txBox="1"/>
          <p:nvPr/>
        </p:nvSpPr>
        <p:spPr>
          <a:xfrm>
            <a:off x="189800" y="6143700"/>
            <a:ext cx="2327100" cy="58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DRAFT - UNTUK INTERNAL</a:t>
            </a:r>
            <a:endParaRPr sz="1100" b="1">
              <a:solidFill>
                <a:srgbClr val="A61C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A61C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TIDAK UNTUK DISEBARLUASKAN</a:t>
            </a:r>
            <a:endParaRPr sz="1100" b="1">
              <a:solidFill>
                <a:srgbClr val="A61C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2" name="Google Shape;142;gd579082bb5_1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00" y="2185550"/>
            <a:ext cx="4418848" cy="383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d21e8d0ebb_0_22" descr="Sekolah Penggerak | Sekolah Penggerak"/>
          <p:cNvPicPr preferRelativeResize="0"/>
          <p:nvPr/>
        </p:nvPicPr>
        <p:blipFill rotWithShape="1">
          <a:blip r:embed="rId3">
            <a:alphaModFix/>
          </a:blip>
          <a:srcRect b="980"/>
          <a:stretch/>
        </p:blipFill>
        <p:spPr>
          <a:xfrm>
            <a:off x="0" y="34456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8" name="Google Shape;148;gd21e8d0ebb_0_22"/>
          <p:cNvSpPr txBox="1"/>
          <p:nvPr/>
        </p:nvSpPr>
        <p:spPr>
          <a:xfrm>
            <a:off x="5801709" y="4572000"/>
            <a:ext cx="5552100" cy="1287900"/>
          </a:xfrm>
          <a:prstGeom prst="rect">
            <a:avLst/>
          </a:prstGeom>
          <a:noFill/>
          <a:ln w="19050" cap="flat" cmpd="sng">
            <a:solidFill>
              <a:srgbClr val="1D81F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7D39"/>
              </a:buClr>
              <a:buSzPct val="100000"/>
              <a:buFont typeface="Arial"/>
              <a:buNone/>
            </a:pPr>
            <a:r>
              <a:rPr lang="en-US" sz="4400" b="1" i="0" u="none" strike="noStrike" cap="none">
                <a:solidFill>
                  <a:srgbClr val="EE7D39"/>
                </a:solidFill>
                <a:latin typeface="Candara"/>
                <a:ea typeface="Candara"/>
                <a:cs typeface="Candara"/>
                <a:sym typeface="Candara"/>
              </a:rPr>
              <a:t>SAMPAI JUMPA DI MATERI SELANJUTNYA!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578</Words>
  <Application>Microsoft Office PowerPoint</Application>
  <PresentationFormat>Custom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Lato</vt:lpstr>
      <vt:lpstr>Calibri</vt:lpstr>
      <vt:lpstr>Source Sans Pro</vt:lpstr>
      <vt:lpstr>Candara</vt:lpstr>
      <vt:lpstr>Office Theme</vt:lpstr>
      <vt:lpstr>KOMPONEN KURIKULUM OPERASIONAL DI SATUAN PENDIDIKAN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KOMPONEN KURIKULUM OPERASIONAL DI SATUAN PENDIDIKAN</dc:title>
  <dc:creator>Patrick Samuel</dc:creator>
  <cp:lastModifiedBy>Acer</cp:lastModifiedBy>
  <cp:revision>3</cp:revision>
  <dcterms:created xsi:type="dcterms:W3CDTF">2021-03-23T00:52:12Z</dcterms:created>
  <dcterms:modified xsi:type="dcterms:W3CDTF">2021-08-12T15:24:19Z</dcterms:modified>
</cp:coreProperties>
</file>