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0"/>
  </p:notesMasterIdLst>
  <p:sldIdLst>
    <p:sldId id="334" r:id="rId2"/>
    <p:sldId id="274" r:id="rId3"/>
    <p:sldId id="275" r:id="rId4"/>
    <p:sldId id="276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8" r:id="rId23"/>
    <p:sldId id="299" r:id="rId24"/>
    <p:sldId id="300" r:id="rId25"/>
    <p:sldId id="301" r:id="rId26"/>
    <p:sldId id="292" r:id="rId27"/>
    <p:sldId id="293" r:id="rId28"/>
    <p:sldId id="294" r:id="rId29"/>
    <p:sldId id="295" r:id="rId30"/>
    <p:sldId id="296" r:id="rId31"/>
    <p:sldId id="297" r:id="rId32"/>
    <p:sldId id="302" r:id="rId33"/>
    <p:sldId id="306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33" r:id="rId52"/>
    <p:sldId id="317" r:id="rId53"/>
    <p:sldId id="320" r:id="rId54"/>
    <p:sldId id="329" r:id="rId55"/>
    <p:sldId id="330" r:id="rId56"/>
    <p:sldId id="331" r:id="rId57"/>
    <p:sldId id="318" r:id="rId58"/>
    <p:sldId id="31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E3E8B-24C7-498F-B747-C182FFD3671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B3C9C-CDF3-46B2-B424-53D0B7C5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1E9E-1357-43F5-95E6-F5053A39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70A4DCD-C55B-46C0-8E65-0ABA9DD16D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1643AA-26CC-4AC6-93A9-3877241F467B}" type="datetimeFigureOut">
              <a:rPr lang="en-US" smtClean="0"/>
              <a:t>5/6/2018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3.bp.blogspot.com/_yYZ7nB811sw/SOzvMk1mE8I/AAAAAAAAASI/5xvMcwRlOxc/s1600-h/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Book Antiqua" pitchFamily="18" charset="0"/>
              </a:rPr>
              <a:t>Presentation Layer berfungsi untuk :</a:t>
            </a:r>
            <a:r>
              <a:rPr lang="en-US">
                <a:latin typeface="Book Antiqua" pitchFamily="18" charset="0"/>
              </a:rPr>
              <a:t/>
            </a:r>
            <a:br>
              <a:rPr lang="en-US">
                <a:latin typeface="Book Antiqua" pitchFamily="18" charset="0"/>
              </a:rPr>
            </a:br>
            <a:endParaRPr lang="en-US">
              <a:latin typeface="Book Antiqua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990600"/>
            <a:ext cx="7772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1. </a:t>
            </a:r>
            <a:r>
              <a:rPr lang="en-US" dirty="0" err="1" smtClean="0">
                <a:latin typeface="Book Antiqua" pitchFamily="18" charset="0"/>
              </a:rPr>
              <a:t>Menyediakan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sistem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penyajian</a:t>
            </a:r>
            <a:r>
              <a:rPr lang="en-US" dirty="0">
                <a:latin typeface="Book Antiqua" pitchFamily="18" charset="0"/>
              </a:rPr>
              <a:t> data </a:t>
            </a:r>
            <a:r>
              <a:rPr lang="en-US" dirty="0" err="1">
                <a:latin typeface="Book Antiqua" pitchFamily="18" charset="0"/>
              </a:rPr>
              <a:t>ke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aplication</a:t>
            </a:r>
            <a:r>
              <a:rPr lang="en-US" dirty="0">
                <a:latin typeface="Book Antiqua" pitchFamily="18" charset="0"/>
              </a:rPr>
              <a:t> layer</a:t>
            </a:r>
            <a:br>
              <a:rPr lang="en-US" dirty="0">
                <a:latin typeface="Book Antiqua" pitchFamily="18" charset="0"/>
              </a:rPr>
            </a:br>
            <a:r>
              <a:rPr lang="en-US" dirty="0">
                <a:latin typeface="Book Antiqua" pitchFamily="18" charset="0"/>
              </a:rPr>
              <a:t>2. </a:t>
            </a:r>
            <a:r>
              <a:rPr lang="en-US" dirty="0" err="1">
                <a:latin typeface="Book Antiqua" pitchFamily="18" charset="0"/>
              </a:rPr>
              <a:t>Menyediakan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sistem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pembentuk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kode</a:t>
            </a:r>
            <a:r>
              <a:rPr lang="en-US" dirty="0">
                <a:latin typeface="Book Antiqua" pitchFamily="18" charset="0"/>
              </a:rPr>
              <a:t> (format coding), </a:t>
            </a:r>
            <a:r>
              <a:rPr lang="en-US" dirty="0" err="1">
                <a:latin typeface="Book Antiqua" pitchFamily="18" charset="0"/>
              </a:rPr>
              <a:t>misalnya</a:t>
            </a:r>
            <a:r>
              <a:rPr lang="en-US" dirty="0">
                <a:latin typeface="Book Antiqua" pitchFamily="18" charset="0"/>
              </a:rPr>
              <a:t> format ASCII yang </a:t>
            </a:r>
            <a:r>
              <a:rPr lang="en-US" dirty="0" err="1">
                <a:latin typeface="Book Antiqua" pitchFamily="18" charset="0"/>
              </a:rPr>
              <a:t>digunakan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 IBM compatible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format EBDIC </a:t>
            </a:r>
            <a:r>
              <a:rPr lang="en-US" dirty="0" err="1">
                <a:latin typeface="Book Antiqua" pitchFamily="18" charset="0"/>
              </a:rPr>
              <a:t>digunakan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oleh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mesin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IBM.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3. </a:t>
            </a:r>
            <a:r>
              <a:rPr lang="en-US" dirty="0" err="1" smtClean="0">
                <a:latin typeface="Book Antiqua" pitchFamily="18" charset="0"/>
              </a:rPr>
              <a:t>Menyediakan</a:t>
            </a:r>
            <a:r>
              <a:rPr lang="en-US" dirty="0" smtClean="0">
                <a:latin typeface="Book Antiqua" pitchFamily="18" charset="0"/>
              </a:rPr>
              <a:t> proses </a:t>
            </a:r>
            <a:r>
              <a:rPr lang="en-US" dirty="0" err="1" smtClean="0">
                <a:latin typeface="Book Antiqua" pitchFamily="18" charset="0"/>
              </a:rPr>
              <a:t>konversi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antar</a:t>
            </a:r>
            <a:r>
              <a:rPr lang="en-US" dirty="0" smtClean="0">
                <a:latin typeface="Book Antiqua" pitchFamily="18" charset="0"/>
              </a:rPr>
              <a:t> format coding yang </a:t>
            </a:r>
            <a:r>
              <a:rPr lang="en-US" dirty="0" err="1" smtClean="0">
                <a:latin typeface="Book Antiqua" pitchFamily="18" charset="0"/>
              </a:rPr>
              <a:t>berbeda</a:t>
            </a:r>
            <a:r>
              <a:rPr lang="en-US" dirty="0" smtClean="0">
                <a:latin typeface="Book Antiqua" pitchFamily="18" charset="0"/>
              </a:rPr>
              <a:t>.</a:t>
            </a:r>
            <a:br>
              <a:rPr lang="en-US" dirty="0" smtClean="0">
                <a:latin typeface="Book Antiqua" pitchFamily="18" charset="0"/>
              </a:rPr>
            </a:br>
            <a:r>
              <a:rPr lang="en-US" dirty="0" smtClean="0">
                <a:latin typeface="Book Antiqua" pitchFamily="18" charset="0"/>
              </a:rPr>
              <a:t>4. </a:t>
            </a:r>
            <a:r>
              <a:rPr lang="en-US" dirty="0" err="1" smtClean="0">
                <a:latin typeface="Book Antiqua" pitchFamily="18" charset="0"/>
              </a:rPr>
              <a:t>Menyediakan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layanan</a:t>
            </a:r>
            <a:r>
              <a:rPr lang="en-US" dirty="0" smtClean="0">
                <a:latin typeface="Book Antiqua" pitchFamily="18" charset="0"/>
              </a:rPr>
              <a:t> translation. Presentation layer </a:t>
            </a:r>
            <a:r>
              <a:rPr lang="en-US" dirty="0" err="1" smtClean="0">
                <a:latin typeface="Book Antiqua" pitchFamily="18" charset="0"/>
              </a:rPr>
              <a:t>menjamin</a:t>
            </a:r>
            <a:r>
              <a:rPr lang="en-US" dirty="0" smtClean="0">
                <a:latin typeface="Book Antiqua" pitchFamily="18" charset="0"/>
              </a:rPr>
              <a:t> data yang </a:t>
            </a:r>
            <a:r>
              <a:rPr lang="en-US" dirty="0" err="1" smtClean="0">
                <a:latin typeface="Book Antiqua" pitchFamily="18" charset="0"/>
              </a:rPr>
              <a:t>dikirimkan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dari</a:t>
            </a:r>
            <a:r>
              <a:rPr lang="en-US" dirty="0" smtClean="0">
                <a:latin typeface="Book Antiqua" pitchFamily="18" charset="0"/>
              </a:rPr>
              <a:t> application layer </a:t>
            </a:r>
            <a:r>
              <a:rPr lang="en-US" dirty="0" err="1" smtClean="0">
                <a:latin typeface="Book Antiqua" pitchFamily="18" charset="0"/>
              </a:rPr>
              <a:t>suatu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sistem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dapat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dibaca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oleh</a:t>
            </a:r>
            <a:r>
              <a:rPr lang="en-US" dirty="0" smtClean="0">
                <a:latin typeface="Book Antiqua" pitchFamily="18" charset="0"/>
              </a:rPr>
              <a:t> layer </a:t>
            </a:r>
            <a:r>
              <a:rPr lang="en-US" dirty="0" err="1" smtClean="0">
                <a:latin typeface="Book Antiqua" pitchFamily="18" charset="0"/>
              </a:rPr>
              <a:t>aplikasi</a:t>
            </a:r>
            <a:r>
              <a:rPr lang="en-US" dirty="0" smtClean="0">
                <a:latin typeface="Book Antiqua" pitchFamily="18" charset="0"/>
              </a:rPr>
              <a:t> di </a:t>
            </a:r>
            <a:r>
              <a:rPr lang="en-US" dirty="0" err="1" smtClean="0">
                <a:latin typeface="Book Antiqua" pitchFamily="18" charset="0"/>
              </a:rPr>
              <a:t>sistem</a:t>
            </a:r>
            <a:r>
              <a:rPr lang="en-US" dirty="0" smtClean="0">
                <a:latin typeface="Book Antiqua" pitchFamily="18" charset="0"/>
              </a:rPr>
              <a:t> yang lain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5. </a:t>
            </a:r>
            <a:r>
              <a:rPr lang="en-US" dirty="0" err="1" smtClean="0">
                <a:latin typeface="Book Antiqua" pitchFamily="18" charset="0"/>
              </a:rPr>
              <a:t>Menyediakan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sarana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untuk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melakukan</a:t>
            </a:r>
            <a:r>
              <a:rPr lang="en-US" dirty="0" smtClean="0">
                <a:latin typeface="Book Antiqua" pitchFamily="18" charset="0"/>
              </a:rPr>
              <a:t> compression, decompression, </a:t>
            </a:r>
            <a:r>
              <a:rPr lang="en-US" dirty="0" err="1" smtClean="0">
                <a:latin typeface="Book Antiqua" pitchFamily="18" charset="0"/>
              </a:rPr>
              <a:t>encripriondan</a:t>
            </a:r>
            <a:r>
              <a:rPr lang="en-US" dirty="0" smtClean="0">
                <a:latin typeface="Book Antiqua" pitchFamily="18" charset="0"/>
              </a:rPr>
              <a:t> decryption.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153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latin typeface="Book Antiqua" pitchFamily="18" charset="0"/>
              </a:rPr>
              <a:t>Beberapa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contoh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bekerja</a:t>
            </a:r>
            <a:r>
              <a:rPr lang="en-US" dirty="0">
                <a:latin typeface="Book Antiqua" pitchFamily="18" charset="0"/>
              </a:rPr>
              <a:t> di presentation layer </a:t>
            </a:r>
            <a:r>
              <a:rPr lang="en-US" dirty="0" err="1">
                <a:latin typeface="Book Antiqua" pitchFamily="18" charset="0"/>
              </a:rPr>
              <a:t>antara</a:t>
            </a:r>
            <a:r>
              <a:rPr lang="en-US" dirty="0">
                <a:latin typeface="Book Antiqua" pitchFamily="18" charset="0"/>
              </a:rPr>
              <a:t> lain:</a:t>
            </a:r>
            <a:br>
              <a:rPr lang="en-US" dirty="0">
                <a:latin typeface="Book Antiqua" pitchFamily="18" charset="0"/>
              </a:rPr>
            </a:br>
            <a:r>
              <a:rPr lang="en-US" dirty="0">
                <a:latin typeface="Book Antiqua" pitchFamily="18" charset="0"/>
              </a:rPr>
              <a:t>1. PICT, TIFF, JPEG,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format data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berupa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gambar</a:t>
            </a:r>
            <a:r>
              <a:rPr lang="en-US" dirty="0">
                <a:latin typeface="Book Antiqua" pitchFamily="18" charset="0"/>
              </a:rPr>
              <a:t> (image).</a:t>
            </a:r>
            <a:br>
              <a:rPr lang="en-US" dirty="0">
                <a:latin typeface="Book Antiqua" pitchFamily="18" charset="0"/>
              </a:rPr>
            </a:br>
            <a:r>
              <a:rPr lang="en-US" dirty="0">
                <a:latin typeface="Book Antiqua" pitchFamily="18" charset="0"/>
              </a:rPr>
              <a:t>2. MIDI, MPEG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quicktime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format data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sound &amp; movie.</a:t>
            </a:r>
            <a:br>
              <a:rPr lang="en-US" dirty="0">
                <a:latin typeface="Book Antiqua" pitchFamily="18" charset="0"/>
              </a:rPr>
            </a:br>
            <a:r>
              <a:rPr lang="en-US" dirty="0">
                <a:latin typeface="Book Antiqua" pitchFamily="18" charset="0"/>
              </a:rPr>
              <a:t>3. EBDIC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ASCII,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format data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informasi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teks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SESSION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2192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Book Antiqua" pitchFamily="18" charset="0"/>
              </a:rPr>
              <a:t>Session Layer </a:t>
            </a:r>
            <a:r>
              <a:rPr lang="en-US" dirty="0" err="1">
                <a:latin typeface="Book Antiqua" pitchFamily="18" charset="0"/>
              </a:rPr>
              <a:t>berfungsi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bertanggung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jawab</a:t>
            </a:r>
            <a:r>
              <a:rPr lang="en-US" dirty="0">
                <a:latin typeface="Book Antiqua" pitchFamily="18" charset="0"/>
              </a:rPr>
              <a:t>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ook Antiqua" pitchFamily="18" charset="0"/>
              </a:rPr>
              <a:t>1. Mengkoordinasi jalannya komunikasi antar sistem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828800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2. </a:t>
            </a:r>
            <a:r>
              <a:rPr lang="en-US" dirty="0" err="1">
                <a:latin typeface="Book Antiqua" pitchFamily="18" charset="0"/>
              </a:rPr>
              <a:t>Melakukan</a:t>
            </a:r>
            <a:r>
              <a:rPr lang="en-US" dirty="0">
                <a:latin typeface="Book Antiqua" pitchFamily="18" charset="0"/>
              </a:rPr>
              <a:t> proses </a:t>
            </a:r>
            <a:r>
              <a:rPr lang="en-US" dirty="0" err="1">
                <a:latin typeface="Book Antiqua" pitchFamily="18" charset="0"/>
              </a:rPr>
              <a:t>pembentukan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err="1">
                <a:latin typeface="Book Antiqua" pitchFamily="18" charset="0"/>
              </a:rPr>
              <a:t>pengelolaan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pemutusan</a:t>
            </a:r>
            <a:r>
              <a:rPr lang="en-US" dirty="0">
                <a:latin typeface="Book Antiqua" pitchFamily="18" charset="0"/>
              </a:rPr>
              <a:t> session </a:t>
            </a:r>
            <a:r>
              <a:rPr lang="en-US" dirty="0" err="1">
                <a:latin typeface="Book Antiqua" pitchFamily="18" charset="0"/>
              </a:rPr>
              <a:t>antar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sistem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3</a:t>
            </a:r>
            <a:r>
              <a:rPr lang="en-US" dirty="0">
                <a:latin typeface="Book Antiqua" pitchFamily="18" charset="0"/>
              </a:rPr>
              <a:t>. </a:t>
            </a:r>
            <a:r>
              <a:rPr lang="en-US" dirty="0" err="1">
                <a:latin typeface="Book Antiqua" pitchFamily="18" charset="0"/>
              </a:rPr>
              <a:t>Mengendalikan</a:t>
            </a:r>
            <a:r>
              <a:rPr lang="en-US" dirty="0">
                <a:latin typeface="Book Antiqua" pitchFamily="18" charset="0"/>
              </a:rPr>
              <a:t> dialog </a:t>
            </a:r>
            <a:r>
              <a:rPr lang="en-US" dirty="0" err="1">
                <a:latin typeface="Book Antiqua" pitchFamily="18" charset="0"/>
              </a:rPr>
              <a:t>antar</a:t>
            </a:r>
            <a:r>
              <a:rPr lang="en-US" dirty="0">
                <a:latin typeface="Book Antiqua" pitchFamily="18" charset="0"/>
              </a:rPr>
              <a:t> device </a:t>
            </a:r>
            <a:r>
              <a:rPr lang="en-US" dirty="0" err="1">
                <a:latin typeface="Book Antiqua" pitchFamily="18" charset="0"/>
              </a:rPr>
              <a:t>atau</a:t>
            </a:r>
            <a:r>
              <a:rPr lang="en-US" dirty="0">
                <a:latin typeface="Book Antiqua" pitchFamily="18" charset="0"/>
              </a:rPr>
              <a:t> nodes. 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28194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Book Antiqua" pitchFamily="18" charset="0"/>
              </a:rPr>
              <a:t>Berikut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ini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adalah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beberapa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contoh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protokol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bekerja</a:t>
            </a:r>
            <a:r>
              <a:rPr lang="en-US" dirty="0">
                <a:latin typeface="Book Antiqua" pitchFamily="18" charset="0"/>
              </a:rPr>
              <a:t> di session layer:</a:t>
            </a:r>
            <a:br>
              <a:rPr lang="en-US" dirty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3116893"/>
            <a:ext cx="815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1. Remote Procedure Call (RPC).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protokol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menyediakan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mekanisme</a:t>
            </a:r>
            <a:r>
              <a:rPr lang="en-US" dirty="0">
                <a:latin typeface="Book Antiqua" pitchFamily="18" charset="0"/>
              </a:rPr>
              <a:t> client/server </a:t>
            </a:r>
            <a:r>
              <a:rPr lang="en-US" dirty="0" err="1">
                <a:latin typeface="Book Antiqua" pitchFamily="18" charset="0"/>
              </a:rPr>
              <a:t>pada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sistem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operasi</a:t>
            </a:r>
            <a:r>
              <a:rPr lang="en-US" dirty="0">
                <a:latin typeface="Book Antiqua" pitchFamily="18" charset="0"/>
              </a:rPr>
              <a:t> windows NT.</a:t>
            </a:r>
            <a:br>
              <a:rPr lang="en-US" dirty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3733800"/>
            <a:ext cx="830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2. Network File System (NFS), </a:t>
            </a:r>
            <a:r>
              <a:rPr lang="en-US" dirty="0" err="1">
                <a:latin typeface="Book Antiqua" pitchFamily="18" charset="0"/>
              </a:rPr>
              <a:t>dibangun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oleh</a:t>
            </a:r>
            <a:r>
              <a:rPr lang="en-US" dirty="0">
                <a:latin typeface="Book Antiqua" pitchFamily="18" charset="0"/>
              </a:rPr>
              <a:t> Sun </a:t>
            </a:r>
            <a:r>
              <a:rPr lang="en-US" dirty="0" err="1">
                <a:latin typeface="Book Antiqua" pitchFamily="18" charset="0"/>
              </a:rPr>
              <a:t>Microsistem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oleh</a:t>
            </a:r>
            <a:r>
              <a:rPr lang="en-US" dirty="0" smtClean="0">
                <a:latin typeface="Book Antiqua" pitchFamily="18" charset="0"/>
              </a:rPr>
              <a:t> workstation </a:t>
            </a:r>
            <a:r>
              <a:rPr lang="en-US" dirty="0">
                <a:latin typeface="Book Antiqua" pitchFamily="18" charset="0"/>
              </a:rPr>
              <a:t>TCP/IP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Unix agar </a:t>
            </a:r>
            <a:r>
              <a:rPr lang="en-US" dirty="0" err="1">
                <a:latin typeface="Book Antiqua" pitchFamily="18" charset="0"/>
              </a:rPr>
              <a:t>dapat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mengakses</a:t>
            </a:r>
            <a:r>
              <a:rPr lang="en-US" dirty="0">
                <a:latin typeface="Book Antiqua" pitchFamily="18" charset="0"/>
              </a:rPr>
              <a:t> remote resource.</a:t>
            </a:r>
          </a:p>
        </p:txBody>
      </p:sp>
    </p:spTree>
    <p:extLst>
      <p:ext uri="{BB962C8B-B14F-4D97-AF65-F5344CB8AC3E}">
        <p14:creationId xmlns:p14="http://schemas.microsoft.com/office/powerpoint/2010/main" val="3538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Transport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1371600"/>
            <a:ext cx="715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Book Antiqua" pitchFamily="18" charset="0"/>
              </a:rPr>
              <a:t>Transport Layer bertanggung jawab dalam proses 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8288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</a:rPr>
              <a:t>1. Pengemasan data upper layer ke dalam bentuk segment.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38" y="2281238"/>
            <a:ext cx="4830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2. Pengiriman segment antar host.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75113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3. </a:t>
            </a:r>
            <a:r>
              <a:rPr lang="en-US" sz="2400" dirty="0" err="1">
                <a:latin typeface="Book Antiqua" pitchFamily="18" charset="0"/>
              </a:rPr>
              <a:t>Penetapan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hubungan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secara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logika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antar</a:t>
            </a:r>
            <a:r>
              <a:rPr lang="en-US" sz="2400" dirty="0">
                <a:latin typeface="Book Antiqua" pitchFamily="18" charset="0"/>
              </a:rPr>
              <a:t> host </a:t>
            </a:r>
            <a:r>
              <a:rPr lang="en-US" sz="2400" dirty="0" err="1">
                <a:latin typeface="Book Antiqua" pitchFamily="18" charset="0"/>
              </a:rPr>
              <a:t>pengirim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dan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penerima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dengan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membentuk</a:t>
            </a:r>
            <a:r>
              <a:rPr lang="en-US" sz="2400" dirty="0">
                <a:latin typeface="Book Antiqua" pitchFamily="18" charset="0"/>
              </a:rPr>
              <a:t> virtual circuit.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58933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</a:rPr>
              <a:t>4. Secara opsional, menjamin proses pengiriman data yang dapat diandalkan.</a:t>
            </a:r>
          </a:p>
        </p:txBody>
      </p:sp>
    </p:spTree>
    <p:extLst>
      <p:ext uri="{BB962C8B-B14F-4D97-AF65-F5344CB8AC3E}">
        <p14:creationId xmlns:p14="http://schemas.microsoft.com/office/powerpoint/2010/main" val="29926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Network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230313"/>
            <a:ext cx="451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Book Antiqua" pitchFamily="18" charset="0"/>
              </a:rPr>
              <a:t>Network Layer bertanggung jawab untuk: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07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1. </a:t>
            </a:r>
            <a:r>
              <a:rPr lang="en-US" dirty="0" err="1">
                <a:latin typeface="Book Antiqua" pitchFamily="18" charset="0"/>
              </a:rPr>
              <a:t>Melakukan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mekanisme</a:t>
            </a:r>
            <a:r>
              <a:rPr lang="en-US" dirty="0">
                <a:latin typeface="Book Antiqua" pitchFamily="18" charset="0"/>
              </a:rPr>
              <a:t> routing </a:t>
            </a:r>
            <a:r>
              <a:rPr lang="en-US" dirty="0" err="1">
                <a:latin typeface="Book Antiqua" pitchFamily="18" charset="0"/>
              </a:rPr>
              <a:t>melalui</a:t>
            </a:r>
            <a:r>
              <a:rPr lang="en-US" dirty="0">
                <a:latin typeface="Book Antiqua" pitchFamily="18" charset="0"/>
              </a:rPr>
              <a:t> internetwork, router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device </a:t>
            </a:r>
            <a:r>
              <a:rPr lang="en-US" dirty="0" smtClean="0">
                <a:latin typeface="Book Antiqua" pitchFamily="18" charset="0"/>
              </a:rPr>
              <a:t>yang </a:t>
            </a:r>
            <a:r>
              <a:rPr lang="en-US" dirty="0" err="1" smtClean="0">
                <a:latin typeface="Book Antiqua" pitchFamily="18" charset="0"/>
              </a:rPr>
              <a:t>berfungsi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membawa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trafik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antar</a:t>
            </a:r>
            <a:r>
              <a:rPr lang="en-US" dirty="0">
                <a:latin typeface="Book Antiqua" pitchFamily="18" charset="0"/>
              </a:rPr>
              <a:t> host yang </a:t>
            </a:r>
            <a:r>
              <a:rPr lang="en-US" dirty="0" err="1">
                <a:latin typeface="Book Antiqua" pitchFamily="18" charset="0"/>
              </a:rPr>
              <a:t>terletak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network yang </a:t>
            </a:r>
            <a:r>
              <a:rPr lang="en-US" dirty="0" err="1">
                <a:latin typeface="Book Antiqua" pitchFamily="18" charset="0"/>
              </a:rPr>
              <a:t>berbeda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5908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ook Antiqua" pitchFamily="18" charset="0"/>
              </a:rPr>
              <a:t>2. Mengelola sistem pengalamatan logika terhadap jaringan komputer.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29718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3. Data </a:t>
            </a:r>
            <a:r>
              <a:rPr lang="en-US" dirty="0" err="1">
                <a:latin typeface="Book Antiqua" pitchFamily="18" charset="0"/>
              </a:rPr>
              <a:t>berupa</a:t>
            </a:r>
            <a:r>
              <a:rPr lang="en-US" dirty="0">
                <a:latin typeface="Book Antiqua" pitchFamily="18" charset="0"/>
              </a:rPr>
              <a:t> segment yang </a:t>
            </a:r>
            <a:r>
              <a:rPr lang="en-US" dirty="0" err="1">
                <a:latin typeface="Book Antiqua" pitchFamily="18" charset="0"/>
              </a:rPr>
              <a:t>diterima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trasport</a:t>
            </a:r>
            <a:r>
              <a:rPr lang="en-US" dirty="0">
                <a:latin typeface="Book Antiqua" pitchFamily="18" charset="0"/>
              </a:rPr>
              <a:t> layer </a:t>
            </a:r>
            <a:r>
              <a:rPr lang="en-US" dirty="0" err="1">
                <a:latin typeface="Book Antiqua" pitchFamily="18" charset="0"/>
              </a:rPr>
              <a:t>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dikemas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bentuk</a:t>
            </a:r>
            <a:r>
              <a:rPr lang="en-US" dirty="0">
                <a:latin typeface="Book Antiqua" pitchFamily="18" charset="0"/>
              </a:rPr>
              <a:t> packet. </a:t>
            </a:r>
            <a:r>
              <a:rPr lang="en-US" dirty="0" err="1">
                <a:latin typeface="Book Antiqua" pitchFamily="18" charset="0"/>
              </a:rPr>
              <a:t>Ketika</a:t>
            </a:r>
            <a:r>
              <a:rPr lang="en-US" dirty="0">
                <a:latin typeface="Book Antiqua" pitchFamily="18" charset="0"/>
              </a:rPr>
              <a:t> packet </a:t>
            </a:r>
            <a:r>
              <a:rPr lang="en-US" dirty="0" err="1">
                <a:latin typeface="Book Antiqua" pitchFamily="18" charset="0"/>
              </a:rPr>
              <a:t>diterima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oleh</a:t>
            </a:r>
            <a:r>
              <a:rPr lang="en-US" dirty="0">
                <a:latin typeface="Book Antiqua" pitchFamily="18" charset="0"/>
              </a:rPr>
              <a:t> interface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router, </a:t>
            </a:r>
            <a:r>
              <a:rPr lang="en-US" dirty="0" err="1">
                <a:latin typeface="Book Antiqua" pitchFamily="18" charset="0"/>
              </a:rPr>
              <a:t>maka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alamat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tujuan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diperiksa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jika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alamat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tujuan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tidak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ditemukan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maka</a:t>
            </a:r>
            <a:r>
              <a:rPr lang="en-US" dirty="0">
                <a:latin typeface="Book Antiqua" pitchFamily="18" charset="0"/>
              </a:rPr>
              <a:t> packet </a:t>
            </a:r>
            <a:r>
              <a:rPr lang="en-US" dirty="0" err="1">
                <a:latin typeface="Book Antiqua" pitchFamily="18" charset="0"/>
              </a:rPr>
              <a:t>tersebut</a:t>
            </a:r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09244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Datalink</a:t>
            </a:r>
            <a:r>
              <a:rPr lang="en-US" dirty="0" smtClean="0">
                <a:solidFill>
                  <a:schemeClr val="tx1"/>
                </a:solidFill>
              </a:rPr>
              <a:t>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1143000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 Antiqua" pitchFamily="18" charset="0"/>
              </a:rPr>
              <a:t>Data link layer </a:t>
            </a:r>
            <a:r>
              <a:rPr lang="en-US" sz="2000" dirty="0" err="1">
                <a:latin typeface="Book Antiqua" pitchFamily="18" charset="0"/>
              </a:rPr>
              <a:t>bertugas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menjamin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pesan</a:t>
            </a:r>
            <a:r>
              <a:rPr lang="en-US" sz="2000" dirty="0">
                <a:latin typeface="Book Antiqua" pitchFamily="18" charset="0"/>
              </a:rPr>
              <a:t> yang </a:t>
            </a:r>
            <a:r>
              <a:rPr lang="en-US" sz="2000" dirty="0" err="1">
                <a:latin typeface="Book Antiqua" pitchFamily="18" charset="0"/>
              </a:rPr>
              <a:t>dikirimkan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ke</a:t>
            </a:r>
            <a:r>
              <a:rPr lang="en-US" sz="2000" dirty="0">
                <a:latin typeface="Book Antiqua" pitchFamily="18" charset="0"/>
              </a:rPr>
              <a:t> media yang </a:t>
            </a:r>
            <a:r>
              <a:rPr lang="en-US" sz="2000" dirty="0" err="1">
                <a:latin typeface="Book Antiqua" pitchFamily="18" charset="0"/>
              </a:rPr>
              <a:t>tepat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menterjemahkan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pesan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dari</a:t>
            </a:r>
            <a:r>
              <a:rPr lang="en-US" sz="2000" dirty="0">
                <a:latin typeface="Book Antiqua" pitchFamily="18" charset="0"/>
              </a:rPr>
              <a:t> network layer </a:t>
            </a:r>
            <a:r>
              <a:rPr lang="en-US" sz="2000" dirty="0" err="1">
                <a:latin typeface="Book Antiqua" pitchFamily="18" charset="0"/>
              </a:rPr>
              <a:t>ke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dalam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bentuk</a:t>
            </a:r>
            <a:r>
              <a:rPr lang="en-US" sz="2000" dirty="0">
                <a:latin typeface="Book Antiqua" pitchFamily="18" charset="0"/>
              </a:rPr>
              <a:t> bit di physical layer </a:t>
            </a:r>
            <a:r>
              <a:rPr lang="en-US" sz="2000" dirty="0" err="1">
                <a:latin typeface="Book Antiqua" pitchFamily="18" charset="0"/>
              </a:rPr>
              <a:t>untuk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dikirimkan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ke</a:t>
            </a:r>
            <a:r>
              <a:rPr lang="en-US" sz="2000" dirty="0">
                <a:latin typeface="Book Antiqua" pitchFamily="18" charset="0"/>
              </a:rPr>
              <a:t> host lain.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158663"/>
            <a:ext cx="5099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Data Link </a:t>
            </a:r>
            <a:r>
              <a:rPr lang="en-US" sz="2000" dirty="0" err="1">
                <a:latin typeface="Book Antiqua" pitchFamily="18" charset="0"/>
              </a:rPr>
              <a:t>terbagi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dalam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dua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sublayer</a:t>
            </a:r>
            <a:r>
              <a:rPr lang="en-US" sz="2000" dirty="0">
                <a:latin typeface="Book Antiqua" pitchFamily="18" charset="0"/>
              </a:rPr>
              <a:t> :</a:t>
            </a:r>
            <a:r>
              <a:rPr lang="en-US" sz="1600" dirty="0">
                <a:latin typeface="Book Antiqua" pitchFamily="18" charset="0"/>
              </a:rPr>
              <a:t/>
            </a:r>
            <a:br>
              <a:rPr lang="en-US" sz="1600" dirty="0">
                <a:latin typeface="Book Antiqua" pitchFamily="18" charset="0"/>
              </a:rPr>
            </a:br>
            <a:endParaRPr lang="en-US" sz="1600" dirty="0">
              <a:latin typeface="Book Antiqua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350" y="2512874"/>
            <a:ext cx="81724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 Antiqua" pitchFamily="18" charset="0"/>
              </a:rPr>
              <a:t>1. Logical Link Control (LLC), </a:t>
            </a:r>
            <a:r>
              <a:rPr lang="en-US" sz="2000" dirty="0" err="1">
                <a:latin typeface="Book Antiqua" pitchFamily="18" charset="0"/>
              </a:rPr>
              <a:t>bertanggung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jawab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mengidentifikasikan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protokol</a:t>
            </a:r>
            <a:r>
              <a:rPr lang="en-US" sz="2000" dirty="0">
                <a:latin typeface="Book Antiqua" pitchFamily="18" charset="0"/>
              </a:rPr>
              <a:t> network layer </a:t>
            </a:r>
            <a:r>
              <a:rPr lang="en-US" sz="2000" dirty="0" err="1">
                <a:latin typeface="Book Antiqua" pitchFamily="18" charset="0"/>
              </a:rPr>
              <a:t>dan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kemudian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melakukan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enkapsulasi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protokol-protokol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tersebut</a:t>
            </a:r>
            <a:r>
              <a:rPr lang="en-US" sz="2000" dirty="0">
                <a:latin typeface="Book Antiqua" pitchFamily="18" charset="0"/>
              </a:rPr>
              <a:t>. Isi LLC </a:t>
            </a:r>
            <a:r>
              <a:rPr lang="en-US" sz="2000" dirty="0" err="1">
                <a:latin typeface="Book Antiqua" pitchFamily="18" charset="0"/>
              </a:rPr>
              <a:t>akan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menentukan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langkah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selanjutnya</a:t>
            </a:r>
            <a:r>
              <a:rPr lang="en-US" sz="2000" dirty="0">
                <a:latin typeface="Book Antiqua" pitchFamily="18" charset="0"/>
              </a:rPr>
              <a:t> yang </a:t>
            </a:r>
            <a:r>
              <a:rPr lang="en-US" sz="2000" dirty="0" err="1">
                <a:latin typeface="Book Antiqua" pitchFamily="18" charset="0"/>
              </a:rPr>
              <a:t>harus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dilakukan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ketika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merima</a:t>
            </a:r>
            <a:r>
              <a:rPr lang="en-US" sz="2000" dirty="0">
                <a:latin typeface="Book Antiqua" pitchFamily="18" charset="0"/>
              </a:rPr>
              <a:t> frame </a:t>
            </a:r>
            <a:r>
              <a:rPr lang="en-US" sz="2000" dirty="0" err="1">
                <a:latin typeface="Book Antiqua" pitchFamily="18" charset="0"/>
              </a:rPr>
              <a:t>dari</a:t>
            </a:r>
            <a:r>
              <a:rPr lang="en-US" sz="2000" dirty="0">
                <a:latin typeface="Book Antiqua" pitchFamily="18" charset="0"/>
              </a:rPr>
              <a:t> host lain (LLC </a:t>
            </a:r>
            <a:r>
              <a:rPr lang="en-US" sz="2000" dirty="0" err="1">
                <a:latin typeface="Book Antiqua" pitchFamily="18" charset="0"/>
              </a:rPr>
              <a:t>bertindak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sebagai</a:t>
            </a:r>
            <a:r>
              <a:rPr lang="en-US" sz="2000" dirty="0">
                <a:latin typeface="Book Antiqua" pitchFamily="18" charset="0"/>
              </a:rPr>
              <a:t> service access point). </a:t>
            </a:r>
            <a:r>
              <a:rPr lang="en-US" sz="2000" dirty="0" err="1">
                <a:latin typeface="Book Antiqua" pitchFamily="18" charset="0"/>
              </a:rPr>
              <a:t>Sebagai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contoh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ketika</a:t>
            </a:r>
            <a:r>
              <a:rPr lang="en-US" sz="2000" dirty="0">
                <a:latin typeface="Book Antiqua" pitchFamily="18" charset="0"/>
              </a:rPr>
              <a:t> host </a:t>
            </a:r>
            <a:r>
              <a:rPr lang="en-US" sz="2000" dirty="0" err="1">
                <a:latin typeface="Book Antiqua" pitchFamily="18" charset="0"/>
              </a:rPr>
              <a:t>menerima</a:t>
            </a:r>
            <a:r>
              <a:rPr lang="en-US" sz="2000" dirty="0">
                <a:latin typeface="Book Antiqua" pitchFamily="18" charset="0"/>
              </a:rPr>
              <a:t> frame, LLC </a:t>
            </a:r>
            <a:r>
              <a:rPr lang="en-US" sz="2000" dirty="0" err="1">
                <a:latin typeface="Book Antiqua" pitchFamily="18" charset="0"/>
              </a:rPr>
              <a:t>akan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mengerti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bahwa</a:t>
            </a:r>
            <a:r>
              <a:rPr lang="en-US" sz="2000" dirty="0">
                <a:latin typeface="Book Antiqua" pitchFamily="18" charset="0"/>
              </a:rPr>
              <a:t> packet </a:t>
            </a:r>
            <a:r>
              <a:rPr lang="en-US" sz="2000" dirty="0" err="1">
                <a:latin typeface="Book Antiqua" pitchFamily="18" charset="0"/>
              </a:rPr>
              <a:t>ditujukan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untuk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protokol</a:t>
            </a:r>
            <a:r>
              <a:rPr lang="en-US" sz="2000" dirty="0">
                <a:latin typeface="Book Antiqua" pitchFamily="18" charset="0"/>
              </a:rPr>
              <a:t> IP di Network Layer.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5709" y="4775537"/>
            <a:ext cx="8032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 Antiqua" pitchFamily="18" charset="0"/>
              </a:rPr>
              <a:t>2. Media </a:t>
            </a:r>
            <a:r>
              <a:rPr lang="en-US" sz="2000" dirty="0" err="1">
                <a:latin typeface="Book Antiqua" pitchFamily="18" charset="0"/>
              </a:rPr>
              <a:t>Acces</a:t>
            </a:r>
            <a:r>
              <a:rPr lang="en-US" sz="2000" dirty="0">
                <a:latin typeface="Book Antiqua" pitchFamily="18" charset="0"/>
              </a:rPr>
              <a:t> Control (MAC) , </a:t>
            </a:r>
            <a:r>
              <a:rPr lang="en-US" sz="2000" dirty="0" err="1">
                <a:latin typeface="Book Antiqua" pitchFamily="18" charset="0"/>
              </a:rPr>
              <a:t>mendefinisikan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bagaimana</a:t>
            </a:r>
            <a:r>
              <a:rPr lang="en-US" sz="2000" dirty="0">
                <a:latin typeface="Book Antiqua" pitchFamily="18" charset="0"/>
              </a:rPr>
              <a:t> packet </a:t>
            </a:r>
            <a:r>
              <a:rPr lang="en-US" sz="2000" dirty="0" err="1">
                <a:latin typeface="Book Antiqua" pitchFamily="18" charset="0"/>
              </a:rPr>
              <a:t>ditempatkan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pada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sebuah</a:t>
            </a:r>
            <a:r>
              <a:rPr lang="en-US" sz="2000" dirty="0">
                <a:latin typeface="Book Antiqua" pitchFamily="18" charset="0"/>
              </a:rPr>
              <a:t> media </a:t>
            </a:r>
            <a:r>
              <a:rPr lang="en-US" sz="2000" dirty="0" err="1">
                <a:latin typeface="Book Antiqua" pitchFamily="18" charset="0"/>
              </a:rPr>
              <a:t>dalam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sublayer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ini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sistem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err="1">
                <a:latin typeface="Book Antiqua" pitchFamily="18" charset="0"/>
              </a:rPr>
              <a:t>pengalamatan</a:t>
            </a:r>
            <a:r>
              <a:rPr lang="en-US" sz="2000" dirty="0">
                <a:latin typeface="Book Antiqua" pitchFamily="18" charset="0"/>
              </a:rPr>
              <a:t> hardware </a:t>
            </a:r>
            <a:r>
              <a:rPr lang="en-US" sz="2000" dirty="0" err="1">
                <a:latin typeface="Book Antiqua" pitchFamily="18" charset="0"/>
              </a:rPr>
              <a:t>didefinisikan</a:t>
            </a:r>
            <a:r>
              <a:rPr lang="en-US" sz="2000" dirty="0"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737231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Physical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1371600"/>
            <a:ext cx="8382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Book Antiqua" pitchFamily="18" charset="0"/>
              </a:rPr>
              <a:t>Tanggung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jawab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dari</a:t>
            </a:r>
            <a:r>
              <a:rPr lang="en-US" sz="2800" dirty="0">
                <a:latin typeface="Book Antiqua" pitchFamily="18" charset="0"/>
              </a:rPr>
              <a:t> layer </a:t>
            </a:r>
            <a:r>
              <a:rPr lang="en-US" sz="2800" dirty="0" err="1">
                <a:latin typeface="Book Antiqua" pitchFamily="18" charset="0"/>
              </a:rPr>
              <a:t>ini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adalah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melakukan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pengiriman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dan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penerimaan</a:t>
            </a:r>
            <a:r>
              <a:rPr lang="en-US" sz="2800" dirty="0">
                <a:latin typeface="Book Antiqua" pitchFamily="18" charset="0"/>
              </a:rPr>
              <a:t> bit. Physical layer </a:t>
            </a:r>
            <a:r>
              <a:rPr lang="en-US" sz="2800" dirty="0" err="1">
                <a:latin typeface="Book Antiqua" pitchFamily="18" charset="0"/>
              </a:rPr>
              <a:t>secara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langsung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menghubungkan</a:t>
            </a:r>
            <a:r>
              <a:rPr lang="en-US" sz="2800" dirty="0">
                <a:latin typeface="Book Antiqua" pitchFamily="18" charset="0"/>
              </a:rPr>
              <a:t> media </a:t>
            </a:r>
            <a:r>
              <a:rPr lang="en-US" sz="2800" dirty="0" err="1">
                <a:latin typeface="Book Antiqua" pitchFamily="18" charset="0"/>
              </a:rPr>
              <a:t>komunikasi</a:t>
            </a:r>
            <a:r>
              <a:rPr lang="en-US" sz="2800" dirty="0">
                <a:latin typeface="Book Antiqua" pitchFamily="18" charset="0"/>
              </a:rPr>
              <a:t> yang </a:t>
            </a:r>
            <a:r>
              <a:rPr lang="en-US" sz="2800" dirty="0" err="1">
                <a:latin typeface="Book Antiqua" pitchFamily="18" charset="0"/>
              </a:rPr>
              <a:t>berbedabeda</a:t>
            </a:r>
            <a:r>
              <a:rPr lang="en-US" sz="2800" dirty="0">
                <a:latin typeface="Book Antiqua" pitchFamily="18" charset="0"/>
              </a:rPr>
              <a:t>. </a:t>
            </a:r>
            <a:r>
              <a:rPr lang="en-US" sz="2800" dirty="0" err="1">
                <a:latin typeface="Book Antiqua" pitchFamily="18" charset="0"/>
              </a:rPr>
              <a:t>Pihysical</a:t>
            </a:r>
            <a:r>
              <a:rPr lang="en-US" sz="2800" dirty="0">
                <a:latin typeface="Book Antiqua" pitchFamily="18" charset="0"/>
              </a:rPr>
              <a:t> layer </a:t>
            </a:r>
            <a:r>
              <a:rPr lang="en-US" sz="2800" dirty="0" err="1">
                <a:latin typeface="Book Antiqua" pitchFamily="18" charset="0"/>
              </a:rPr>
              <a:t>menetapkan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kebutuhan-kebutuhannya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secara</a:t>
            </a:r>
            <a:r>
              <a:rPr lang="en-US" sz="2800" dirty="0">
                <a:latin typeface="Book Antiqua" pitchFamily="18" charset="0"/>
              </a:rPr>
              <a:t> electrical, mechanical </a:t>
            </a:r>
            <a:r>
              <a:rPr lang="en-US" sz="2800" dirty="0" err="1">
                <a:latin typeface="Book Antiqua" pitchFamily="18" charset="0"/>
              </a:rPr>
              <a:t>prosedural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untuk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mengaktifkan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 err="1">
                <a:latin typeface="Book Antiqua" pitchFamily="18" charset="0"/>
              </a:rPr>
              <a:t>memelihara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dan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memutuskan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jalur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antar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sistem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secara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fisik</a:t>
            </a:r>
            <a:endParaRPr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8125"/>
          <a:ext cx="8077200" cy="6102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245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Layer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Contoh Protokol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1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Aplication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Menyediakan servis bagi berbagai aplikasi network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DHCP,FTP,TELNET,HTTP DLL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61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Presentasion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Mengatur konversi dan translasi berbagai format data dan encripsi data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ASCII,MIDI,MPEG DLL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6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Session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Mengatur sesi yang meliputi establishing(memulai sesi), maintaining (mempertahankan sesi dan mengakhiri sesi antar entitasyang di miliki oleh presentasion layer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SQL,ASP,NETBIOS DLL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6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Transport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Menyediakan end to end communication protocol. Layer ini bertanggung jawab terhadap keselamatan data dan segmetasi data seperti diagram alir data, deteksi erro, koreksi, urutan data, ukuran paket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TCP,UDP DLL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685800"/>
          <a:ext cx="7315200" cy="5048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/>
                <a:gridCol w="2743200"/>
                <a:gridCol w="2438400"/>
              </a:tblGrid>
              <a:tr h="1682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Menentukan rute yang dilalui oleh data. Layer ini menyediakan logical addressing (Pengelamatan logika ) dan penentuan rute tujuan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IP, ARP, Router DLL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link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Menentukan pengelamatan fisik (hardware address), error notification (pendeteksian error), kendali aliran dan topologi network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Ethernet, MAC,VLAN, Bride, Switch DLL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Physical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Menentukan masalah kelistrikan,gelombang,fungsi yang berkaitan dengan link fisik, seperti tegangan listrik,panjang maksimal media transmisi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HUB,Repeter</a:t>
                      </a:r>
                      <a:r>
                        <a:rPr lang="en-US" sz="1600" dirty="0">
                          <a:effectLst/>
                        </a:rPr>
                        <a:t>, Fiber optic, UTP DLL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8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JENIS JARINGAN KOMPUTER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43000"/>
            <a:ext cx="381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1. Local Area Network (LAN)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524000"/>
            <a:ext cx="7924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Local Area Network (LAN),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jaringan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milik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pribadi</a:t>
            </a:r>
            <a:r>
              <a:rPr lang="en-US" dirty="0">
                <a:latin typeface="Book Antiqua" pitchFamily="18" charset="0"/>
              </a:rPr>
              <a:t> di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gedung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atau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kampus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berukuran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sampai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beberapa</a:t>
            </a:r>
            <a:r>
              <a:rPr lang="en-US" dirty="0">
                <a:latin typeface="Book Antiqua" pitchFamily="18" charset="0"/>
              </a:rPr>
              <a:t> kilometer. LAN </a:t>
            </a:r>
            <a:r>
              <a:rPr lang="en-US" dirty="0" err="1">
                <a:latin typeface="Book Antiqua" pitchFamily="18" charset="0"/>
              </a:rPr>
              <a:t>seringkali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menghubungkan</a:t>
            </a:r>
            <a:r>
              <a:rPr lang="en-US" dirty="0">
                <a:latin typeface="Book Antiqua" pitchFamily="18" charset="0"/>
              </a:rPr>
              <a:t> computer-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pribadi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i="1" dirty="0">
                <a:latin typeface="Book Antiqua" pitchFamily="18" charset="0"/>
              </a:rPr>
              <a:t>workstation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kantor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suatu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perusahaan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atau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pabrik-pabrik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memakai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bersama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sumberdaya</a:t>
            </a:r>
            <a:r>
              <a:rPr lang="en-US" dirty="0">
                <a:latin typeface="Book Antiqua" pitchFamily="18" charset="0"/>
              </a:rPr>
              <a:t> (</a:t>
            </a:r>
            <a:r>
              <a:rPr lang="en-US" dirty="0" err="1">
                <a:latin typeface="Book Antiqua" pitchFamily="18" charset="0"/>
              </a:rPr>
              <a:t>misalnya</a:t>
            </a:r>
            <a:r>
              <a:rPr lang="en-US" dirty="0">
                <a:latin typeface="Book Antiqua" pitchFamily="18" charset="0"/>
              </a:rPr>
              <a:t> printer)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saling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bertukar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informasi</a:t>
            </a:r>
            <a:r>
              <a:rPr lang="en-US" dirty="0">
                <a:latin typeface="Book Antiqua" pitchFamily="18" charset="0"/>
              </a:rPr>
              <a:t>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212068"/>
            <a:ext cx="441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2. Metropolitan Area Network (MAN)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551237"/>
            <a:ext cx="76467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Metropolitan Area Network (MAN), </a:t>
            </a:r>
            <a:r>
              <a:rPr lang="en-US" dirty="0" err="1">
                <a:latin typeface="Book Antiqua" pitchFamily="18" charset="0"/>
              </a:rPr>
              <a:t>pada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dasarnya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versi</a:t>
            </a:r>
            <a:r>
              <a:rPr lang="en-US" dirty="0">
                <a:latin typeface="Book Antiqua" pitchFamily="18" charset="0"/>
              </a:rPr>
              <a:t> LAN yang </a:t>
            </a:r>
            <a:r>
              <a:rPr lang="en-US" dirty="0" err="1">
                <a:latin typeface="Book Antiqua" pitchFamily="18" charset="0"/>
              </a:rPr>
              <a:t>berukuran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lebih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besar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biasanya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teknologi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sama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dengan</a:t>
            </a:r>
            <a:r>
              <a:rPr lang="en-US" dirty="0">
                <a:latin typeface="Book Antiqua" pitchFamily="18" charset="0"/>
              </a:rPr>
              <a:t> LAN. MAN </a:t>
            </a:r>
            <a:r>
              <a:rPr lang="en-US" dirty="0" err="1">
                <a:latin typeface="Book Antiqua" pitchFamily="18" charset="0"/>
              </a:rPr>
              <a:t>dapat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mencakup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kantor-kantor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perusahaan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letaknya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berdekatan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atau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juga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kota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dapat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dimanfaatkan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keperluan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pribadi</a:t>
            </a:r>
            <a:r>
              <a:rPr lang="en-US" dirty="0">
                <a:latin typeface="Book Antiqua" pitchFamily="18" charset="0"/>
              </a:rPr>
              <a:t> (</a:t>
            </a:r>
            <a:r>
              <a:rPr lang="en-US" dirty="0" err="1">
                <a:latin typeface="Book Antiqua" pitchFamily="18" charset="0"/>
              </a:rPr>
              <a:t>swasta</a:t>
            </a:r>
            <a:r>
              <a:rPr lang="en-US" dirty="0">
                <a:latin typeface="Book Antiqua" pitchFamily="18" charset="0"/>
              </a:rPr>
              <a:t>) </a:t>
            </a:r>
            <a:r>
              <a:rPr lang="en-US" dirty="0" err="1">
                <a:latin typeface="Book Antiqua" pitchFamily="18" charset="0"/>
              </a:rPr>
              <a:t>atau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umum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5040868"/>
            <a:ext cx="3969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3. Wide Area Network (WAN)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5353050"/>
            <a:ext cx="778576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Wide Area Network (WAN), </a:t>
            </a:r>
            <a:r>
              <a:rPr lang="en-US" dirty="0" err="1">
                <a:latin typeface="Book Antiqua" pitchFamily="18" charset="0"/>
              </a:rPr>
              <a:t>jangkauannya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mencakup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daerah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geografis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luas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err="1">
                <a:latin typeface="Book Antiqua" pitchFamily="18" charset="0"/>
              </a:rPr>
              <a:t>seringkali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mencakup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negara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bahkan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benua</a:t>
            </a:r>
            <a:r>
              <a:rPr lang="en-US" dirty="0">
                <a:latin typeface="Book Antiqua" pitchFamily="18" charset="0"/>
              </a:rPr>
              <a:t>. WAN </a:t>
            </a:r>
            <a:r>
              <a:rPr lang="en-US" dirty="0" err="1">
                <a:latin typeface="Book Antiqua" pitchFamily="18" charset="0"/>
              </a:rPr>
              <a:t>terdiri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kumpulan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mesin-mesin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bertujuan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menjalankan</a:t>
            </a:r>
            <a:r>
              <a:rPr lang="en-US" dirty="0">
                <a:latin typeface="Book Antiqua" pitchFamily="18" charset="0"/>
              </a:rPr>
              <a:t> program-program (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) </a:t>
            </a:r>
            <a:r>
              <a:rPr lang="en-US" dirty="0" err="1">
                <a:latin typeface="Book Antiqua" pitchFamily="18" charset="0"/>
              </a:rPr>
              <a:t>pemakai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9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92113"/>
            <a:ext cx="360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Book Antiqua" pitchFamily="18" charset="0"/>
              </a:rPr>
              <a:t>4. Personal Area Network (PAN)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773113"/>
            <a:ext cx="868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Book Antiqua" pitchFamily="18" charset="0"/>
              </a:rPr>
              <a:t>Personal Area Network (PAN) merupakan jaringan komputer yang dibentuk oleh beberapa buah komputer atau antara komputer dengan peralatan non-komputer.</a:t>
            </a:r>
          </a:p>
          <a:p>
            <a:pPr algn="just"/>
            <a:r>
              <a:rPr lang="en-US">
                <a:latin typeface="Book Antiqua" pitchFamily="18" charset="0"/>
              </a:rPr>
              <a:t>Contoh : Bluetooth, infrared dan lain-lain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81200"/>
          <a:ext cx="6857999" cy="3786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3407"/>
                <a:gridCol w="2071903"/>
                <a:gridCol w="2382689"/>
              </a:tblGrid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Jarak (Meter)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Network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Contoh area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s/d 10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Ruangan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 s/d 1000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Gedung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1000 s/d 10.000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Universitas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10.000 s/d 100.000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Kota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100.000 s/d 1.000.000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Negara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 atas 1.000.000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INTERNET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Antar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negara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57200"/>
            <a:ext cx="8229600" cy="1600200"/>
          </a:xfrm>
        </p:spPr>
        <p:txBody>
          <a:bodyPr/>
          <a:lstStyle/>
          <a:p>
            <a:pPr algn="r"/>
            <a:r>
              <a:rPr lang="en-US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Pengertian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komputer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Komputer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perangkat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elektronik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menerima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masukan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proses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sesuai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serangkaian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instruksi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(yang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disebut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komputer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perangkat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lunak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menghasilkan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output.</a:t>
            </a:r>
          </a:p>
        </p:txBody>
      </p:sp>
      <p:sp>
        <p:nvSpPr>
          <p:cNvPr id="13" name="Rectangle 1029"/>
          <p:cNvSpPr>
            <a:spLocks noChangeArrowheads="1"/>
          </p:cNvSpPr>
          <p:nvPr/>
        </p:nvSpPr>
        <p:spPr bwMode="auto">
          <a:xfrm>
            <a:off x="838200" y="4446440"/>
            <a:ext cx="19050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31"/>
          <p:cNvSpPr>
            <a:spLocks noChangeArrowheads="1"/>
          </p:cNvSpPr>
          <p:nvPr/>
        </p:nvSpPr>
        <p:spPr bwMode="auto">
          <a:xfrm>
            <a:off x="6477000" y="4446440"/>
            <a:ext cx="19050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32"/>
          <p:cNvSpPr>
            <a:spLocks noChangeArrowheads="1"/>
          </p:cNvSpPr>
          <p:nvPr/>
        </p:nvSpPr>
        <p:spPr bwMode="auto">
          <a:xfrm>
            <a:off x="3581400" y="4446440"/>
            <a:ext cx="19050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33"/>
          <p:cNvSpPr>
            <a:spLocks noChangeShapeType="1"/>
          </p:cNvSpPr>
          <p:nvPr/>
        </p:nvSpPr>
        <p:spPr bwMode="auto">
          <a:xfrm>
            <a:off x="2743200" y="475124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036"/>
          <p:cNvSpPr txBox="1">
            <a:spLocks noChangeArrowheads="1"/>
          </p:cNvSpPr>
          <p:nvPr/>
        </p:nvSpPr>
        <p:spPr bwMode="auto">
          <a:xfrm>
            <a:off x="990600" y="452264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input</a:t>
            </a:r>
          </a:p>
        </p:txBody>
      </p:sp>
      <p:sp>
        <p:nvSpPr>
          <p:cNvPr id="18" name="Text Box 1037"/>
          <p:cNvSpPr txBox="1">
            <a:spLocks noChangeArrowheads="1"/>
          </p:cNvSpPr>
          <p:nvPr/>
        </p:nvSpPr>
        <p:spPr bwMode="auto">
          <a:xfrm>
            <a:off x="3581400" y="452264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processing</a:t>
            </a: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6705600" y="452264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  <p:sp>
        <p:nvSpPr>
          <p:cNvPr id="20" name="Line 1033"/>
          <p:cNvSpPr>
            <a:spLocks noChangeShapeType="1"/>
          </p:cNvSpPr>
          <p:nvPr/>
        </p:nvSpPr>
        <p:spPr bwMode="auto">
          <a:xfrm>
            <a:off x="5562600" y="48006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Teknologi</a:t>
            </a:r>
            <a:r>
              <a:rPr lang="en-US" sz="4000" dirty="0" smtClean="0">
                <a:solidFill>
                  <a:schemeClr val="tx1"/>
                </a:solidFill>
              </a:rPr>
              <a:t> WAN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Wide area network (WAN)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jaringan-jaringan</a:t>
            </a:r>
            <a:r>
              <a:rPr lang="en-US" sz="2400" dirty="0"/>
              <a:t> yang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berdekatan</a:t>
            </a:r>
            <a:r>
              <a:rPr lang="en-US" sz="2400" dirty="0"/>
              <a:t>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, </a:t>
            </a:r>
            <a:r>
              <a:rPr lang="en-US" sz="2400" dirty="0" err="1"/>
              <a:t>propinsi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terpisahkan</a:t>
            </a:r>
            <a:r>
              <a:rPr lang="en-US" sz="2400" dirty="0"/>
              <a:t> </a:t>
            </a:r>
            <a:r>
              <a:rPr lang="en-US" sz="2400" dirty="0" err="1"/>
              <a:t>benua</a:t>
            </a:r>
            <a:r>
              <a:rPr lang="en-US" sz="2400" dirty="0"/>
              <a:t> </a:t>
            </a:r>
            <a:r>
              <a:rPr lang="en-US" sz="2400" dirty="0" err="1"/>
              <a:t>melewati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08218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remote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lambat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jaringan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local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lewat</a:t>
            </a:r>
            <a:r>
              <a:rPr lang="en-US" sz="2400" dirty="0" smtClean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kabel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jaringan</a:t>
            </a:r>
            <a:r>
              <a:rPr lang="en-US" sz="2400" dirty="0"/>
              <a:t>.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b="1" dirty="0" err="1"/>
              <a:t>Teknologi</a:t>
            </a:r>
            <a:r>
              <a:rPr lang="en-US" sz="2400" b="1" dirty="0"/>
              <a:t> WAN</a:t>
            </a:r>
            <a:r>
              <a:rPr lang="en-US" sz="2400" dirty="0"/>
              <a:t> yang </a:t>
            </a:r>
            <a:r>
              <a:rPr lang="en-US" sz="2400" dirty="0" err="1"/>
              <a:t>disediakan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operator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(ISP).</a:t>
            </a:r>
          </a:p>
        </p:txBody>
      </p:sp>
    </p:spTree>
    <p:extLst>
      <p:ext uri="{BB962C8B-B14F-4D97-AF65-F5344CB8AC3E}">
        <p14:creationId xmlns:p14="http://schemas.microsoft.com/office/powerpoint/2010/main" val="66694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Kegunaan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Teknologi</a:t>
            </a:r>
            <a:r>
              <a:rPr lang="en-US" sz="4000" dirty="0" smtClean="0">
                <a:solidFill>
                  <a:schemeClr val="tx1"/>
                </a:solidFill>
              </a:rPr>
              <a:t> WAN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n-US" sz="2800" dirty="0" err="1" smtClean="0"/>
              <a:t>Mengoperasikan</a:t>
            </a:r>
            <a:r>
              <a:rPr lang="en-US" sz="2800" dirty="0" smtClean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area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batas</a:t>
            </a:r>
            <a:r>
              <a:rPr lang="en-US" sz="2800" dirty="0"/>
              <a:t> geography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 smtClean="0"/>
              <a:t>luas</a:t>
            </a:r>
            <a:endParaRPr lang="en-US" sz="2800" dirty="0" smtClean="0"/>
          </a:p>
          <a:p>
            <a:pPr lvl="0"/>
            <a:endParaRPr lang="en-US" sz="2800" dirty="0"/>
          </a:p>
          <a:p>
            <a:pPr marL="285750" lvl="0" indent="-285750">
              <a:buFont typeface="Wingdings"/>
              <a:buChar char="Ø"/>
            </a:pPr>
            <a:r>
              <a:rPr lang="en-US" sz="2800" dirty="0" err="1" smtClean="0"/>
              <a:t>Memungkinkan</a:t>
            </a:r>
            <a:r>
              <a:rPr lang="en-US" sz="2800" dirty="0" smtClean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interface serial yang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yang </a:t>
            </a:r>
            <a:r>
              <a:rPr lang="en-US" sz="2800" dirty="0" err="1"/>
              <a:t>rendah</a:t>
            </a:r>
            <a:r>
              <a:rPr lang="en-US" sz="2800" dirty="0" smtClean="0"/>
              <a:t>.</a:t>
            </a:r>
          </a:p>
          <a:p>
            <a:pPr lvl="0"/>
            <a:endParaRPr lang="en-US" sz="2800" dirty="0" smtClean="0"/>
          </a:p>
          <a:p>
            <a:pPr marL="285750" lvl="0" indent="-285750">
              <a:buFont typeface="Wingdings"/>
              <a:buChar char="Ø"/>
            </a:pP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full-time (</a:t>
            </a:r>
            <a:r>
              <a:rPr lang="en-US" sz="2800" dirty="0" err="1"/>
              <a:t>selalu</a:t>
            </a:r>
            <a:r>
              <a:rPr lang="en-US" sz="2800" dirty="0"/>
              <a:t> ON</a:t>
            </a:r>
            <a:r>
              <a:rPr lang="en-US" sz="2800" dirty="0" smtClean="0"/>
              <a:t>).</a:t>
            </a:r>
          </a:p>
          <a:p>
            <a:pPr lvl="0"/>
            <a:endParaRPr lang="en-US" sz="2800" dirty="0" smtClean="0"/>
          </a:p>
          <a:p>
            <a:pPr marL="285750" lvl="0" indent="-285750">
              <a:buFont typeface="Wingdings"/>
              <a:buChar char="Ø"/>
            </a:pP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/>
              <a:t>perangkat2 yang </a:t>
            </a:r>
            <a:r>
              <a:rPr lang="en-US" sz="2800" dirty="0" err="1"/>
              <a:t>terpisah</a:t>
            </a:r>
            <a:r>
              <a:rPr lang="en-US" sz="2800" dirty="0"/>
              <a:t> </a:t>
            </a:r>
            <a:r>
              <a:rPr lang="en-US" sz="2800" dirty="0" err="1"/>
              <a:t>melewati</a:t>
            </a:r>
            <a:r>
              <a:rPr lang="en-US" sz="2800" dirty="0"/>
              <a:t> area global yang </a:t>
            </a:r>
            <a:r>
              <a:rPr lang="en-US" sz="2800" dirty="0" err="1"/>
              <a:t>luas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89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pPr algn="r"/>
            <a:r>
              <a:rPr lang="en-US" sz="4000" dirty="0" err="1">
                <a:solidFill>
                  <a:schemeClr val="tx1"/>
                </a:solidFill>
                <a:effectLst/>
              </a:rPr>
              <a:t>Teknologi</a:t>
            </a:r>
            <a:r>
              <a:rPr lang="en-US" sz="4000" dirty="0">
                <a:solidFill>
                  <a:schemeClr val="tx1"/>
                </a:solidFill>
                <a:effectLst/>
              </a:rPr>
              <a:t> WAN </a:t>
            </a:r>
            <a:r>
              <a:rPr lang="en-US" sz="4000" dirty="0" err="1">
                <a:solidFill>
                  <a:schemeClr val="tx1"/>
                </a:solidFill>
                <a:effectLst/>
              </a:rPr>
              <a:t>menghubungkan</a:t>
            </a:r>
            <a:r>
              <a:rPr lang="en-US" sz="4000" dirty="0">
                <a:solidFill>
                  <a:schemeClr val="tx1"/>
                </a:solidFill>
                <a:effectLst/>
              </a:rPr>
              <a:t> perangkat2 WAN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924" y="1447800"/>
            <a:ext cx="8603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sz="2400" u="sng" dirty="0" smtClean="0"/>
              <a:t>Router </a:t>
            </a:r>
            <a:r>
              <a:rPr lang="en-US" sz="2400" dirty="0" smtClean="0"/>
              <a:t>,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interkoneksi</a:t>
            </a:r>
            <a:r>
              <a:rPr lang="en-US" sz="2400" dirty="0"/>
              <a:t> </a:t>
            </a:r>
            <a:r>
              <a:rPr lang="en-US" sz="2400" dirty="0" err="1"/>
              <a:t>jaringan-jaringan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port-port interface </a:t>
            </a:r>
            <a:r>
              <a:rPr lang="en-US" sz="2400" dirty="0" smtClean="0"/>
              <a:t>WAN.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Switch</a:t>
            </a:r>
            <a:r>
              <a:rPr lang="en-US" sz="2400" dirty="0"/>
              <a:t>,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bandwidth WAN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data, voice,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video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Modem</a:t>
            </a:r>
            <a:r>
              <a:rPr lang="en-US" sz="2400" dirty="0"/>
              <a:t>,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interface voice, </a:t>
            </a:r>
            <a:r>
              <a:rPr lang="en-US" sz="2400" dirty="0" err="1"/>
              <a:t>termasuk</a:t>
            </a:r>
            <a:r>
              <a:rPr lang="en-US" sz="2400" dirty="0"/>
              <a:t> channel service units/digital service units (CSU/DSU) yang </a:t>
            </a:r>
            <a:r>
              <a:rPr lang="en-US" sz="2400" dirty="0" err="1"/>
              <a:t>memberikan</a:t>
            </a:r>
            <a:r>
              <a:rPr lang="en-US" sz="2400" dirty="0"/>
              <a:t> interface </a:t>
            </a:r>
            <a:r>
              <a:rPr lang="en-US" sz="2400" dirty="0" err="1"/>
              <a:t>layanan</a:t>
            </a:r>
            <a:r>
              <a:rPr lang="en-US" sz="2400" dirty="0"/>
              <a:t> T1/E1; Terminal Adapters/Network Termination 1 (TA/NT1) yang </a:t>
            </a:r>
            <a:r>
              <a:rPr lang="en-US" sz="2400" dirty="0" err="1"/>
              <a:t>menginterface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u="sng" dirty="0"/>
              <a:t>Integrated Services Digital Network (ISDN</a:t>
            </a:r>
            <a:r>
              <a:rPr lang="en-US" sz="2400" u="sng" dirty="0" smtClean="0"/>
              <a:t>).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System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WAN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model layer OSI </a:t>
            </a:r>
            <a:r>
              <a:rPr lang="en-US" sz="2400" dirty="0" err="1"/>
              <a:t>untuk</a:t>
            </a:r>
            <a:r>
              <a:rPr lang="en-US" sz="2400" dirty="0"/>
              <a:t> encapsulation frame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halnya</a:t>
            </a:r>
            <a:r>
              <a:rPr lang="en-US" sz="2400" dirty="0"/>
              <a:t> LAN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difocuskan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u="sng" dirty="0"/>
              <a:t>layer Physical </a:t>
            </a:r>
            <a:r>
              <a:rPr lang="en-US" sz="2400" u="sng" dirty="0" err="1"/>
              <a:t>dan</a:t>
            </a:r>
            <a:r>
              <a:rPr lang="en-US" sz="2400" u="sng" dirty="0"/>
              <a:t> Data </a:t>
            </a:r>
            <a:r>
              <a:rPr lang="en-US" sz="2400" u="sng" dirty="0" smtClean="0"/>
              <a:t>link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2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r"/>
            <a:r>
              <a:rPr lang="en-US" sz="4000" dirty="0" smtClean="0">
                <a:solidFill>
                  <a:schemeClr val="tx1"/>
                </a:solidFill>
              </a:rPr>
              <a:t>Protocol WAN </a:t>
            </a:r>
            <a:r>
              <a:rPr lang="en-US" sz="4000" dirty="0" err="1" smtClean="0">
                <a:solidFill>
                  <a:schemeClr val="tx1"/>
                </a:solidFill>
              </a:rPr>
              <a:t>Pada</a:t>
            </a:r>
            <a:r>
              <a:rPr lang="en-US" sz="4000" dirty="0" smtClean="0">
                <a:solidFill>
                  <a:schemeClr val="tx1"/>
                </a:solidFill>
              </a:rPr>
              <a:t> OSI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Protocol WAN </a:t>
            </a:r>
            <a:r>
              <a:rPr lang="en-US" sz="2400" dirty="0" err="1"/>
              <a:t>pada</a:t>
            </a:r>
            <a:r>
              <a:rPr lang="en-US" sz="2400" dirty="0"/>
              <a:t> layer Physical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electric, </a:t>
            </a:r>
            <a:r>
              <a:rPr lang="en-US" sz="2400" dirty="0" err="1"/>
              <a:t>mekanik</a:t>
            </a:r>
            <a:r>
              <a:rPr lang="en-US" sz="2400" dirty="0"/>
              <a:t>, </a:t>
            </a:r>
            <a:r>
              <a:rPr lang="en-US" sz="2400" dirty="0" err="1"/>
              <a:t>operasional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fungsional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2362200"/>
            <a:ext cx="3306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Link Layer WAN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1782" y="2743200"/>
            <a:ext cx="82850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Protocol WAN </a:t>
            </a:r>
            <a:r>
              <a:rPr lang="en-US" sz="2400" dirty="0" err="1"/>
              <a:t>pada</a:t>
            </a:r>
            <a:r>
              <a:rPr lang="en-US" sz="2400" dirty="0"/>
              <a:t> layer Data Link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frame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system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. Protocol2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didesign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beroperasi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u="sng" dirty="0" err="1"/>
              <a:t>koneksi</a:t>
            </a:r>
            <a:r>
              <a:rPr lang="en-US" sz="2400" u="sng" dirty="0"/>
              <a:t> </a:t>
            </a:r>
            <a:r>
              <a:rPr lang="en-US" sz="2400" b="1" u="sng" dirty="0"/>
              <a:t>dedicated Point-to-Point</a:t>
            </a:r>
            <a:r>
              <a:rPr lang="en-US" sz="2400" dirty="0"/>
              <a:t>, </a:t>
            </a:r>
            <a:r>
              <a:rPr lang="en-US" sz="2400" b="1" dirty="0"/>
              <a:t>multi-point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b="1" dirty="0"/>
              <a:t>multi-Switched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b="1" u="sng" dirty="0"/>
              <a:t>Frame relay</a:t>
            </a:r>
            <a:r>
              <a:rPr lang="en-US" sz="2400" b="1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7927" y="5212140"/>
            <a:ext cx="82780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Layer Physical WAN </a:t>
            </a:r>
            <a:r>
              <a:rPr lang="en-US" sz="2400" dirty="0" err="1"/>
              <a:t>menjelaskan</a:t>
            </a:r>
            <a:r>
              <a:rPr lang="en-US" sz="2400" dirty="0"/>
              <a:t> interface </a:t>
            </a:r>
            <a:r>
              <a:rPr lang="en-US" sz="2400" dirty="0" err="1"/>
              <a:t>antar</a:t>
            </a:r>
            <a:r>
              <a:rPr lang="en-US" sz="2400" dirty="0"/>
              <a:t> data terminal equipment (DTE) 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terhubungdan</a:t>
            </a:r>
            <a:r>
              <a:rPr lang="en-US" sz="2400" dirty="0" smtClean="0"/>
              <a:t> </a:t>
            </a:r>
            <a:r>
              <a:rPr lang="en-US" sz="2400" dirty="0"/>
              <a:t>data circuit-terminating equipment (DCE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 </a:t>
            </a:r>
            <a:r>
              <a:rPr lang="en-US" sz="2400" dirty="0" err="1" smtClean="0"/>
              <a:t>penyedia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ISP.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4712271"/>
            <a:ext cx="3077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Layer Physical WAN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Protocol WAN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US" sz="2200" dirty="0" smtClean="0"/>
              <a:t>High-Level </a:t>
            </a:r>
            <a:r>
              <a:rPr lang="en-US" sz="2200" dirty="0"/>
              <a:t>Data Link Control (HDLC) – </a:t>
            </a:r>
            <a:r>
              <a:rPr lang="en-US" sz="2200" dirty="0" err="1"/>
              <a:t>adalah</a:t>
            </a:r>
            <a:r>
              <a:rPr lang="en-US" sz="2200" dirty="0"/>
              <a:t> standard ISO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kompatibel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. HDLC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konfigurasi</a:t>
            </a:r>
            <a:r>
              <a:rPr lang="en-US" sz="2200" dirty="0"/>
              <a:t> Point-to-Point </a:t>
            </a:r>
            <a:r>
              <a:rPr lang="en-US" sz="2200" dirty="0" err="1"/>
              <a:t>ataupun</a:t>
            </a:r>
            <a:r>
              <a:rPr lang="en-US" sz="2200" dirty="0"/>
              <a:t> Multi-point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/>
              <a:t>Frame Relay – disbanding protocol2 WAN </a:t>
            </a:r>
            <a:r>
              <a:rPr lang="en-US" sz="2200" dirty="0" err="1"/>
              <a:t>lainnya</a:t>
            </a:r>
            <a:r>
              <a:rPr lang="en-US" sz="2200" dirty="0"/>
              <a:t>, </a:t>
            </a:r>
            <a:r>
              <a:rPr lang="en-US" sz="2200" dirty="0" err="1"/>
              <a:t>layanan</a:t>
            </a:r>
            <a:r>
              <a:rPr lang="en-US" sz="2200" dirty="0"/>
              <a:t> frame </a:t>
            </a:r>
            <a:r>
              <a:rPr lang="en-US" sz="2200" dirty="0" err="1"/>
              <a:t>menggunakan</a:t>
            </a:r>
            <a:r>
              <a:rPr lang="en-US" sz="2200" dirty="0"/>
              <a:t> framing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koreksi</a:t>
            </a:r>
            <a:r>
              <a:rPr lang="en-US" sz="2200" dirty="0"/>
              <a:t> error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mekanisme</a:t>
            </a:r>
            <a:r>
              <a:rPr lang="en-US" sz="2200" dirty="0"/>
              <a:t> </a:t>
            </a:r>
            <a:r>
              <a:rPr lang="en-US" sz="2200" dirty="0" err="1"/>
              <a:t>lewat</a:t>
            </a:r>
            <a:r>
              <a:rPr lang="en-US" sz="2200" dirty="0"/>
              <a:t> </a:t>
            </a:r>
            <a:r>
              <a:rPr lang="en-US" sz="2200" dirty="0" err="1"/>
              <a:t>fasilitas</a:t>
            </a:r>
            <a:r>
              <a:rPr lang="en-US" sz="2200" dirty="0"/>
              <a:t> digital </a:t>
            </a:r>
            <a:r>
              <a:rPr lang="en-US" sz="2200" dirty="0" err="1"/>
              <a:t>berkualitas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. Frame relay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mentransmisikan</a:t>
            </a:r>
            <a:r>
              <a:rPr lang="en-US" sz="2200" dirty="0"/>
              <a:t> data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adanya</a:t>
            </a:r>
            <a:r>
              <a:rPr lang="en-US" sz="2200" dirty="0"/>
              <a:t> </a:t>
            </a:r>
            <a:r>
              <a:rPr lang="en-US" sz="2200" dirty="0" err="1"/>
              <a:t>perlunya</a:t>
            </a:r>
            <a:r>
              <a:rPr lang="en-US" sz="2200" dirty="0"/>
              <a:t> </a:t>
            </a:r>
            <a:r>
              <a:rPr lang="en-US" sz="2200" dirty="0" err="1"/>
              <a:t>koreksi</a:t>
            </a:r>
            <a:r>
              <a:rPr lang="en-US" sz="2200" dirty="0"/>
              <a:t> error.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/>
              <a:t>Point-to-Point Protocol (PPP) – PPP </a:t>
            </a:r>
            <a:r>
              <a:rPr lang="en-US" sz="2200" dirty="0" err="1"/>
              <a:t>mengandung</a:t>
            </a:r>
            <a:r>
              <a:rPr lang="en-US" sz="2200" dirty="0"/>
              <a:t> field yang </a:t>
            </a:r>
            <a:r>
              <a:rPr lang="en-US" sz="2200" dirty="0" err="1"/>
              <a:t>mengidentifikasikan</a:t>
            </a:r>
            <a:r>
              <a:rPr lang="en-US" sz="2200" dirty="0"/>
              <a:t> protocol layer Network.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/>
              <a:t>Integrated Services Digital Network (ISDN) –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sekelompok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digital yang </a:t>
            </a:r>
            <a:r>
              <a:rPr lang="en-US" sz="2200" dirty="0" err="1"/>
              <a:t>mentransmisikan</a:t>
            </a:r>
            <a:r>
              <a:rPr lang="en-US" sz="2200" dirty="0"/>
              <a:t> voice </a:t>
            </a:r>
            <a:r>
              <a:rPr lang="en-US" sz="2200" dirty="0" err="1"/>
              <a:t>dan</a:t>
            </a:r>
            <a:r>
              <a:rPr lang="en-US" sz="2200" dirty="0"/>
              <a:t> data </a:t>
            </a:r>
            <a:r>
              <a:rPr lang="en-US" sz="2200" dirty="0" err="1"/>
              <a:t>melalui</a:t>
            </a:r>
            <a:r>
              <a:rPr lang="en-US" sz="2200" dirty="0"/>
              <a:t> line </a:t>
            </a:r>
            <a:r>
              <a:rPr lang="en-US" sz="2200" dirty="0" err="1"/>
              <a:t>telpon</a:t>
            </a:r>
            <a:r>
              <a:rPr lang="en-US" sz="2200" dirty="0"/>
              <a:t>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/>
              <a:t>Protocol2 WAN Data Link Layer </a:t>
            </a:r>
            <a:r>
              <a:rPr lang="en-US" sz="2200" dirty="0" err="1"/>
              <a:t>mendukung</a:t>
            </a:r>
            <a:r>
              <a:rPr lang="en-US" sz="2200" dirty="0"/>
              <a:t> protocol2 </a:t>
            </a:r>
            <a:r>
              <a:rPr lang="en-US" sz="2200" dirty="0" err="1"/>
              <a:t>baik</a:t>
            </a:r>
            <a:r>
              <a:rPr lang="en-US" sz="2200" dirty="0"/>
              <a:t> protocol2 </a:t>
            </a:r>
            <a:r>
              <a:rPr lang="en-US" sz="2200" dirty="0" err="1"/>
              <a:t>conectionless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conection</a:t>
            </a:r>
            <a:r>
              <a:rPr lang="en-US" sz="2200" dirty="0"/>
              <a:t>-oriented layer </a:t>
            </a:r>
            <a:r>
              <a:rPr lang="en-US" sz="2200" dirty="0" err="1"/>
              <a:t>tinggi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2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tocol 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62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Teknologi</a:t>
            </a:r>
            <a:r>
              <a:rPr lang="en-US" sz="4000" dirty="0" smtClean="0">
                <a:solidFill>
                  <a:schemeClr val="tx1"/>
                </a:solidFill>
              </a:rPr>
              <a:t> Internet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Internet </a:t>
            </a:r>
            <a:r>
              <a:rPr lang="en-US" sz="3600" dirty="0" err="1">
                <a:solidFill>
                  <a:schemeClr val="tx1"/>
                </a:solidFill>
              </a:rPr>
              <a:t>merupakan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sebuah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jaringan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komputer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menghubungkan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jutaan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komputer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tersebar</a:t>
            </a:r>
            <a:r>
              <a:rPr lang="en-US" sz="3600" dirty="0">
                <a:solidFill>
                  <a:schemeClr val="tx1"/>
                </a:solidFill>
              </a:rPr>
              <a:t> di </a:t>
            </a:r>
            <a:r>
              <a:rPr lang="en-US" sz="3600" dirty="0" err="1">
                <a:solidFill>
                  <a:schemeClr val="tx1"/>
                </a:solidFill>
              </a:rPr>
              <a:t>seluruh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dunia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pPr algn="r"/>
            <a:r>
              <a:rPr lang="en-US" sz="4800" dirty="0" err="1" smtClean="0">
                <a:solidFill>
                  <a:schemeClr val="tx1"/>
                </a:solidFill>
              </a:rPr>
              <a:t>Sejarah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1"/>
            <a:ext cx="8839200" cy="5638800"/>
          </a:xfrm>
        </p:spPr>
        <p:txBody>
          <a:bodyPr>
            <a:noAutofit/>
          </a:bodyPr>
          <a:lstStyle/>
          <a:p>
            <a:pPr lvl="0"/>
            <a:r>
              <a:rPr lang="en-US" sz="2300" dirty="0" err="1">
                <a:solidFill>
                  <a:schemeClr val="tx1"/>
                </a:solidFill>
              </a:rPr>
              <a:t>Penelitian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mengirim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paket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informasi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antar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komputer</a:t>
            </a:r>
            <a:r>
              <a:rPr lang="en-US" sz="2300" dirty="0">
                <a:solidFill>
                  <a:schemeClr val="tx1"/>
                </a:solidFill>
              </a:rPr>
              <a:t> di </a:t>
            </a:r>
            <a:r>
              <a:rPr lang="en-US" sz="2300" dirty="0" err="1">
                <a:solidFill>
                  <a:schemeClr val="tx1"/>
                </a:solidFill>
              </a:rPr>
              <a:t>mulai</a:t>
            </a:r>
            <a:r>
              <a:rPr lang="en-US" sz="2300" dirty="0">
                <a:solidFill>
                  <a:schemeClr val="tx1"/>
                </a:solidFill>
              </a:rPr>
              <a:t> tahun1960 an.</a:t>
            </a:r>
          </a:p>
          <a:p>
            <a:pPr lvl="0"/>
            <a:r>
              <a:rPr lang="en-US" sz="2300" dirty="0">
                <a:solidFill>
                  <a:schemeClr val="tx1"/>
                </a:solidFill>
              </a:rPr>
              <a:t>ARPA (Advanced research Project agency) </a:t>
            </a:r>
            <a:r>
              <a:rPr lang="en-US" sz="2300" dirty="0" err="1">
                <a:solidFill>
                  <a:schemeClr val="tx1"/>
                </a:solidFill>
              </a:rPr>
              <a:t>merupakan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suatu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lembaga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penelitian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departeman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pertahanan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amarika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serikat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membiaya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sebuah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proyek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penelitian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membuat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paket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jaringan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bernama</a:t>
            </a:r>
            <a:r>
              <a:rPr lang="en-US" sz="2300" dirty="0">
                <a:solidFill>
                  <a:schemeClr val="tx1"/>
                </a:solidFill>
              </a:rPr>
              <a:t> Arpanet.</a:t>
            </a:r>
          </a:p>
          <a:p>
            <a:pPr lvl="0"/>
            <a:r>
              <a:rPr lang="en-US" sz="2300" dirty="0" err="1">
                <a:solidFill>
                  <a:schemeClr val="tx1"/>
                </a:solidFill>
              </a:rPr>
              <a:t>Arpa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memfokuskan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penelitian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pada</a:t>
            </a:r>
            <a:r>
              <a:rPr lang="en-US" sz="2300" dirty="0">
                <a:solidFill>
                  <a:schemeClr val="tx1"/>
                </a:solidFill>
              </a:rPr>
              <a:t> cara2 </a:t>
            </a:r>
            <a:r>
              <a:rPr lang="en-US" sz="2300" dirty="0" err="1">
                <a:solidFill>
                  <a:schemeClr val="tx1"/>
                </a:solidFill>
              </a:rPr>
              <a:t>bagaimana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beberapa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jaringan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dapat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saling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terkoneksi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menggunakan</a:t>
            </a:r>
            <a:r>
              <a:rPr lang="en-US" sz="2300" dirty="0">
                <a:solidFill>
                  <a:schemeClr val="tx1"/>
                </a:solidFill>
              </a:rPr>
              <a:t> protocol </a:t>
            </a:r>
            <a:r>
              <a:rPr lang="en-US" sz="2300" dirty="0" err="1">
                <a:solidFill>
                  <a:schemeClr val="tx1"/>
                </a:solidFill>
              </a:rPr>
              <a:t>tcp.ip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internet </a:t>
            </a:r>
            <a:r>
              <a:rPr lang="en-US" sz="2300" dirty="0" err="1">
                <a:solidFill>
                  <a:schemeClr val="tx1"/>
                </a:solidFill>
              </a:rPr>
              <a:t>adalah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impiannya</a:t>
            </a:r>
            <a:endParaRPr lang="en-US" sz="2300" dirty="0">
              <a:solidFill>
                <a:schemeClr val="tx1"/>
              </a:solidFill>
            </a:endParaRPr>
          </a:p>
          <a:p>
            <a:pPr lvl="0"/>
            <a:r>
              <a:rPr lang="en-US" sz="2300" dirty="0" err="1">
                <a:solidFill>
                  <a:schemeClr val="tx1"/>
                </a:solidFill>
              </a:rPr>
              <a:t>Pada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tahun</a:t>
            </a:r>
            <a:r>
              <a:rPr lang="en-US" sz="2300" dirty="0">
                <a:solidFill>
                  <a:schemeClr val="tx1"/>
                </a:solidFill>
              </a:rPr>
              <a:t> 1980an, perusahaan2 </a:t>
            </a:r>
            <a:r>
              <a:rPr lang="en-US" sz="2300" dirty="0" err="1">
                <a:solidFill>
                  <a:schemeClr val="tx1"/>
                </a:solidFill>
              </a:rPr>
              <a:t>besar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mulaimenggunakan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tcp</a:t>
            </a:r>
            <a:r>
              <a:rPr lang="en-US" sz="2300" dirty="0">
                <a:solidFill>
                  <a:schemeClr val="tx1"/>
                </a:solidFill>
              </a:rPr>
              <a:t>/</a:t>
            </a:r>
            <a:r>
              <a:rPr lang="en-US" sz="2300" dirty="0" err="1">
                <a:solidFill>
                  <a:schemeClr val="tx1"/>
                </a:solidFill>
              </a:rPr>
              <a:t>ip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membangun</a:t>
            </a:r>
            <a:r>
              <a:rPr lang="en-US" sz="2300" dirty="0">
                <a:solidFill>
                  <a:schemeClr val="tx1"/>
                </a:solidFill>
              </a:rPr>
              <a:t> private internet.</a:t>
            </a:r>
          </a:p>
          <a:p>
            <a:pPr lvl="0"/>
            <a:r>
              <a:rPr lang="en-US" sz="2300" dirty="0" err="1">
                <a:solidFill>
                  <a:schemeClr val="tx1"/>
                </a:solidFill>
              </a:rPr>
              <a:t>Arpa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meneliti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adanya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pengiriman</a:t>
            </a:r>
            <a:r>
              <a:rPr lang="en-US" sz="2300" dirty="0">
                <a:solidFill>
                  <a:schemeClr val="tx1"/>
                </a:solidFill>
              </a:rPr>
              <a:t> multimedia – audio, video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gambar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melalui</a:t>
            </a:r>
            <a:r>
              <a:rPr lang="en-US" sz="2300" dirty="0">
                <a:solidFill>
                  <a:schemeClr val="tx1"/>
                </a:solidFill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7412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pPr algn="r"/>
            <a:r>
              <a:rPr lang="en-US" sz="4000" dirty="0" smtClean="0">
                <a:solidFill>
                  <a:schemeClr val="tx1"/>
                </a:solidFill>
              </a:rPr>
              <a:t>Cara </a:t>
            </a:r>
            <a:r>
              <a:rPr lang="en-US" sz="4000" dirty="0" err="1" smtClean="0">
                <a:solidFill>
                  <a:schemeClr val="tx1"/>
                </a:solidFill>
              </a:rPr>
              <a:t>Koneksi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Topologi</a:t>
            </a:r>
            <a:r>
              <a:rPr lang="en-US" sz="4000" dirty="0" smtClean="0">
                <a:solidFill>
                  <a:schemeClr val="tx1"/>
                </a:solidFill>
              </a:rPr>
              <a:t> Internet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2971799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solidFill>
                  <a:schemeClr val="tx1"/>
                </a:solidFill>
              </a:rPr>
              <a:t>Hubungan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</a:t>
            </a:r>
            <a:r>
              <a:rPr lang="en-US" sz="2800" dirty="0">
                <a:solidFill>
                  <a:schemeClr val="tx1"/>
                </a:solidFill>
              </a:rPr>
              <a:t> internet </a:t>
            </a:r>
            <a:r>
              <a:rPr lang="en-US" sz="2800" dirty="0" err="1">
                <a:solidFill>
                  <a:schemeClr val="tx1"/>
                </a:solidFill>
              </a:rPr>
              <a:t>melalui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isp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interner</a:t>
            </a:r>
            <a:r>
              <a:rPr lang="en-US" sz="2800" dirty="0">
                <a:solidFill>
                  <a:schemeClr val="tx1"/>
                </a:solidFill>
              </a:rPr>
              <a:t> service Provider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lvl="0"/>
            <a:r>
              <a:rPr lang="en-US" sz="2800" dirty="0" err="1">
                <a:solidFill>
                  <a:schemeClr val="tx1"/>
                </a:solidFill>
              </a:rPr>
              <a:t>Koneksi</a:t>
            </a:r>
            <a:r>
              <a:rPr lang="en-US" sz="2800" dirty="0">
                <a:solidFill>
                  <a:schemeClr val="tx1"/>
                </a:solidFill>
              </a:rPr>
              <a:t> internet </a:t>
            </a:r>
            <a:r>
              <a:rPr lang="en-US" sz="2800" dirty="0" err="1">
                <a:solidFill>
                  <a:schemeClr val="tx1"/>
                </a:solidFill>
              </a:rPr>
              <a:t>umumnya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wlan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867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7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Cara </a:t>
            </a:r>
            <a:r>
              <a:rPr lang="en-US" sz="4400" dirty="0" err="1" smtClean="0">
                <a:solidFill>
                  <a:schemeClr val="tx1"/>
                </a:solidFill>
              </a:rPr>
              <a:t>mengakses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dirty="0" err="1" smtClean="0"/>
              <a:t>warnet</a:t>
            </a:r>
            <a:endParaRPr lang="en-US" sz="3600" dirty="0" smtClean="0"/>
          </a:p>
          <a:p>
            <a:pPr marL="571500" lvl="0" indent="-571500">
              <a:buFont typeface="Wingdings" pitchFamily="2" charset="2"/>
              <a:buChar char="Ø"/>
            </a:pP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/>
              <a:t>internet di </a:t>
            </a:r>
            <a:r>
              <a:rPr lang="en-US" sz="3600" dirty="0" err="1"/>
              <a:t>tempat</a:t>
            </a:r>
            <a:r>
              <a:rPr lang="en-US" sz="3600" dirty="0"/>
              <a:t> </a:t>
            </a:r>
            <a:r>
              <a:rPr lang="en-US" sz="3600" dirty="0" err="1" smtClean="0"/>
              <a:t>kerja</a:t>
            </a:r>
            <a:endParaRPr lang="en-US" sz="3600" dirty="0"/>
          </a:p>
          <a:p>
            <a:pPr marL="571500" lvl="0" indent="-571500">
              <a:buFont typeface="Wingdings" pitchFamily="2" charset="2"/>
              <a:buChar char="Ø"/>
            </a:pPr>
            <a:r>
              <a:rPr lang="en-US" sz="3600" dirty="0" err="1" smtClean="0"/>
              <a:t>Berlangganan</a:t>
            </a:r>
            <a:r>
              <a:rPr lang="en-US" sz="3600" dirty="0" smtClean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mengakses</a:t>
            </a:r>
            <a:r>
              <a:rPr lang="en-US" sz="3600" dirty="0"/>
              <a:t> internet di </a:t>
            </a:r>
            <a:r>
              <a:rPr lang="en-US" sz="3600" dirty="0" err="1" smtClean="0"/>
              <a:t>rumah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944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err="1" smtClean="0"/>
              <a:t>Komputer</a:t>
            </a:r>
            <a:r>
              <a:rPr lang="en-US" sz="4400" dirty="0" smtClean="0"/>
              <a:t> Hardware</a:t>
            </a:r>
            <a:endParaRPr lang="en-US" sz="4400" dirty="0"/>
          </a:p>
        </p:txBody>
      </p:sp>
      <p:pic>
        <p:nvPicPr>
          <p:cNvPr id="4" name="Picture 1036" descr="Computer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724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49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Sumberdaya</a:t>
            </a:r>
            <a:r>
              <a:rPr lang="en-US" sz="4000" dirty="0" smtClean="0">
                <a:solidFill>
                  <a:schemeClr val="tx1"/>
                </a:solidFill>
              </a:rPr>
              <a:t> internet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20200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Email				: </a:t>
            </a:r>
            <a:r>
              <a:rPr lang="en-US" dirty="0" err="1">
                <a:solidFill>
                  <a:schemeClr val="tx1"/>
                </a:solidFill>
              </a:rPr>
              <a:t>surat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elektronik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Newsgroup			: forum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Mailing list			: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Irc</a:t>
            </a:r>
            <a:r>
              <a:rPr lang="en-US" dirty="0">
                <a:solidFill>
                  <a:schemeClr val="tx1"/>
                </a:solidFill>
              </a:rPr>
              <a:t>					: chatting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telnet			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koneksi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ftp					: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mentransfer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WWW			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pengaksesan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internet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hypertext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File sharing online / virtual drive	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3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Jenis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Aplikasi</a:t>
            </a:r>
            <a:r>
              <a:rPr lang="en-US" sz="4000" dirty="0" smtClean="0">
                <a:solidFill>
                  <a:schemeClr val="tx1"/>
                </a:solidFill>
              </a:rPr>
              <a:t> Internet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Chatting		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MIRC, Buddy </a:t>
            </a:r>
            <a:r>
              <a:rPr lang="en-US" sz="2800" dirty="0" err="1">
                <a:solidFill>
                  <a:schemeClr val="tx1"/>
                </a:solidFill>
              </a:rPr>
              <a:t>dll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Mengoolah</a:t>
            </a:r>
            <a:r>
              <a:rPr lang="en-US" sz="2800" dirty="0">
                <a:solidFill>
                  <a:schemeClr val="tx1"/>
                </a:solidFill>
              </a:rPr>
              <a:t> email	: </a:t>
            </a:r>
            <a:r>
              <a:rPr lang="en-US" sz="2800" dirty="0" err="1">
                <a:solidFill>
                  <a:schemeClr val="tx1"/>
                </a:solidFill>
              </a:rPr>
              <a:t>gmail,Hotmail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dll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Mendowload</a:t>
            </a:r>
            <a:r>
              <a:rPr lang="en-US" sz="2800" dirty="0">
                <a:solidFill>
                  <a:schemeClr val="tx1"/>
                </a:solidFill>
              </a:rPr>
              <a:t> file	: </a:t>
            </a:r>
            <a:r>
              <a:rPr lang="en-US" sz="2800" dirty="0" err="1">
                <a:solidFill>
                  <a:schemeClr val="tx1"/>
                </a:solidFill>
              </a:rPr>
              <a:t>Dowmload</a:t>
            </a:r>
            <a:r>
              <a:rPr lang="en-US" sz="2800" dirty="0">
                <a:solidFill>
                  <a:schemeClr val="tx1"/>
                </a:solidFill>
              </a:rPr>
              <a:t> manager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Mengupload</a:t>
            </a:r>
            <a:r>
              <a:rPr lang="en-US" sz="2800" dirty="0">
                <a:solidFill>
                  <a:schemeClr val="tx1"/>
                </a:solidFill>
              </a:rPr>
              <a:t> file	: </a:t>
            </a:r>
            <a:r>
              <a:rPr lang="en-US" sz="2800" dirty="0" err="1">
                <a:solidFill>
                  <a:schemeClr val="tx1"/>
                </a:solidFill>
              </a:rPr>
              <a:t>filezilla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cuteFTP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dll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Memutar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animasi</a:t>
            </a:r>
            <a:r>
              <a:rPr lang="en-US" sz="2800" dirty="0">
                <a:solidFill>
                  <a:schemeClr val="tx1"/>
                </a:solidFill>
              </a:rPr>
              <a:t>	: </a:t>
            </a:r>
            <a:r>
              <a:rPr lang="en-US" sz="2800" dirty="0" err="1">
                <a:solidFill>
                  <a:schemeClr val="tx1"/>
                </a:solidFill>
              </a:rPr>
              <a:t>adoabe</a:t>
            </a:r>
            <a:r>
              <a:rPr lang="en-US" sz="2800" dirty="0">
                <a:solidFill>
                  <a:schemeClr val="tx1"/>
                </a:solidFill>
              </a:rPr>
              <a:t> flash</a:t>
            </a:r>
          </a:p>
          <a:p>
            <a:r>
              <a:rPr lang="en-US" sz="2800" dirty="0">
                <a:solidFill>
                  <a:schemeClr val="tx1"/>
                </a:solidFill>
              </a:rPr>
              <a:t>Browser		</a:t>
            </a:r>
            <a:r>
              <a:rPr lang="en-US" sz="2800" dirty="0" smtClean="0">
                <a:solidFill>
                  <a:schemeClr val="tx1"/>
                </a:solidFill>
              </a:rPr>
              <a:t>	: </a:t>
            </a:r>
            <a:r>
              <a:rPr lang="en-US" sz="2800" dirty="0">
                <a:solidFill>
                  <a:schemeClr val="tx1"/>
                </a:solidFill>
              </a:rPr>
              <a:t>Mozilla, opera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Komponen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jaringan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sz="4400" b="1" dirty="0" smtClean="0"/>
              <a:t>NIC ( Network Interface Card)</a:t>
            </a: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81000" y="928301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Network Interface Card (NIC)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berfungsi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Interface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Fisik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penghubung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antar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komputer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jaringan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peralatan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penghubung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66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NIC </a:t>
            </a:r>
            <a:r>
              <a:rPr lang="en-US" b="1" dirty="0" err="1" smtClean="0"/>
              <a:t>adalah</a:t>
            </a:r>
            <a:r>
              <a:rPr lang="en-US" b="1" dirty="0" smtClean="0"/>
              <a:t>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- </a:t>
            </a:r>
            <a:r>
              <a:rPr lang="en-US" sz="2000" dirty="0" err="1" smtClean="0"/>
              <a:t>Mempersiapkan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agar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dikirim</a:t>
            </a:r>
            <a:r>
              <a:rPr lang="en-US" sz="2000" dirty="0" smtClean="0"/>
              <a:t> </a:t>
            </a:r>
            <a:r>
              <a:rPr lang="en-US" sz="2000" dirty="0" err="1" smtClean="0"/>
              <a:t>lewat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media </a:t>
            </a:r>
            <a:r>
              <a:rPr lang="en-US" sz="2000" dirty="0" err="1" smtClean="0"/>
              <a:t>penghubung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766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data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lain, yang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33400" y="3997872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Mengontrol</a:t>
            </a:r>
            <a:r>
              <a:rPr lang="en-US" sz="2000" dirty="0" smtClean="0"/>
              <a:t> </a:t>
            </a:r>
            <a:r>
              <a:rPr lang="en-US" sz="2000" dirty="0" err="1" smtClean="0"/>
              <a:t>aliran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perkabelan</a:t>
            </a:r>
            <a:endParaRPr lang="en-US" sz="2000" dirty="0"/>
          </a:p>
        </p:txBody>
      </p:sp>
      <p:pic>
        <p:nvPicPr>
          <p:cNvPr id="5122" name="Picture 2" descr="n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800600"/>
            <a:ext cx="2971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2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1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276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NIC </a:t>
            </a:r>
            <a:r>
              <a:rPr lang="en-US" sz="2800" dirty="0" err="1" smtClean="0">
                <a:solidFill>
                  <a:schemeClr val="tx1"/>
                </a:solidFill>
              </a:rPr>
              <a:t>ditemukanoleh</a:t>
            </a:r>
            <a:r>
              <a:rPr lang="en-US" sz="2800" dirty="0" smtClean="0">
                <a:solidFill>
                  <a:schemeClr val="tx1"/>
                </a:solidFill>
              </a:rPr>
              <a:t> Robert Metcalfe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tahun</a:t>
            </a:r>
            <a:r>
              <a:rPr lang="en-US" sz="2800" dirty="0" smtClean="0">
                <a:solidFill>
                  <a:schemeClr val="tx1"/>
                </a:solidFill>
              </a:rPr>
              <a:t> 1973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network card </a:t>
            </a:r>
            <a:r>
              <a:rPr lang="en-US" sz="2800" dirty="0" err="1" smtClean="0">
                <a:solidFill>
                  <a:schemeClr val="tx1"/>
                </a:solidFill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</a:rPr>
              <a:t> Media Access Control (MAC)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 MAC </a:t>
            </a:r>
            <a:r>
              <a:rPr lang="en-US" sz="2800" dirty="0" err="1" smtClean="0">
                <a:solidFill>
                  <a:schemeClr val="tx1"/>
                </a:solidFill>
              </a:rPr>
              <a:t>berfungsi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memberitahu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kepada</a:t>
            </a:r>
            <a:r>
              <a:rPr lang="en-US" sz="2800" dirty="0" smtClean="0">
                <a:solidFill>
                  <a:schemeClr val="tx1"/>
                </a:solidFill>
              </a:rPr>
              <a:t> NIC </a:t>
            </a:r>
            <a:r>
              <a:rPr lang="en-US" sz="2800" dirty="0" err="1" smtClean="0">
                <a:solidFill>
                  <a:schemeClr val="tx1"/>
                </a:solidFill>
              </a:rPr>
              <a:t>apa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sedang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berjalan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jaringan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sebagai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NIC	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</a:rPr>
              <a:t>Pemberian</a:t>
            </a:r>
            <a:r>
              <a:rPr lang="en-US" sz="2800" dirty="0" smtClean="0">
                <a:solidFill>
                  <a:schemeClr val="tx1"/>
                </a:solidFill>
              </a:rPr>
              <a:t> No MAC </a:t>
            </a:r>
            <a:r>
              <a:rPr lang="en-US" sz="2800" dirty="0" err="1" smtClean="0">
                <a:solidFill>
                  <a:schemeClr val="tx1"/>
                </a:solidFill>
              </a:rPr>
              <a:t>telah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diatur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IEEE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 err="1" smtClean="0"/>
              <a:t>Fungsi</a:t>
            </a:r>
            <a:r>
              <a:rPr lang="en-US" sz="4000" dirty="0" smtClean="0"/>
              <a:t> NIC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Media </a:t>
            </a:r>
            <a:r>
              <a:rPr lang="en-US" sz="3200" dirty="0" err="1" smtClean="0">
                <a:solidFill>
                  <a:schemeClr val="tx1"/>
                </a:solidFill>
              </a:rPr>
              <a:t>pengirim</a:t>
            </a:r>
            <a:r>
              <a:rPr lang="en-US" sz="3200" dirty="0" smtClean="0">
                <a:solidFill>
                  <a:schemeClr val="tx1"/>
                </a:solidFill>
              </a:rPr>
              <a:t> data </a:t>
            </a:r>
            <a:r>
              <a:rPr lang="en-US" sz="3200" dirty="0" err="1" smtClean="0">
                <a:solidFill>
                  <a:schemeClr val="tx1"/>
                </a:solidFill>
              </a:rPr>
              <a:t>ke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komputer</a:t>
            </a:r>
            <a:r>
              <a:rPr lang="en-US" sz="3200" dirty="0" smtClean="0">
                <a:solidFill>
                  <a:schemeClr val="tx1"/>
                </a:solidFill>
              </a:rPr>
              <a:t> lain </a:t>
            </a:r>
            <a:r>
              <a:rPr lang="en-US" sz="3200" dirty="0" err="1" smtClean="0">
                <a:solidFill>
                  <a:schemeClr val="tx1"/>
                </a:solidFill>
              </a:rPr>
              <a:t>didalam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jaringan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 err="1" smtClean="0">
                <a:solidFill>
                  <a:schemeClr val="tx1"/>
                </a:solidFill>
              </a:rPr>
              <a:t>Mengatur</a:t>
            </a:r>
            <a:r>
              <a:rPr lang="en-US" sz="3200" dirty="0" smtClean="0">
                <a:solidFill>
                  <a:schemeClr val="tx1"/>
                </a:solidFill>
              </a:rPr>
              <a:t> data flow </a:t>
            </a:r>
            <a:r>
              <a:rPr lang="en-US" sz="3200" dirty="0" err="1" smtClean="0">
                <a:solidFill>
                  <a:schemeClr val="tx1"/>
                </a:solidFill>
              </a:rPr>
              <a:t>antar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komputer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sistem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kabel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Menerima</a:t>
            </a:r>
            <a:r>
              <a:rPr lang="en-US" sz="3200" dirty="0" smtClean="0">
                <a:solidFill>
                  <a:schemeClr val="tx1"/>
                </a:solidFill>
              </a:rPr>
              <a:t> data yang </a:t>
            </a:r>
            <a:r>
              <a:rPr lang="en-US" sz="3200" dirty="0" err="1" smtClean="0">
                <a:solidFill>
                  <a:schemeClr val="tx1"/>
                </a:solidFill>
              </a:rPr>
              <a:t>dikirim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dari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komputer</a:t>
            </a:r>
            <a:r>
              <a:rPr lang="en-US" sz="3200" dirty="0" smtClean="0">
                <a:solidFill>
                  <a:schemeClr val="tx1"/>
                </a:solidFill>
              </a:rPr>
              <a:t> lain </a:t>
            </a:r>
            <a:r>
              <a:rPr lang="en-US" sz="3200" dirty="0" err="1" smtClean="0">
                <a:solidFill>
                  <a:schemeClr val="tx1"/>
                </a:solidFill>
              </a:rPr>
              <a:t>lewat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kabel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menterjemahkan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kedalam</a:t>
            </a:r>
            <a:r>
              <a:rPr lang="en-US" sz="3200" dirty="0" smtClean="0">
                <a:solidFill>
                  <a:schemeClr val="tx1"/>
                </a:solidFill>
              </a:rPr>
              <a:t> bit yang </a:t>
            </a:r>
            <a:r>
              <a:rPr lang="en-US" sz="3200" dirty="0" err="1" smtClean="0">
                <a:solidFill>
                  <a:schemeClr val="tx1"/>
                </a:solidFill>
              </a:rPr>
              <a:t>dapat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dimengerti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oleh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komputer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r"/>
            <a:r>
              <a:rPr lang="en-US" sz="4000" dirty="0" err="1" smtClean="0"/>
              <a:t>Jenis</a:t>
            </a:r>
            <a:r>
              <a:rPr lang="en-US" sz="4000" dirty="0" smtClean="0"/>
              <a:t> BUS </a:t>
            </a:r>
            <a:r>
              <a:rPr lang="en-US" sz="4000" dirty="0" err="1" smtClean="0"/>
              <a:t>pada</a:t>
            </a:r>
            <a:r>
              <a:rPr lang="en-US" sz="4000" dirty="0" smtClean="0"/>
              <a:t> NIC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Bus </a:t>
            </a:r>
            <a:r>
              <a:rPr lang="en-US" sz="3200" dirty="0" err="1" smtClean="0">
                <a:solidFill>
                  <a:schemeClr val="tx1"/>
                </a:solidFill>
              </a:rPr>
              <a:t>adalah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rangkaian</a:t>
            </a:r>
            <a:r>
              <a:rPr lang="en-US" sz="3200" dirty="0" smtClean="0">
                <a:solidFill>
                  <a:schemeClr val="tx1"/>
                </a:solidFill>
              </a:rPr>
              <a:t> / </a:t>
            </a:r>
            <a:r>
              <a:rPr lang="en-US" sz="3200" dirty="0" err="1" smtClean="0">
                <a:solidFill>
                  <a:schemeClr val="tx1"/>
                </a:solidFill>
              </a:rPr>
              <a:t>jalur</a:t>
            </a:r>
            <a:r>
              <a:rPr lang="en-US" sz="3200" dirty="0" smtClean="0">
                <a:solidFill>
                  <a:schemeClr val="tx1"/>
                </a:solidFill>
              </a:rPr>
              <a:t> (Printed circuit) </a:t>
            </a:r>
            <a:r>
              <a:rPr lang="en-US" sz="3200" dirty="0" err="1" smtClean="0">
                <a:solidFill>
                  <a:schemeClr val="tx1"/>
                </a:solidFill>
              </a:rPr>
              <a:t>listrik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dimana</a:t>
            </a:r>
            <a:r>
              <a:rPr lang="en-US" sz="3200" dirty="0" smtClean="0">
                <a:solidFill>
                  <a:schemeClr val="tx1"/>
                </a:solidFill>
              </a:rPr>
              <a:t> data </a:t>
            </a:r>
            <a:r>
              <a:rPr lang="en-US" sz="3200" dirty="0" err="1" smtClean="0">
                <a:solidFill>
                  <a:schemeClr val="tx1"/>
                </a:solidFill>
              </a:rPr>
              <a:t>ditransmisikan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200" dirty="0" err="1" smtClean="0">
                <a:solidFill>
                  <a:schemeClr val="tx1"/>
                </a:solidFill>
              </a:rPr>
              <a:t>Adabeberapa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jenis</a:t>
            </a:r>
            <a:r>
              <a:rPr lang="en-US" sz="3200" dirty="0" smtClean="0">
                <a:solidFill>
                  <a:schemeClr val="tx1"/>
                </a:solidFill>
              </a:rPr>
              <a:t> NIC yang </a:t>
            </a:r>
            <a:r>
              <a:rPr lang="en-US" sz="3200" dirty="0" err="1" smtClean="0">
                <a:solidFill>
                  <a:schemeClr val="tx1"/>
                </a:solidFill>
              </a:rPr>
              <a:t>dihubungkan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ke</a:t>
            </a:r>
            <a:r>
              <a:rPr lang="en-US" sz="3200" dirty="0" smtClean="0">
                <a:solidFill>
                  <a:schemeClr val="tx1"/>
                </a:solidFill>
              </a:rPr>
              <a:t> MOBO :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ISA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PCI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PCMCIA</a:t>
            </a:r>
          </a:p>
        </p:txBody>
      </p:sp>
    </p:spTree>
    <p:extLst>
      <p:ext uri="{BB962C8B-B14F-4D97-AF65-F5344CB8AC3E}">
        <p14:creationId xmlns:p14="http://schemas.microsoft.com/office/powerpoint/2010/main" val="25212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r"/>
            <a:r>
              <a:rPr lang="en-US" sz="4000" dirty="0" err="1" smtClean="0"/>
              <a:t>Cont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ISA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Industry Standard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Bus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digukana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IBM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di transfer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8 bit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Bekerja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CPU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8086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8088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kecepatan</a:t>
            </a:r>
            <a:r>
              <a:rPr lang="en-US" dirty="0" smtClean="0">
                <a:solidFill>
                  <a:schemeClr val="tx1"/>
                </a:solidFill>
              </a:rPr>
              <a:t> 8mbps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modem, sound card, printer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PCI </a:t>
            </a:r>
            <a:r>
              <a:rPr lang="en-US" sz="3200" dirty="0" err="1" smtClean="0">
                <a:solidFill>
                  <a:schemeClr val="tx1"/>
                </a:solidFill>
              </a:rPr>
              <a:t>adalah</a:t>
            </a:r>
            <a:r>
              <a:rPr lang="en-US" sz="3200" dirty="0" smtClean="0">
                <a:solidFill>
                  <a:schemeClr val="tx1"/>
                </a:solidFill>
              </a:rPr>
              <a:t> Peripheral </a:t>
            </a:r>
            <a:r>
              <a:rPr lang="en-US" sz="3200" dirty="0" err="1" smtClean="0">
                <a:solidFill>
                  <a:schemeClr val="tx1"/>
                </a:solidFill>
              </a:rPr>
              <a:t>Componen</a:t>
            </a:r>
            <a:r>
              <a:rPr lang="en-US" sz="3200" dirty="0" smtClean="0">
                <a:solidFill>
                  <a:schemeClr val="tx1"/>
                </a:solidFill>
              </a:rPr>
              <a:t> Interface</a:t>
            </a:r>
          </a:p>
          <a:p>
            <a:pPr algn="just"/>
            <a:r>
              <a:rPr lang="en-US" sz="3200" dirty="0" err="1" smtClean="0">
                <a:solidFill>
                  <a:schemeClr val="tx1"/>
                </a:solidFill>
              </a:rPr>
              <a:t>Dapat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meakukan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tranfer</a:t>
            </a:r>
            <a:r>
              <a:rPr lang="en-US" sz="3200" dirty="0" smtClean="0">
                <a:solidFill>
                  <a:schemeClr val="tx1"/>
                </a:solidFill>
              </a:rPr>
              <a:t> data 32bit</a:t>
            </a:r>
          </a:p>
          <a:p>
            <a:pPr algn="just"/>
            <a:r>
              <a:rPr lang="en-US" sz="3200" dirty="0" err="1" smtClean="0">
                <a:solidFill>
                  <a:schemeClr val="tx1"/>
                </a:solidFill>
              </a:rPr>
              <a:t>Sudah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mendukung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teknologi</a:t>
            </a:r>
            <a:r>
              <a:rPr lang="en-US" sz="3200" dirty="0" smtClean="0">
                <a:solidFill>
                  <a:schemeClr val="tx1"/>
                </a:solidFill>
              </a:rPr>
              <a:t> plug and play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PCI </a:t>
            </a:r>
            <a:r>
              <a:rPr lang="en-US" sz="3200" dirty="0" err="1" smtClean="0">
                <a:solidFill>
                  <a:schemeClr val="tx1"/>
                </a:solidFill>
              </a:rPr>
              <a:t>untuk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mendukung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kecepatan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grafis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105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PCMCIA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Personal Computer Memory Card International Association.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</a:rPr>
              <a:t>Ditujukan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laptop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PCMCIA V 1.0 </a:t>
            </a:r>
            <a:r>
              <a:rPr lang="en-US" sz="2800" dirty="0" err="1" smtClean="0">
                <a:solidFill>
                  <a:schemeClr val="tx1"/>
                </a:solidFill>
              </a:rPr>
              <a:t>merupakan</a:t>
            </a:r>
            <a:r>
              <a:rPr lang="en-US" sz="2800" dirty="0" smtClean="0">
                <a:solidFill>
                  <a:schemeClr val="tx1"/>
                </a:solidFill>
              </a:rPr>
              <a:t> standard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memory card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PCMCIA V </a:t>
            </a:r>
            <a:r>
              <a:rPr lang="en-US" sz="2800" dirty="0" smtClean="0">
                <a:solidFill>
                  <a:schemeClr val="tx1"/>
                </a:solidFill>
              </a:rPr>
              <a:t>2.0 </a:t>
            </a:r>
            <a:r>
              <a:rPr lang="en-US" sz="2800" dirty="0" err="1" smtClean="0">
                <a:solidFill>
                  <a:schemeClr val="tx1"/>
                </a:solidFill>
              </a:rPr>
              <a:t>digunakan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modem, network card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44481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err="1" smtClean="0"/>
              <a:t>Pengertian</a:t>
            </a:r>
            <a:r>
              <a:rPr lang="en-US" sz="4400" dirty="0" smtClean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Komputer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97872" y="1676400"/>
            <a:ext cx="8084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ditargetkan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7872" y="3200400"/>
            <a:ext cx="8084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Komputer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perangkat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elektronik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menerima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masukan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proses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sesuai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serangkaian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instruksi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(yang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disebut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komputer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perangkat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lunak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menghasilkan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output.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872" y="4795123"/>
            <a:ext cx="8084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 smtClean="0"/>
              <a:t>Sistem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komputer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elemen-elemen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aktifitas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.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manusianya</a:t>
            </a:r>
            <a:r>
              <a:rPr lang="en-US" sz="2000" dirty="0" smtClean="0"/>
              <a:t> (</a:t>
            </a:r>
            <a:r>
              <a:rPr lang="en-US" sz="2000" dirty="0" err="1" smtClean="0"/>
              <a:t>brainware</a:t>
            </a:r>
            <a:r>
              <a:rPr lang="en-US" sz="2000" dirty="0" smtClean="0"/>
              <a:t>),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(software), set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(instruction set),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keras</a:t>
            </a:r>
            <a:r>
              <a:rPr lang="en-US" sz="2000" dirty="0" smtClean="0"/>
              <a:t> (hardware).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460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/>
                </a:solidFill>
              </a:rPr>
              <a:t>Kecepatan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Jaringan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Ethernet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&gt;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&gt; </a:t>
            </a:r>
            <a:r>
              <a:rPr lang="en-US" dirty="0" err="1" smtClean="0">
                <a:solidFill>
                  <a:schemeClr val="tx1"/>
                </a:solidFill>
              </a:rPr>
              <a:t>Kecepatan</a:t>
            </a:r>
            <a:r>
              <a:rPr lang="en-US" dirty="0" smtClean="0">
                <a:solidFill>
                  <a:schemeClr val="tx1"/>
                </a:solidFill>
              </a:rPr>
              <a:t> 10 Mbps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&gt; </a:t>
            </a:r>
            <a:r>
              <a:rPr lang="en-US" dirty="0" err="1" smtClean="0">
                <a:solidFill>
                  <a:schemeClr val="tx1"/>
                </a:solidFill>
              </a:rPr>
              <a:t>Jarang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Fast Ethernet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&gt; </a:t>
            </a:r>
            <a:r>
              <a:rPr lang="en-US" dirty="0" err="1" smtClean="0">
                <a:solidFill>
                  <a:schemeClr val="tx1"/>
                </a:solidFill>
              </a:rPr>
              <a:t>kecepatan</a:t>
            </a:r>
            <a:r>
              <a:rPr lang="en-US" dirty="0" smtClean="0">
                <a:solidFill>
                  <a:schemeClr val="tx1"/>
                </a:solidFill>
              </a:rPr>
              <a:t> 100Mbps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Gigabit Ethernet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&gt;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kecapatan</a:t>
            </a:r>
            <a:r>
              <a:rPr lang="en-US" dirty="0" smtClean="0">
                <a:solidFill>
                  <a:schemeClr val="tx1"/>
                </a:solidFill>
              </a:rPr>
              <a:t> 1.000 Mbps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9670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236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2514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963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dirty="0" smtClean="0"/>
              <a:t>Hub </a:t>
            </a:r>
            <a:r>
              <a:rPr dirty="0" err="1" smtClean="0"/>
              <a:t>dan</a:t>
            </a:r>
            <a:r>
              <a:rPr dirty="0" smtClean="0"/>
              <a:t> Switch</a:t>
            </a:r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" y="1371600"/>
            <a:ext cx="876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Hub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peripheral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jaringan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pusat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konsentrator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menghubungkan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segmen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agar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menjangkau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jarak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relatif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jauh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 Hub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berfungsi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mengatur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komunikasi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antar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server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client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memperkuat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sinyal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5908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hub </a:t>
            </a:r>
            <a:r>
              <a:rPr lang="en-US" b="1" dirty="0" err="1" smtClean="0"/>
              <a:t>antara</a:t>
            </a:r>
            <a:r>
              <a:rPr lang="en-US" b="1" dirty="0" smtClean="0"/>
              <a:t> lain </a:t>
            </a:r>
            <a:r>
              <a:rPr lang="en-US" b="1" dirty="0" err="1" smtClean="0"/>
              <a:t>adalah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0480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Menyambung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429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bit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37338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domain collision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1148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hirarkis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hub backbone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pusatnya</a:t>
            </a:r>
            <a:endParaRPr lang="en-US" dirty="0"/>
          </a:p>
        </p:txBody>
      </p:sp>
      <p:pic>
        <p:nvPicPr>
          <p:cNvPr id="4100" name="Picture 4" descr="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6670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6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Switch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menggabungkan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segmen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LAN. Switch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layer 2 </a:t>
            </a:r>
            <a:r>
              <a:rPr lang="en-US" sz="2400" dirty="0" err="1" smtClean="0"/>
              <a:t>pada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referensi</a:t>
            </a:r>
            <a:r>
              <a:rPr lang="en-US" sz="2400" dirty="0" smtClean="0"/>
              <a:t> OSI. Device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repeater </a:t>
            </a:r>
            <a:r>
              <a:rPr lang="en-US" sz="2400" dirty="0" err="1" smtClean="0"/>
              <a:t>atau</a:t>
            </a:r>
            <a:r>
              <a:rPr lang="en-US" sz="2400" dirty="0" smtClean="0"/>
              <a:t> hub.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LAN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mengatasi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Collision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hadapi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device hub </a:t>
            </a:r>
            <a:r>
              <a:rPr lang="en-US" sz="2400" dirty="0" err="1" smtClean="0"/>
              <a:t>atau</a:t>
            </a:r>
            <a:r>
              <a:rPr lang="en-US" sz="2400" dirty="0" smtClean="0"/>
              <a:t> repeater</a:t>
            </a:r>
            <a:endParaRPr lang="en-US" sz="2400" dirty="0"/>
          </a:p>
        </p:txBody>
      </p:sp>
      <p:pic>
        <p:nvPicPr>
          <p:cNvPr id="3073" name="Picture 1" descr="swi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71800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06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dirty="0" smtClean="0"/>
              <a:t>Router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1295400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Router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layer 3 (Network layer) </a:t>
            </a:r>
            <a:r>
              <a:rPr lang="en-US" sz="2000" dirty="0" err="1" smtClean="0"/>
              <a:t>dari</a:t>
            </a:r>
            <a:r>
              <a:rPr lang="en-US" sz="2000" dirty="0" smtClean="0"/>
              <a:t> model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 OSI. Device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pintar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device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router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antar</a:t>
            </a:r>
            <a:r>
              <a:rPr lang="en-US" sz="2000" dirty="0" smtClean="0"/>
              <a:t> segment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network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router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mengelola</a:t>
            </a:r>
            <a:r>
              <a:rPr lang="en-US" sz="2000" dirty="0" smtClean="0"/>
              <a:t> </a:t>
            </a:r>
            <a:r>
              <a:rPr lang="en-US" sz="2000" dirty="0" err="1" smtClean="0"/>
              <a:t>colision</a:t>
            </a:r>
            <a:r>
              <a:rPr lang="en-US" sz="2000" dirty="0" smtClean="0"/>
              <a:t>  domain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halnya</a:t>
            </a:r>
            <a:r>
              <a:rPr lang="en-US" sz="2000" dirty="0" smtClean="0"/>
              <a:t> device switch.</a:t>
            </a:r>
            <a:endParaRPr lang="en-US" sz="2000" dirty="0"/>
          </a:p>
        </p:txBody>
      </p:sp>
      <p:pic>
        <p:nvPicPr>
          <p:cNvPr id="2055" name="Picture 7" descr="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3528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69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dirty="0" smtClean="0"/>
              <a:t>Repeater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Repeater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memperkuat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transmisi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baseband</a:t>
            </a:r>
            <a:r>
              <a:rPr lang="en-US" sz="2000" dirty="0" smtClean="0"/>
              <a:t>.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repeater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, repeater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memperkuat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melewatkan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segment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Repeater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physical layer </a:t>
            </a:r>
            <a:r>
              <a:rPr lang="en-US" sz="2000" dirty="0" err="1" smtClean="0"/>
              <a:t>dari</a:t>
            </a:r>
            <a:r>
              <a:rPr lang="en-US" sz="2000" dirty="0" smtClean="0"/>
              <a:t> model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 OSI.</a:t>
            </a:r>
            <a:endParaRPr lang="en-US" sz="2000" dirty="0"/>
          </a:p>
        </p:txBody>
      </p:sp>
      <p:pic>
        <p:nvPicPr>
          <p:cNvPr id="1028" name="Picture 4" descr="reape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59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Access 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Acces</a:t>
            </a:r>
            <a:r>
              <a:rPr lang="en-US" sz="2400" dirty="0" smtClean="0"/>
              <a:t> point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HUB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acces</a:t>
            </a:r>
            <a:r>
              <a:rPr lang="en-US" sz="2400" dirty="0" smtClean="0"/>
              <a:t> point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media </a:t>
            </a:r>
            <a:r>
              <a:rPr lang="en-US" sz="2400" dirty="0" err="1" smtClean="0"/>
              <a:t>penghubung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wirelles</a:t>
            </a:r>
            <a:endParaRPr lang="en-US" sz="2400" dirty="0"/>
          </a:p>
        </p:txBody>
      </p:sp>
      <p:pic>
        <p:nvPicPr>
          <p:cNvPr id="27649" name="Picture 1" descr="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528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315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dirty="0" smtClean="0"/>
              <a:t>Modem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internet,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peripheral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modem ( modulator de modulator). Modem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analaog</a:t>
            </a:r>
            <a:r>
              <a:rPr lang="en-US" dirty="0" smtClean="0"/>
              <a:t> (</a:t>
            </a:r>
            <a:r>
              <a:rPr lang="en-US" dirty="0" err="1" smtClean="0"/>
              <a:t>modulasi</a:t>
            </a:r>
            <a:r>
              <a:rPr lang="en-US" dirty="0" smtClean="0"/>
              <a:t>),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modem </a:t>
            </a:r>
            <a:r>
              <a:rPr lang="en-US" dirty="0" err="1" smtClean="0"/>
              <a:t>debedakan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modem internal </a:t>
            </a:r>
            <a:r>
              <a:rPr lang="en-US" dirty="0" err="1" smtClean="0"/>
              <a:t>dan</a:t>
            </a:r>
            <a:r>
              <a:rPr lang="en-US" dirty="0" smtClean="0"/>
              <a:t> modem </a:t>
            </a:r>
            <a:r>
              <a:rPr lang="en-US" dirty="0" err="1" smtClean="0"/>
              <a:t>eksternal</a:t>
            </a:r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47019" y="2952690"/>
            <a:ext cx="21675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Modem Internal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29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Modem internal </a:t>
            </a:r>
            <a:r>
              <a:rPr lang="en-US" dirty="0" err="1" smtClean="0"/>
              <a:t>adalah</a:t>
            </a:r>
            <a:r>
              <a:rPr lang="en-US" dirty="0" smtClean="0"/>
              <a:t> modem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card yang </a:t>
            </a:r>
            <a:r>
              <a:rPr lang="en-US" dirty="0" err="1" smtClean="0"/>
              <a:t>dipasang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slot </a:t>
            </a:r>
            <a:r>
              <a:rPr lang="en-US" dirty="0" err="1" smtClean="0"/>
              <a:t>ekspansi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motherboard .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6626" name="Picture 2" descr="modem inter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267200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49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19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Modem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pasang</a:t>
            </a:r>
            <a:r>
              <a:rPr lang="en-US" sz="2400" dirty="0" smtClean="0"/>
              <a:t> </a:t>
            </a:r>
            <a:r>
              <a:rPr lang="en-US" sz="2400" dirty="0" err="1" smtClean="0"/>
              <a:t>diluar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 Cara </a:t>
            </a:r>
            <a:r>
              <a:rPr lang="en-US" sz="2400" dirty="0" err="1" smtClean="0"/>
              <a:t>pemasangannya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port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5800" y="457200"/>
            <a:ext cx="2576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Modem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1745" name="Picture 1" descr="modem ekster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242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06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sz="8000" smtClean="0"/>
              <a:t>Media Transmisi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437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smtClean="0"/>
              <a:t>Macam-Macam Media Transmisi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0" y="13716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66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Media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Transmisi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berbentuk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Fisik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514600"/>
            <a:ext cx="5205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667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Media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transmisi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berbentuk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non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fisik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7526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Kabel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838200" y="29718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Non Cable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64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SEJARAH JARINGAN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430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Jaringan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adalah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sebuah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kumpulan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, printer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peralatan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lainnya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terhubung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kesatuan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Informasi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data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bergerak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melalui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kabel-kabel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atau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tanpa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kabel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sehingga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memungkinkan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pengguna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jaringan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saling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bertukar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dokumen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data,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mencetak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printer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bersama-sama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menggunakan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hardware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/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software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terhubung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dengan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jaringan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9718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Konsep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jaringan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lahir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tahun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1940-an di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Amerika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sebuah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proyek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pengembangan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MODEL I di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laboratorium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Bell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group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riset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Harvard University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dipimpin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profesor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H. Aiken.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886200"/>
            <a:ext cx="5791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Ditahun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1950-an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ketika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jenis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mulai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membesar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sampai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terciptanya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super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maka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sebuah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mesti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melayani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beberapa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terminal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lihat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Gambar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1)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itu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ditemukan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konsep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distribusi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proses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berdasarkan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waktu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dikenal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dengan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nama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TSS (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Time Sharing System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maka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pertama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kali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jaringan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(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network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diaplikasikan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sistem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TSS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beberapa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terminal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terhubung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secara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sebuah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host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. </a:t>
            </a:r>
          </a:p>
        </p:txBody>
      </p:sp>
      <p:pic>
        <p:nvPicPr>
          <p:cNvPr id="8" name="Picture 1" descr="D:\materi network d1\refrence\sejarah jaringan_files\Image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274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-304800"/>
            <a:ext cx="8229600" cy="1600200"/>
          </a:xfrm>
        </p:spPr>
        <p:txBody>
          <a:bodyPr/>
          <a:lstStyle/>
          <a:p>
            <a:r>
              <a:rPr dirty="0" err="1" smtClean="0"/>
              <a:t>Kabel</a:t>
            </a:r>
            <a:endParaRPr lang="en-US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81000" y="1367135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667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Coaxial Cable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konektor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RG-58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8198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cable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transmisinya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bungkus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plastik</a:t>
            </a:r>
            <a:r>
              <a:rPr lang="en-US" dirty="0" smtClean="0"/>
              <a:t> </a:t>
            </a:r>
            <a:r>
              <a:rPr lang="en-US" dirty="0" err="1" smtClean="0"/>
              <a:t>pelindung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serabut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ground/negative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bungkus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jaket</a:t>
            </a:r>
            <a:r>
              <a:rPr lang="en-US" dirty="0" smtClean="0"/>
              <a:t>  </a:t>
            </a:r>
            <a:r>
              <a:rPr lang="en-US" dirty="0" err="1" smtClean="0"/>
              <a:t>pembungkus</a:t>
            </a:r>
            <a:endParaRPr lang="en-US" dirty="0"/>
          </a:p>
        </p:txBody>
      </p:sp>
      <p:pic>
        <p:nvPicPr>
          <p:cNvPr id="28678" name="Picture 6" descr="coax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766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 descr="rg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6600"/>
            <a:ext cx="259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52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Konektor Kabel Coaxial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44563" y="2081213"/>
          <a:ext cx="22891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Bitmap Image" r:id="rId3" imgW="1895238" imgH="1076475" progId="Paint.Picture">
                  <p:embed/>
                </p:oleObj>
              </mc:Choice>
              <mc:Fallback>
                <p:oleObj name="Bitmap Image" r:id="rId3" imgW="1895238" imgH="10764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081213"/>
                        <a:ext cx="2289175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32425" y="1981200"/>
          <a:ext cx="24701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Bitmap Image" r:id="rId5" imgW="3467584" imgH="2619048" progId="Paint.Picture">
                  <p:embed/>
                </p:oleObj>
              </mc:Choice>
              <mc:Fallback>
                <p:oleObj name="Bitmap Image" r:id="rId5" imgW="3467584" imgH="26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1981200"/>
                        <a:ext cx="247015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0450" y="4445000"/>
          <a:ext cx="2830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Bitmap Image" r:id="rId7" imgW="3296110" imgH="1123810" progId="Paint.Picture">
                  <p:embed/>
                </p:oleObj>
              </mc:Choice>
              <mc:Fallback>
                <p:oleObj name="Bitmap Image" r:id="rId7" imgW="3296110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445000"/>
                        <a:ext cx="28305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46750" y="4421188"/>
          <a:ext cx="1839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Bitmap Image" r:id="rId9" imgW="2142857" imgH="1181265" progId="Paint.Picture">
                  <p:embed/>
                </p:oleObj>
              </mc:Choice>
              <mc:Fallback>
                <p:oleObj name="Bitmap Image" r:id="rId9" imgW="2142857" imgH="118126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4421188"/>
                        <a:ext cx="1839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03350" y="335756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 Konektor</a:t>
            </a: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1470025" y="565467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BNC Konektor</a:t>
            </a:r>
          </a:p>
        </p:txBody>
      </p: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5076825" y="3716338"/>
            <a:ext cx="314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Pemasangan Pada LAN card</a:t>
            </a: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6294438" y="5589588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Terminator</a:t>
            </a:r>
          </a:p>
        </p:txBody>
      </p:sp>
    </p:spTree>
    <p:extLst>
      <p:ext uri="{BB962C8B-B14F-4D97-AF65-F5344CB8AC3E}">
        <p14:creationId xmlns:p14="http://schemas.microsoft.com/office/powerpoint/2010/main" val="12261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dirty="0" smtClean="0"/>
              <a:t>UTP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UTP,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“Unshielded Twisted Pair". </a:t>
            </a:r>
            <a:r>
              <a:rPr lang="en-US" dirty="0" err="1" smtClean="0"/>
              <a:t>Disebut</a:t>
            </a:r>
            <a:r>
              <a:rPr lang="en-US" dirty="0" smtClean="0"/>
              <a:t> unshielded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. Dan </a:t>
            </a:r>
            <a:r>
              <a:rPr lang="en-US" dirty="0" err="1" smtClean="0"/>
              <a:t>disebut</a:t>
            </a:r>
            <a:r>
              <a:rPr lang="en-US" dirty="0" smtClean="0"/>
              <a:t> twisted pair </a:t>
            </a:r>
            <a:r>
              <a:rPr lang="en-US" dirty="0" err="1" smtClean="0"/>
              <a:t>soalnya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spiral alias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berlilitan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3797" name="Picture 5" descr="utp telp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2438400" cy="1219200"/>
          </a:xfrm>
          <a:prstGeom prst="rect">
            <a:avLst/>
          </a:prstGeom>
          <a:noFill/>
        </p:spPr>
      </p:pic>
      <p:pic>
        <p:nvPicPr>
          <p:cNvPr id="33798" name="Picture 6" descr="rj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743200"/>
            <a:ext cx="1905000" cy="1219200"/>
          </a:xfrm>
          <a:prstGeom prst="rect">
            <a:avLst/>
          </a:prstGeom>
          <a:noFill/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57200" y="22860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Telpon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terdiri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4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kabel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04800" y="4191000"/>
            <a:ext cx="42787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287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terdiri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8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kabel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3802" name="Picture 10" descr="utp 8 war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648200"/>
            <a:ext cx="220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 descr="konektor rj4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46482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r"/>
            <a:r>
              <a:rPr lang="en-US" sz="4000" dirty="0" smtClean="0">
                <a:solidFill>
                  <a:schemeClr val="tx1"/>
                </a:solidFill>
              </a:rPr>
              <a:t>STP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STP (Shielded Twisted Pair), </a:t>
            </a:r>
            <a:r>
              <a:rPr lang="en-US" sz="2800" dirty="0" err="1">
                <a:solidFill>
                  <a:schemeClr val="tx1"/>
                </a:solidFill>
              </a:rPr>
              <a:t>selain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dililitkan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juga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punya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proteksi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terhadap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induksi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interferensi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sinyal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luar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berupa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lapisan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kertas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alumunium</a:t>
            </a:r>
            <a:r>
              <a:rPr lang="en-US" sz="2800" dirty="0">
                <a:solidFill>
                  <a:schemeClr val="tx1"/>
                </a:solidFill>
              </a:rPr>
              <a:t> foil, </a:t>
            </a:r>
            <a:r>
              <a:rPr lang="en-US" sz="2800" dirty="0" err="1">
                <a:solidFill>
                  <a:schemeClr val="tx1"/>
                </a:solidFill>
              </a:rPr>
              <a:t>sebelum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jaket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pembungkus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luar</a:t>
            </a:r>
            <a:r>
              <a:rPr lang="en-US" sz="2800" dirty="0">
                <a:solidFill>
                  <a:schemeClr val="tx1"/>
                </a:solidFill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84707"/>
              </p:ext>
            </p:extLst>
          </p:nvPr>
        </p:nvGraphicFramePr>
        <p:xfrm>
          <a:off x="4648200" y="3505200"/>
          <a:ext cx="37242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Bitmap Image" r:id="rId3" imgW="2657846" imgH="1162212" progId="PBrush">
                  <p:embed/>
                </p:oleObj>
              </mc:Choice>
              <mc:Fallback>
                <p:oleObj name="Bitmap Image" r:id="rId3" imgW="2657846" imgH="1162212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37242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878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Standarisasi Kabel Twisted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Kategori</a:t>
            </a:r>
            <a:r>
              <a:rPr lang="en-US" sz="2400" dirty="0" smtClean="0">
                <a:solidFill>
                  <a:schemeClr val="tx1"/>
                </a:solidFill>
              </a:rPr>
              <a:t>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Merupakan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telepon</a:t>
            </a:r>
            <a:r>
              <a:rPr lang="en-US" sz="2000" dirty="0" smtClean="0">
                <a:solidFill>
                  <a:schemeClr val="tx1"/>
                </a:solidFill>
              </a:rPr>
              <a:t> model lama </a:t>
            </a:r>
            <a:r>
              <a:rPr lang="en-US" sz="2000" dirty="0" err="1" smtClean="0">
                <a:solidFill>
                  <a:schemeClr val="tx1"/>
                </a:solidFill>
              </a:rPr>
              <a:t>dipakai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sampai</a:t>
            </a:r>
            <a:r>
              <a:rPr lang="en-US" sz="2000" dirty="0" smtClean="0">
                <a:solidFill>
                  <a:schemeClr val="tx1"/>
                </a:solidFill>
              </a:rPr>
              <a:t> 1983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cocok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transmisi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kecepatan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tinggi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Kategori</a:t>
            </a:r>
            <a:r>
              <a:rPr lang="en-US" sz="2400" dirty="0" smtClean="0">
                <a:solidFill>
                  <a:schemeClr val="tx1"/>
                </a:solidFill>
              </a:rPr>
              <a:t>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kecepatan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transmisi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hingga</a:t>
            </a:r>
            <a:r>
              <a:rPr lang="en-US" sz="2000" dirty="0" smtClean="0">
                <a:solidFill>
                  <a:schemeClr val="tx1"/>
                </a:solidFill>
              </a:rPr>
              <a:t> 4 Mbps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Spesifiaksinya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cocok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jenis</a:t>
            </a:r>
            <a:r>
              <a:rPr lang="en-US" sz="2000" dirty="0" smtClean="0">
                <a:solidFill>
                  <a:schemeClr val="tx1"/>
                </a:solidFill>
              </a:rPr>
              <a:t> 3 IBM : </a:t>
            </a:r>
            <a:r>
              <a:rPr lang="en-US" sz="2000" dirty="0" err="1" smtClean="0">
                <a:solidFill>
                  <a:schemeClr val="tx1"/>
                </a:solidFill>
              </a:rPr>
              <a:t>empat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pasang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terlilit</a:t>
            </a:r>
            <a:r>
              <a:rPr lang="en-US" sz="2000" dirty="0" smtClean="0">
                <a:solidFill>
                  <a:schemeClr val="tx1"/>
                </a:solidFill>
              </a:rPr>
              <a:t> solid </a:t>
            </a:r>
            <a:r>
              <a:rPr lang="en-US" sz="2000" dirty="0" err="1" smtClean="0">
                <a:solidFill>
                  <a:schemeClr val="tx1"/>
                </a:solidFill>
              </a:rPr>
              <a:t>tak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terbungkus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suara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kategori</a:t>
            </a:r>
            <a:r>
              <a:rPr lang="en-US" sz="2000" dirty="0" smtClean="0">
                <a:solidFill>
                  <a:schemeClr val="tx1"/>
                </a:solidFill>
              </a:rPr>
              <a:t> 3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seterusnya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karakteristik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Paling </a:t>
            </a:r>
            <a:r>
              <a:rPr lang="en-US" sz="1800" dirty="0" err="1" smtClean="0">
                <a:solidFill>
                  <a:schemeClr val="tx1"/>
                </a:solidFill>
              </a:rPr>
              <a:t>sedikit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3 </a:t>
            </a:r>
            <a:r>
              <a:rPr lang="en-US" sz="1800" dirty="0" err="1" smtClean="0">
                <a:solidFill>
                  <a:schemeClr val="tx1"/>
                </a:solidFill>
              </a:rPr>
              <a:t>lilitan</a:t>
            </a:r>
            <a:r>
              <a:rPr lang="en-US" sz="1800" dirty="0" smtClean="0">
                <a:solidFill>
                  <a:schemeClr val="tx1"/>
                </a:solidFill>
              </a:rPr>
              <a:t> per kaki (30,5cm) linier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Tidak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pasang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pola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lilitan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sama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hal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mengurangi</a:t>
            </a:r>
            <a:r>
              <a:rPr lang="en-US" sz="1800" dirty="0" smtClean="0">
                <a:solidFill>
                  <a:schemeClr val="tx1"/>
                </a:solidFill>
              </a:rPr>
              <a:t> crosstalk.</a:t>
            </a:r>
          </a:p>
        </p:txBody>
      </p:sp>
    </p:spTree>
    <p:extLst>
      <p:ext uri="{BB962C8B-B14F-4D97-AF65-F5344CB8AC3E}">
        <p14:creationId xmlns:p14="http://schemas.microsoft.com/office/powerpoint/2010/main" val="27281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Standarisasi Kabel Twisted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Crosstalk </a:t>
            </a:r>
            <a:r>
              <a:rPr lang="en-US" sz="2000" dirty="0" err="1" smtClean="0">
                <a:solidFill>
                  <a:schemeClr val="tx1"/>
                </a:solidFill>
              </a:rPr>
              <a:t>terjadi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bila</a:t>
            </a:r>
            <a:r>
              <a:rPr lang="en-US" sz="2000" dirty="0" smtClean="0">
                <a:solidFill>
                  <a:schemeClr val="tx1"/>
                </a:solidFill>
              </a:rPr>
              <a:t> signal </a:t>
            </a:r>
            <a:r>
              <a:rPr lang="en-US" sz="2000" dirty="0" err="1" smtClean="0">
                <a:solidFill>
                  <a:schemeClr val="tx1"/>
                </a:solidFill>
              </a:rPr>
              <a:t>listrik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melintasi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beberapa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berdekatan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Semakin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panjang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berfungsi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antena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baik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Signal yang </a:t>
            </a:r>
            <a:r>
              <a:rPr lang="en-US" sz="2000" dirty="0" err="1" smtClean="0">
                <a:solidFill>
                  <a:schemeClr val="tx1"/>
                </a:solidFill>
              </a:rPr>
              <a:t>melintasi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menciptakan</a:t>
            </a:r>
            <a:r>
              <a:rPr lang="en-US" sz="2000" dirty="0" smtClean="0">
                <a:solidFill>
                  <a:schemeClr val="tx1"/>
                </a:solidFill>
              </a:rPr>
              <a:t> noise </a:t>
            </a:r>
            <a:r>
              <a:rPr lang="en-US" sz="2000" dirty="0" err="1" smtClean="0">
                <a:solidFill>
                  <a:schemeClr val="tx1"/>
                </a:solidFill>
              </a:rPr>
              <a:t>frekuensi</a:t>
            </a:r>
            <a:r>
              <a:rPr lang="en-US" sz="2000" dirty="0" smtClean="0">
                <a:solidFill>
                  <a:schemeClr val="tx1"/>
                </a:solidFill>
              </a:rPr>
              <a:t> radio, </a:t>
            </a:r>
            <a:r>
              <a:rPr lang="en-US" sz="2000" dirty="0" err="1" smtClean="0">
                <a:solidFill>
                  <a:schemeClr val="tx1"/>
                </a:solidFill>
              </a:rPr>
              <a:t>bila</a:t>
            </a:r>
            <a:r>
              <a:rPr lang="en-US" sz="2000" dirty="0" smtClean="0">
                <a:solidFill>
                  <a:schemeClr val="tx1"/>
                </a:solidFill>
              </a:rPr>
              <a:t> noise </a:t>
            </a:r>
            <a:r>
              <a:rPr 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keras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kabel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didekatnya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menangkap</a:t>
            </a:r>
            <a:r>
              <a:rPr lang="en-US" sz="2000" dirty="0" smtClean="0">
                <a:solidFill>
                  <a:schemeClr val="tx1"/>
                </a:solidFill>
              </a:rPr>
              <a:t> signal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Semakin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banyak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lilitan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perkaki</a:t>
            </a:r>
            <a:r>
              <a:rPr lang="en-US" sz="2000" dirty="0" smtClean="0">
                <a:solidFill>
                  <a:schemeClr val="tx1"/>
                </a:solidFill>
              </a:rPr>
              <a:t> linier </a:t>
            </a:r>
            <a:r>
              <a:rPr lang="en-US" sz="2000" dirty="0" err="1" smtClean="0">
                <a:solidFill>
                  <a:schemeClr val="tx1"/>
                </a:solidFill>
              </a:rPr>
              <a:t>semakin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besar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perlindungan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terhadap</a:t>
            </a:r>
            <a:r>
              <a:rPr lang="en-US" sz="2000" dirty="0" smtClean="0">
                <a:solidFill>
                  <a:schemeClr val="tx1"/>
                </a:solidFill>
              </a:rPr>
              <a:t> crosstalk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Lilitan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membangkitkan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efek</a:t>
            </a:r>
            <a:r>
              <a:rPr lang="en-US" sz="2000" dirty="0" smtClean="0">
                <a:solidFill>
                  <a:schemeClr val="tx1"/>
                </a:solidFill>
              </a:rPr>
              <a:t> cancellation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483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Standarisasi Kabel Twisted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Kategori</a:t>
            </a:r>
            <a:r>
              <a:rPr lang="en-US" sz="2000" dirty="0" smtClean="0">
                <a:solidFill>
                  <a:schemeClr val="tx1"/>
                </a:solidFill>
              </a:rPr>
              <a:t>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Kualitas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terendah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bisa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melakukan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transmisi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sampai</a:t>
            </a:r>
            <a:r>
              <a:rPr lang="en-US" sz="1800" dirty="0" smtClean="0">
                <a:solidFill>
                  <a:schemeClr val="tx1"/>
                </a:solidFill>
              </a:rPr>
              <a:t> 10 Mbps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Kategori</a:t>
            </a:r>
            <a:r>
              <a:rPr lang="en-US" sz="2000" dirty="0" smtClean="0">
                <a:solidFill>
                  <a:schemeClr val="tx1"/>
                </a:solidFill>
              </a:rPr>
              <a:t> 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Jenis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kabel</a:t>
            </a:r>
            <a:r>
              <a:rPr lang="en-US" sz="1800" dirty="0" smtClean="0">
                <a:solidFill>
                  <a:schemeClr val="tx1"/>
                </a:solidFill>
              </a:rPr>
              <a:t> paling </a:t>
            </a:r>
            <a:r>
              <a:rPr lang="en-US" sz="1800" dirty="0" err="1" smtClean="0">
                <a:solidFill>
                  <a:schemeClr val="tx1"/>
                </a:solidFill>
              </a:rPr>
              <a:t>rendah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Token Ring 16 Mbps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Kategori</a:t>
            </a:r>
            <a:r>
              <a:rPr lang="en-US" sz="2000" dirty="0" smtClean="0">
                <a:solidFill>
                  <a:schemeClr val="tx1"/>
                </a:solidFill>
              </a:rPr>
              <a:t>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crosstalk </a:t>
            </a:r>
            <a:r>
              <a:rPr lang="en-US" sz="1800" dirty="0" err="1" smtClean="0">
                <a:solidFill>
                  <a:schemeClr val="tx1"/>
                </a:solidFill>
              </a:rPr>
              <a:t>terendah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kecepatan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samapai</a:t>
            </a:r>
            <a:r>
              <a:rPr lang="en-US" sz="1800" dirty="0" smtClean="0">
                <a:solidFill>
                  <a:schemeClr val="tx1"/>
                </a:solidFill>
              </a:rPr>
              <a:t> 100 Mbps </a:t>
            </a:r>
            <a:r>
              <a:rPr lang="en-US" sz="1800" dirty="0" err="1" smtClean="0">
                <a:solidFill>
                  <a:schemeClr val="tx1"/>
                </a:solidFill>
              </a:rPr>
              <a:t>bahkan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bisa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8 s/d 15 </a:t>
            </a:r>
            <a:r>
              <a:rPr lang="en-US" sz="1800" dirty="0" err="1" smtClean="0">
                <a:solidFill>
                  <a:schemeClr val="tx1"/>
                </a:solidFill>
              </a:rPr>
              <a:t>lilitan</a:t>
            </a:r>
            <a:r>
              <a:rPr lang="en-US" sz="1800" dirty="0" smtClean="0">
                <a:solidFill>
                  <a:schemeClr val="tx1"/>
                </a:solidFill>
              </a:rPr>
              <a:t> per kaki linier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Pamjang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maksimum</a:t>
            </a:r>
            <a:r>
              <a:rPr lang="en-US" sz="1800" dirty="0" smtClean="0">
                <a:solidFill>
                  <a:schemeClr val="tx1"/>
                </a:solidFill>
              </a:rPr>
              <a:t> 100 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Kabel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ditetapkan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spesifikasi</a:t>
            </a:r>
            <a:r>
              <a:rPr lang="en-US" sz="1800" dirty="0" smtClean="0">
                <a:solidFill>
                  <a:schemeClr val="tx1"/>
                </a:solidFill>
              </a:rPr>
              <a:t> Fiber Distributed Data Interface (FDDI), </a:t>
            </a:r>
            <a:r>
              <a:rPr lang="en-US" sz="1800" dirty="0" err="1" smtClean="0">
                <a:solidFill>
                  <a:schemeClr val="tx1"/>
                </a:solidFill>
              </a:rPr>
              <a:t>spesifikasi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mendifinisikan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tembaga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serat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bekerja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lingkungan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sama</a:t>
            </a:r>
            <a:r>
              <a:rPr lang="en-US" sz="1800" dirty="0" smtClean="0">
                <a:solidFill>
                  <a:schemeClr val="tx1"/>
                </a:solidFill>
              </a:rPr>
              <a:t>.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444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Fiber Optic (FO)</a:t>
            </a:r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 descr="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2438400" cy="15240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501914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terbuat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serabut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kaca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utuk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mentransmisikan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data.kecepatan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transmisinya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bias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mempunyai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1000kbps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2772" name="Picture 4" descr="konektor f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286000"/>
            <a:ext cx="259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Media Transmisi Non Fisik</a:t>
            </a:r>
            <a:endParaRPr 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1466671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transmisi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radiasi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elektro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magnetic,penggunaan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media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diterapkan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jaringanyang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jaraknya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jauhlebih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1500m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satelit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52400"/>
            <a:ext cx="80010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Memasuki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tahun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1970-an,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setelah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beban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pekerjaan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bertambah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banyak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harga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perangkat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besar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mulai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terasa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sangat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mahal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maka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mulailah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digunakan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konsep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proses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distribusi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(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Distributed Processing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).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proses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beberapa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host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mengerjakan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pekerjaan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besar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secara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paralel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untuk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melayani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beberapa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terminal 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tersambung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secara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disetiap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host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Dala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proses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distribusi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sudah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mutlak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diperlukan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perpaduan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mendalam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antara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teknologi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telekomunikasi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karena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selain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proses 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harus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didistribusikan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semua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host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wajib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melayani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terminal-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terminalnya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satu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perintah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dari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pusat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" name="Picture 2" descr="D:\materi network d1\refrence\sejarah jaringan_files\Image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6019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49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838200"/>
            <a:ext cx="8229600" cy="1600200"/>
          </a:xfrm>
        </p:spPr>
        <p:txBody>
          <a:bodyPr/>
          <a:lstStyle/>
          <a:p>
            <a:pPr algn="r"/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Manfaat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Jaringan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Jaringan</a:t>
            </a:r>
            <a:r>
              <a:rPr lang="en-US" sz="2000" b="1" dirty="0"/>
              <a:t> </a:t>
            </a:r>
            <a:r>
              <a:rPr lang="en-US" sz="2000" b="1" dirty="0" err="1"/>
              <a:t>memungkinkan</a:t>
            </a:r>
            <a:r>
              <a:rPr lang="en-US" sz="2000" b="1" dirty="0"/>
              <a:t> </a:t>
            </a:r>
            <a:r>
              <a:rPr lang="en-US" sz="2000" b="1" dirty="0" err="1"/>
              <a:t>manajemen</a:t>
            </a:r>
            <a:r>
              <a:rPr lang="en-US" sz="2000" b="1" dirty="0"/>
              <a:t> </a:t>
            </a:r>
            <a:r>
              <a:rPr lang="en-US" sz="2000" b="1" dirty="0" err="1"/>
              <a:t>sumber</a:t>
            </a:r>
            <a:r>
              <a:rPr lang="en-US" sz="2000" b="1" dirty="0"/>
              <a:t> </a:t>
            </a:r>
            <a:r>
              <a:rPr lang="en-US" sz="2000" b="1" dirty="0" err="1"/>
              <a:t>daya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efisien</a:t>
            </a:r>
            <a:r>
              <a:rPr lang="en-US" sz="2000" b="1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printer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printer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di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meja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146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Jaringan</a:t>
            </a:r>
            <a:r>
              <a:rPr lang="en-US" sz="2000" b="1" dirty="0"/>
              <a:t> </a:t>
            </a:r>
            <a:r>
              <a:rPr lang="en-US" sz="2000" b="1" dirty="0" err="1"/>
              <a:t>membantu</a:t>
            </a:r>
            <a:r>
              <a:rPr lang="en-US" sz="2000" b="1" dirty="0"/>
              <a:t> </a:t>
            </a:r>
            <a:r>
              <a:rPr lang="en-US" sz="2000" b="1" dirty="0" err="1"/>
              <a:t>mempertahankan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agar </a:t>
            </a:r>
            <a:r>
              <a:rPr lang="en-US" sz="2000" b="1" dirty="0" err="1"/>
              <a:t>tetap</a:t>
            </a:r>
            <a:r>
              <a:rPr lang="en-US" sz="2000" b="1" dirty="0"/>
              <a:t> </a:t>
            </a:r>
            <a:r>
              <a:rPr lang="en-US" sz="2000" b="1" dirty="0" err="1"/>
              <a:t>andal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up-to-date.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terpusat</a:t>
            </a:r>
            <a:r>
              <a:rPr lang="en-US" sz="2000" dirty="0"/>
              <a:t> yang </a:t>
            </a:r>
            <a:r>
              <a:rPr lang="en-US" sz="2000" dirty="0" err="1"/>
              <a:t>dikelola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mengaskses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 </a:t>
            </a:r>
            <a:r>
              <a:rPr lang="en-US" sz="2000" dirty="0" err="1"/>
              <a:t>sewaktu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267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membantu</a:t>
            </a:r>
            <a:r>
              <a:rPr lang="en-US" b="1" dirty="0"/>
              <a:t> </a:t>
            </a:r>
            <a:r>
              <a:rPr lang="en-US" b="1" dirty="0" err="1"/>
              <a:t>mempercepat</a:t>
            </a:r>
            <a:r>
              <a:rPr lang="en-US" b="1" dirty="0"/>
              <a:t> proses </a:t>
            </a:r>
            <a:r>
              <a:rPr lang="en-US" b="1" dirty="0" err="1"/>
              <a:t>berbagi</a:t>
            </a:r>
            <a:r>
              <a:rPr lang="en-US" b="1" dirty="0"/>
              <a:t> data (data sharing). </a:t>
            </a:r>
            <a:r>
              <a:rPr lang="en-US" dirty="0"/>
              <a:t>Transfer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47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MODEL LAPISAN OSI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19200"/>
            <a:ext cx="7924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Model </a:t>
            </a:r>
            <a:r>
              <a:rPr lang="en-US" dirty="0" err="1">
                <a:latin typeface="Book Antiqua" pitchFamily="18" charset="0"/>
              </a:rPr>
              <a:t>Referensi</a:t>
            </a:r>
            <a:r>
              <a:rPr lang="en-US" dirty="0">
                <a:latin typeface="Book Antiqua" pitchFamily="18" charset="0"/>
              </a:rPr>
              <a:t> OSI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salah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satu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arsitektur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jaringan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dibuat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oleh</a:t>
            </a:r>
            <a:r>
              <a:rPr lang="en-US" dirty="0">
                <a:latin typeface="Book Antiqua" pitchFamily="18" charset="0"/>
              </a:rPr>
              <a:t> ISO (International for </a:t>
            </a:r>
            <a:r>
              <a:rPr lang="en-US" dirty="0" err="1">
                <a:latin typeface="Book Antiqua" pitchFamily="18" charset="0"/>
              </a:rPr>
              <a:t>standarization</a:t>
            </a:r>
            <a:r>
              <a:rPr lang="en-US" dirty="0">
                <a:latin typeface="Book Antiqua" pitchFamily="18" charset="0"/>
              </a:rPr>
              <a:t> Organization)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memecahkan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masalah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kompatibilitas</a:t>
            </a:r>
            <a:r>
              <a:rPr lang="en-US" dirty="0">
                <a:latin typeface="Book Antiqua" pitchFamily="18" charset="0"/>
              </a:rPr>
              <a:t> device </a:t>
            </a:r>
            <a:r>
              <a:rPr lang="en-US" dirty="0" err="1">
                <a:latin typeface="Book Antiqua" pitchFamily="18" charset="0"/>
              </a:rPr>
              <a:t>antar</a:t>
            </a:r>
            <a:r>
              <a:rPr lang="en-US" dirty="0">
                <a:latin typeface="Book Antiqua" pitchFamily="18" charset="0"/>
              </a:rPr>
              <a:t> vendor, </a:t>
            </a:r>
            <a:r>
              <a:rPr lang="en-US" dirty="0" err="1">
                <a:latin typeface="Book Antiqua" pitchFamily="18" charset="0"/>
              </a:rPr>
              <a:t>dengan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menyediakan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standarisasi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dapat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digunakan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oleh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para</a:t>
            </a:r>
            <a:r>
              <a:rPr lang="en-US" dirty="0">
                <a:latin typeface="Book Antiqua" pitchFamily="18" charset="0"/>
              </a:rPr>
              <a:t> vendor </a:t>
            </a:r>
            <a:r>
              <a:rPr lang="en-US" dirty="0" err="1">
                <a:latin typeface="Book Antiqua" pitchFamily="18" charset="0"/>
              </a:rPr>
              <a:t>dalam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membuat</a:t>
            </a:r>
            <a:r>
              <a:rPr lang="en-US" dirty="0">
                <a:latin typeface="Book Antiqua" pitchFamily="18" charset="0"/>
              </a:rPr>
              <a:t> device.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6670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OSI </a:t>
            </a:r>
            <a:r>
              <a:rPr lang="en-US" dirty="0" err="1">
                <a:latin typeface="Book Antiqua" pitchFamily="18" charset="0"/>
              </a:rPr>
              <a:t>menjelaskan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bagaimana</a:t>
            </a:r>
            <a:r>
              <a:rPr lang="en-US" dirty="0">
                <a:latin typeface="Book Antiqua" pitchFamily="18" charset="0"/>
              </a:rPr>
              <a:t> data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informasi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pada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melewati</a:t>
            </a:r>
            <a:r>
              <a:rPr lang="en-US" dirty="0">
                <a:latin typeface="Book Antiqua" pitchFamily="18" charset="0"/>
              </a:rPr>
              <a:t> media </a:t>
            </a:r>
            <a:r>
              <a:rPr lang="en-US" dirty="0" err="1">
                <a:latin typeface="Book Antiqua" pitchFamily="18" charset="0"/>
              </a:rPr>
              <a:t>jaringan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berkomunikasi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berada</a:t>
            </a:r>
            <a:r>
              <a:rPr lang="en-US" dirty="0">
                <a:latin typeface="Book Antiqua" pitchFamily="18" charset="0"/>
              </a:rPr>
              <a:t> di 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 lain.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5448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Book Antiqua" pitchFamily="18" charset="0"/>
              </a:rPr>
              <a:t>Model </a:t>
            </a:r>
            <a:r>
              <a:rPr lang="en-US" dirty="0" err="1">
                <a:latin typeface="Book Antiqua" pitchFamily="18" charset="0"/>
              </a:rPr>
              <a:t>referensi</a:t>
            </a:r>
            <a:r>
              <a:rPr lang="en-US" dirty="0">
                <a:latin typeface="Book Antiqua" pitchFamily="18" charset="0"/>
              </a:rPr>
              <a:t> OSI </a:t>
            </a:r>
            <a:r>
              <a:rPr lang="en-US" dirty="0" err="1">
                <a:latin typeface="Book Antiqua" pitchFamily="18" charset="0"/>
              </a:rPr>
              <a:t>terdiri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tujuh</a:t>
            </a:r>
            <a:r>
              <a:rPr lang="en-US" dirty="0">
                <a:latin typeface="Book Antiqua" pitchFamily="18" charset="0"/>
              </a:rPr>
              <a:t> layer, </a:t>
            </a:r>
            <a:r>
              <a:rPr lang="en-US" dirty="0" err="1">
                <a:latin typeface="Book Antiqua" pitchFamily="18" charset="0"/>
              </a:rPr>
              <a:t>antara</a:t>
            </a:r>
            <a:r>
              <a:rPr lang="en-US" dirty="0">
                <a:latin typeface="Book Antiqua" pitchFamily="18" charset="0"/>
              </a:rPr>
              <a:t> lain :</a:t>
            </a:r>
            <a:br>
              <a:rPr lang="en-US" dirty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8100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1 Application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2 Presentation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3 Session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4 Transport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5 Network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6 Data Link Layer</a:t>
            </a:r>
            <a:br>
              <a:rPr lang="en-US" sz="2000">
                <a:solidFill>
                  <a:schemeClr val="bg1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bg1"/>
                </a:solidFill>
                <a:latin typeface="Book Antiqua" pitchFamily="18" charset="0"/>
              </a:rPr>
              <a:t>7 Physical Layer</a:t>
            </a:r>
          </a:p>
        </p:txBody>
      </p:sp>
      <p:pic>
        <p:nvPicPr>
          <p:cNvPr id="14337" name="BLOGGER_PHOTO_ID_5254837864560464834" descr="http://3.bp.blogspot.com/_yYZ7nB811sw/SOzvMk1mE8I/AAAAAAAAASI/5xvMcwRlOxc/s400/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449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5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APLICATION LAYER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914400"/>
            <a:ext cx="7924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Book Antiqua" pitchFamily="18" charset="0"/>
              </a:rPr>
              <a:t>Aplication</a:t>
            </a:r>
            <a:r>
              <a:rPr lang="en-US" dirty="0">
                <a:latin typeface="Book Antiqua" pitchFamily="18" charset="0"/>
              </a:rPr>
              <a:t> layer </a:t>
            </a:r>
            <a:r>
              <a:rPr lang="en-US" dirty="0" err="1">
                <a:latin typeface="Book Antiqua" pitchFamily="18" charset="0"/>
              </a:rPr>
              <a:t>berfungsi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sebagai</a:t>
            </a:r>
            <a:r>
              <a:rPr lang="en-US" dirty="0">
                <a:latin typeface="Book Antiqua" pitchFamily="18" charset="0"/>
              </a:rPr>
              <a:t> interface </a:t>
            </a:r>
            <a:r>
              <a:rPr lang="en-US" dirty="0" err="1">
                <a:latin typeface="Book Antiqua" pitchFamily="18" charset="0"/>
              </a:rPr>
              <a:t>antara</a:t>
            </a:r>
            <a:r>
              <a:rPr lang="en-US" dirty="0">
                <a:latin typeface="Book Antiqua" pitchFamily="18" charset="0"/>
              </a:rPr>
              <a:t> user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komputer</a:t>
            </a:r>
            <a:r>
              <a:rPr lang="en-US" dirty="0">
                <a:latin typeface="Book Antiqua" pitchFamily="18" charset="0"/>
              </a:rPr>
              <a:t>. Layer </a:t>
            </a:r>
            <a:r>
              <a:rPr lang="en-US" dirty="0" err="1">
                <a:latin typeface="Book Antiqua" pitchFamily="18" charset="0"/>
              </a:rPr>
              <a:t>ini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bertanggung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jawab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mengidentifikasi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ketersediaan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partner </a:t>
            </a:r>
            <a:r>
              <a:rPr lang="en-US" dirty="0" err="1">
                <a:latin typeface="Book Antiqua" pitchFamily="18" charset="0"/>
              </a:rPr>
              <a:t>komunikasi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err="1">
                <a:latin typeface="Book Antiqua" pitchFamily="18" charset="0"/>
              </a:rPr>
              <a:t>menentukan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ketersediaan</a:t>
            </a:r>
            <a:r>
              <a:rPr lang="en-US" dirty="0">
                <a:latin typeface="Book Antiqua" pitchFamily="18" charset="0"/>
              </a:rPr>
              <a:t> resources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melakukan</a:t>
            </a:r>
            <a:r>
              <a:rPr lang="en-US" dirty="0">
                <a:latin typeface="Book Antiqua" pitchFamily="18" charset="0"/>
              </a:rPr>
              <a:t> proses </a:t>
            </a:r>
            <a:r>
              <a:rPr lang="en-US" dirty="0" err="1">
                <a:latin typeface="Book Antiqua" pitchFamily="18" charset="0"/>
              </a:rPr>
              <a:t>sinkronisasi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komunikasi</a:t>
            </a:r>
            <a:r>
              <a:rPr lang="en-US" dirty="0">
                <a:latin typeface="Book Antiqua" pitchFamily="18" charset="0"/>
              </a:rPr>
              <a:t>. Application layer </a:t>
            </a:r>
            <a:r>
              <a:rPr lang="en-US" dirty="0" err="1">
                <a:latin typeface="Book Antiqua" pitchFamily="18" charset="0"/>
              </a:rPr>
              <a:t>menentukan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identitas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ketersediaan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partner </a:t>
            </a:r>
            <a:r>
              <a:rPr lang="en-US" dirty="0" err="1">
                <a:latin typeface="Book Antiqua" pitchFamily="18" charset="0"/>
              </a:rPr>
              <a:t>komunikasi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dengan</a:t>
            </a:r>
            <a:r>
              <a:rPr lang="en-US" dirty="0">
                <a:latin typeface="Book Antiqua" pitchFamily="18" charset="0"/>
              </a:rPr>
              <a:t> data yang </a:t>
            </a:r>
            <a:r>
              <a:rPr lang="en-US" dirty="0" err="1">
                <a:latin typeface="Book Antiqua" pitchFamily="18" charset="0"/>
              </a:rPr>
              <a:t>dikirim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Beberapa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contoh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aplikasi</a:t>
            </a:r>
            <a:r>
              <a:rPr lang="en-US" dirty="0">
                <a:latin typeface="Book Antiqua" pitchFamily="18" charset="0"/>
              </a:rPr>
              <a:t> yang </a:t>
            </a:r>
            <a:r>
              <a:rPr lang="en-US" dirty="0" err="1">
                <a:latin typeface="Book Antiqua" pitchFamily="18" charset="0"/>
              </a:rPr>
              <a:t>bekerja</a:t>
            </a:r>
            <a:r>
              <a:rPr lang="en-US" dirty="0">
                <a:latin typeface="Book Antiqua" pitchFamily="18" charset="0"/>
              </a:rPr>
              <a:t> di application layer </a:t>
            </a:r>
            <a:r>
              <a:rPr lang="en-US" dirty="0" err="1">
                <a:latin typeface="Book Antiqua" pitchFamily="18" charset="0"/>
              </a:rPr>
              <a:t>antara</a:t>
            </a:r>
            <a:r>
              <a:rPr lang="en-US" dirty="0">
                <a:latin typeface="Book Antiqua" pitchFamily="18" charset="0"/>
              </a:rPr>
              <a:t> lain: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667000"/>
            <a:ext cx="427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Book Antiqua" pitchFamily="18" charset="0"/>
              </a:rPr>
              <a:t>1. Telnet (Telecommunication Network)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048000"/>
            <a:ext cx="7772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Telnet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program yang </a:t>
            </a:r>
            <a:r>
              <a:rPr lang="en-US" dirty="0" err="1">
                <a:latin typeface="Book Antiqua" pitchFamily="18" charset="0"/>
              </a:rPr>
              <a:t>menyediakan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kemampuan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bagi</a:t>
            </a:r>
            <a:r>
              <a:rPr lang="en-US" dirty="0">
                <a:latin typeface="Book Antiqua" pitchFamily="18" charset="0"/>
              </a:rPr>
              <a:t> user </a:t>
            </a:r>
            <a:r>
              <a:rPr lang="en-US" dirty="0" err="1">
                <a:latin typeface="Book Antiqua" pitchFamily="18" charset="0"/>
              </a:rPr>
              <a:t>untuk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dapat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mengakses</a:t>
            </a:r>
            <a:r>
              <a:rPr lang="en-US" dirty="0">
                <a:latin typeface="Book Antiqua" pitchFamily="18" charset="0"/>
              </a:rPr>
              <a:t> resource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mesin</a:t>
            </a:r>
            <a:r>
              <a:rPr lang="en-US" dirty="0">
                <a:latin typeface="Book Antiqua" pitchFamily="18" charset="0"/>
              </a:rPr>
              <a:t> (telnet server)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mesin</a:t>
            </a:r>
            <a:r>
              <a:rPr lang="en-US" dirty="0">
                <a:latin typeface="Book Antiqua" pitchFamily="18" charset="0"/>
              </a:rPr>
              <a:t> lain (telnet client) </a:t>
            </a:r>
            <a:r>
              <a:rPr lang="en-US" dirty="0" err="1">
                <a:latin typeface="Book Antiqua" pitchFamily="18" charset="0"/>
              </a:rPr>
              <a:t>secara</a:t>
            </a:r>
            <a:r>
              <a:rPr lang="en-US" dirty="0">
                <a:latin typeface="Book Antiqua" pitchFamily="18" charset="0"/>
              </a:rPr>
              <a:t> remote, </a:t>
            </a:r>
            <a:r>
              <a:rPr lang="en-US" dirty="0" err="1">
                <a:latin typeface="Book Antiqua" pitchFamily="18" charset="0"/>
              </a:rPr>
              <a:t>seolah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olah</a:t>
            </a:r>
            <a:r>
              <a:rPr lang="en-US" dirty="0">
                <a:latin typeface="Book Antiqua" pitchFamily="18" charset="0"/>
              </a:rPr>
              <a:t> user </a:t>
            </a:r>
            <a:r>
              <a:rPr lang="en-US" dirty="0" err="1">
                <a:latin typeface="Book Antiqua" pitchFamily="18" charset="0"/>
              </a:rPr>
              <a:t>berada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dekat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dengan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mesin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dimana</a:t>
            </a:r>
            <a:r>
              <a:rPr lang="en-US" dirty="0">
                <a:latin typeface="Book Antiqua" pitchFamily="18" charset="0"/>
              </a:rPr>
              <a:t> resource </a:t>
            </a:r>
            <a:r>
              <a:rPr lang="en-US" dirty="0" err="1">
                <a:latin typeface="Book Antiqua" pitchFamily="18" charset="0"/>
              </a:rPr>
              <a:t>tersimpan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dirty="0">
                <a:latin typeface="Book Antiqua" pitchFamily="18" charset="0"/>
              </a:rPr>
              <a:t/>
            </a:r>
            <a:br>
              <a:rPr lang="en-US" dirty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343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Book Antiqua" pitchFamily="18" charset="0"/>
              </a:rPr>
              <a:t>2. FTP (File Transfer Protocol)</a:t>
            </a:r>
            <a:br>
              <a:rPr lang="en-US" dirty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6482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Book Antiqua" pitchFamily="18" charset="0"/>
              </a:rPr>
              <a:t>FTP </a:t>
            </a:r>
            <a:r>
              <a:rPr lang="en-US" dirty="0" err="1">
                <a:latin typeface="Book Antiqua" pitchFamily="18" charset="0"/>
              </a:rPr>
              <a:t>merupakan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sebuah</a:t>
            </a:r>
            <a:r>
              <a:rPr lang="en-US" dirty="0">
                <a:latin typeface="Book Antiqua" pitchFamily="18" charset="0"/>
              </a:rPr>
              <a:t> program yang </a:t>
            </a:r>
            <a:r>
              <a:rPr lang="en-US" dirty="0" err="1">
                <a:latin typeface="Book Antiqua" pitchFamily="18" charset="0"/>
              </a:rPr>
              <a:t>berfungsi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mengirimkan</a:t>
            </a:r>
            <a:r>
              <a:rPr lang="en-US" dirty="0">
                <a:latin typeface="Book Antiqua" pitchFamily="18" charset="0"/>
              </a:rPr>
              <a:t> file </a:t>
            </a:r>
            <a:r>
              <a:rPr lang="en-US" dirty="0" err="1">
                <a:latin typeface="Book Antiqua" pitchFamily="18" charset="0"/>
              </a:rPr>
              <a:t>dari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suatu</a:t>
            </a:r>
            <a:r>
              <a:rPr lang="en-US" dirty="0">
                <a:latin typeface="Book Antiqua" pitchFamily="18" charset="0"/>
              </a:rPr>
              <a:t> host </a:t>
            </a:r>
            <a:r>
              <a:rPr lang="en-US" dirty="0" err="1">
                <a:latin typeface="Book Antiqua" pitchFamily="18" charset="0"/>
              </a:rPr>
              <a:t>ke</a:t>
            </a:r>
            <a:r>
              <a:rPr lang="en-US" dirty="0">
                <a:latin typeface="Book Antiqua" pitchFamily="18" charset="0"/>
              </a:rPr>
              <a:t> host lain </a:t>
            </a:r>
            <a:r>
              <a:rPr lang="en-US" dirty="0" err="1">
                <a:latin typeface="Book Antiqua" pitchFamily="18" charset="0"/>
              </a:rPr>
              <a:t>melalui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jaringan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5497512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Book Antiqua" pitchFamily="18" charset="0"/>
              </a:rPr>
              <a:t>Dan Lain-Lain</a:t>
            </a:r>
          </a:p>
        </p:txBody>
      </p:sp>
    </p:spTree>
    <p:extLst>
      <p:ext uri="{BB962C8B-B14F-4D97-AF65-F5344CB8AC3E}">
        <p14:creationId xmlns:p14="http://schemas.microsoft.com/office/powerpoint/2010/main" val="14210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423</TotalTime>
  <Words>3136</Words>
  <Application>Microsoft Office PowerPoint</Application>
  <PresentationFormat>On-screen Show (4:3)</PresentationFormat>
  <Paragraphs>311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Adjacency</vt:lpstr>
      <vt:lpstr>Bitmap Image</vt:lpstr>
      <vt:lpstr>WAN</vt:lpstr>
      <vt:lpstr>Pengertian komputer</vt:lpstr>
      <vt:lpstr>Komputer Hardware</vt:lpstr>
      <vt:lpstr>Pengertian Sistem Komputer</vt:lpstr>
      <vt:lpstr>SEJARAH JARINGAN</vt:lpstr>
      <vt:lpstr>PowerPoint Presentation</vt:lpstr>
      <vt:lpstr>Manfaat Jaringan</vt:lpstr>
      <vt:lpstr>MODEL LAPISAN OSI</vt:lpstr>
      <vt:lpstr>APLICATION LAYER</vt:lpstr>
      <vt:lpstr>PRESENTATION LAYER</vt:lpstr>
      <vt:lpstr>SESSION LAYER</vt:lpstr>
      <vt:lpstr>Transport Layer</vt:lpstr>
      <vt:lpstr>Network Layer</vt:lpstr>
      <vt:lpstr>Datalink Layer</vt:lpstr>
      <vt:lpstr>Physical Layer</vt:lpstr>
      <vt:lpstr>PowerPoint Presentation</vt:lpstr>
      <vt:lpstr>PowerPoint Presentation</vt:lpstr>
      <vt:lpstr>JENIS JARINGAN KOMPUTER</vt:lpstr>
      <vt:lpstr>PowerPoint Presentation</vt:lpstr>
      <vt:lpstr>Teknologi WAN</vt:lpstr>
      <vt:lpstr>Kegunaan Teknologi WAN</vt:lpstr>
      <vt:lpstr>Teknologi WAN menghubungkan perangkat2 WAN</vt:lpstr>
      <vt:lpstr>Protocol WAN Pada OSI</vt:lpstr>
      <vt:lpstr>Protocol WAN</vt:lpstr>
      <vt:lpstr>PowerPoint Presentation</vt:lpstr>
      <vt:lpstr>Teknologi Internet</vt:lpstr>
      <vt:lpstr>Sejarah </vt:lpstr>
      <vt:lpstr>Cara Koneksi dan Topologi Internet</vt:lpstr>
      <vt:lpstr>Cara mengakses</vt:lpstr>
      <vt:lpstr>Sumberdaya internet</vt:lpstr>
      <vt:lpstr>Jenis Aplikasi Internet</vt:lpstr>
      <vt:lpstr>Komponen jaringan</vt:lpstr>
      <vt:lpstr>NIC ( Network Interface Card) </vt:lpstr>
      <vt:lpstr>Cont…</vt:lpstr>
      <vt:lpstr>Fungsi NIC</vt:lpstr>
      <vt:lpstr>Jenis BUS pada NIC</vt:lpstr>
      <vt:lpstr>Cont</vt:lpstr>
      <vt:lpstr>PowerPoint Presentation</vt:lpstr>
      <vt:lpstr>PowerPoint Presentation</vt:lpstr>
      <vt:lpstr>Kecepatan Jaringan</vt:lpstr>
      <vt:lpstr>Hub dan Switch</vt:lpstr>
      <vt:lpstr>PowerPoint Presentation</vt:lpstr>
      <vt:lpstr>Router</vt:lpstr>
      <vt:lpstr>Repeater</vt:lpstr>
      <vt:lpstr>Access Point</vt:lpstr>
      <vt:lpstr>Modem</vt:lpstr>
      <vt:lpstr>PowerPoint Presentation</vt:lpstr>
      <vt:lpstr>Media Transmisi</vt:lpstr>
      <vt:lpstr>Macam-Macam Media Transmisi</vt:lpstr>
      <vt:lpstr>Kabel</vt:lpstr>
      <vt:lpstr>Konektor Kabel Coaxial</vt:lpstr>
      <vt:lpstr>UTP</vt:lpstr>
      <vt:lpstr>STP</vt:lpstr>
      <vt:lpstr>Standarisasi Kabel Twisted</vt:lpstr>
      <vt:lpstr>Standarisasi Kabel Twisted </vt:lpstr>
      <vt:lpstr>Standarisasi Kabel Twisted</vt:lpstr>
      <vt:lpstr>Fiber Optic (FO)</vt:lpstr>
      <vt:lpstr>Media Transmisi Non Fisik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Phionex</dc:creator>
  <cp:lastModifiedBy>ilo</cp:lastModifiedBy>
  <cp:revision>31</cp:revision>
  <dcterms:created xsi:type="dcterms:W3CDTF">2010-03-06T16:02:35Z</dcterms:created>
  <dcterms:modified xsi:type="dcterms:W3CDTF">2018-05-06T09:40:39Z</dcterms:modified>
</cp:coreProperties>
</file>