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536" y="-18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C4A81-7B96-42BD-A3D9-6328040E860C}" type="datetimeFigureOut">
              <a:rPr lang="id-ID" smtClean="0"/>
              <a:pPr/>
              <a:t>06/05/2018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311A6-C4A8-420E-A95F-E89C3AD55409}" type="slidenum">
              <a:rPr lang="id-ID" smtClean="0"/>
              <a:pPr/>
              <a:t>‹#›</a:t>
            </a:fld>
            <a:endParaRPr lang="id-ID"/>
          </a:p>
        </p:txBody>
      </p:sp>
    </p:spTree>
    <p:extLst>
      <p:ext uri="{BB962C8B-B14F-4D97-AF65-F5344CB8AC3E}">
        <p14:creationId xmlns:p14="http://schemas.microsoft.com/office/powerpoint/2010/main" val="333200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5" name="Title 6"/>
          <p:cNvSpPr>
            <a:spLocks noGrp="1"/>
          </p:cNvSpPr>
          <p:nvPr>
            <p:ph type="title" hasCustomPrompt="1"/>
          </p:nvPr>
        </p:nvSpPr>
        <p:spPr>
          <a:xfrm>
            <a:off x="1619671" y="1772816"/>
            <a:ext cx="5688633" cy="1368152"/>
          </a:xfrm>
        </p:spPr>
        <p:txBody>
          <a:bodyPr anchor="t">
            <a:noAutofit/>
          </a:bodyPr>
          <a:lstStyle>
            <a:lvl1pPr algn="ctr">
              <a:defRPr sz="4400">
                <a:solidFill>
                  <a:srgbClr val="000066"/>
                </a:solidFill>
                <a:effectLst>
                  <a:outerShdw blurRad="38100" dist="32000" dir="5400000" algn="tl">
                    <a:srgbClr val="000000">
                      <a:alpha val="30000"/>
                    </a:srgbClr>
                  </a:outerShdw>
                </a:effectLst>
                <a:latin typeface="Calibri"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954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53B241C-EE3D-4C5C-B763-EF06EE4C5237}" type="datetime1">
              <a:rPr lang="id-ID" smtClean="0"/>
              <a:pPr/>
              <a:t>06/05/2018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226856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CA8D876-E4EA-4CF9-95DB-EC4D768FCE52}" type="datetime1">
              <a:rPr lang="id-ID" smtClean="0"/>
              <a:pPr/>
              <a:t>06/05/2018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365104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15" name="Title 6"/>
          <p:cNvSpPr>
            <a:spLocks noGrp="1"/>
          </p:cNvSpPr>
          <p:nvPr>
            <p:ph type="title" hasCustomPrompt="1"/>
          </p:nvPr>
        </p:nvSpPr>
        <p:spPr>
          <a:xfrm>
            <a:off x="1619671" y="1772816"/>
            <a:ext cx="5688633" cy="1368152"/>
          </a:xfrm>
        </p:spPr>
        <p:txBody>
          <a:bodyPr anchor="t">
            <a:noAutofit/>
          </a:bodyPr>
          <a:lstStyle>
            <a:lvl1pPr algn="ctr">
              <a:defRPr sz="4400">
                <a:solidFill>
                  <a:srgbClr val="000066"/>
                </a:solidFill>
                <a:effectLst>
                  <a:outerShdw blurRad="38100" dist="32000" dir="5400000" algn="tl">
                    <a:srgbClr val="000000">
                      <a:alpha val="30000"/>
                    </a:srgbClr>
                  </a:outerShdw>
                </a:effectLst>
                <a:latin typeface="Calibri"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954896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5" name="Title 6"/>
          <p:cNvSpPr>
            <a:spLocks noGrp="1"/>
          </p:cNvSpPr>
          <p:nvPr>
            <p:ph type="title" hasCustomPrompt="1"/>
          </p:nvPr>
        </p:nvSpPr>
        <p:spPr>
          <a:xfrm>
            <a:off x="1619671" y="1772816"/>
            <a:ext cx="5688633" cy="1368152"/>
          </a:xfrm>
        </p:spPr>
        <p:txBody>
          <a:bodyPr anchor="t">
            <a:noAutofit/>
          </a:bodyPr>
          <a:lstStyle>
            <a:lvl1pPr algn="ctr">
              <a:defRPr sz="4400">
                <a:solidFill>
                  <a:srgbClr val="000066"/>
                </a:solidFill>
                <a:effectLst>
                  <a:outerShdw blurRad="38100" dist="32000" dir="5400000" algn="tl">
                    <a:srgbClr val="000000">
                      <a:alpha val="30000"/>
                    </a:srgbClr>
                  </a:outerShdw>
                </a:effectLst>
                <a:latin typeface="Calibri"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954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535ADFC-7E9C-4319-8D67-61BCFC0EE0E0}" type="datetime1">
              <a:rPr lang="id-ID" smtClean="0"/>
              <a:pPr/>
              <a:t>06/05/2018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b="1">
                <a:latin typeface="Aharoni" pitchFamily="2" charset="-79"/>
                <a:cs typeface="Aharoni" pitchFamily="2" charset="-79"/>
              </a:defRPr>
            </a:lvl1pPr>
          </a:lstStyle>
          <a:p>
            <a:fld id="{4DC9F4C6-A8B4-454B-BBA9-B6D228FB3A3F}" type="slidenum">
              <a:rPr lang="id-ID" smtClean="0"/>
              <a:pPr/>
              <a:t>‹#›</a:t>
            </a:fld>
            <a:endParaRPr lang="id-ID" dirty="0"/>
          </a:p>
        </p:txBody>
      </p:sp>
    </p:spTree>
    <p:extLst>
      <p:ext uri="{BB962C8B-B14F-4D97-AF65-F5344CB8AC3E}">
        <p14:creationId xmlns:p14="http://schemas.microsoft.com/office/powerpoint/2010/main" val="125276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160AD-8842-42DB-96FC-96092E41ED0C}" type="datetime1">
              <a:rPr lang="id-ID" smtClean="0"/>
              <a:pPr/>
              <a:t>06/05/2018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9632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DB0E854-C2FC-4883-A9BD-001DB1C4C48B}" type="datetime1">
              <a:rPr lang="id-ID" smtClean="0"/>
              <a:pPr/>
              <a:t>06/05/2018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390517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AB5EF93-1195-483A-A909-85310C64FF41}" type="datetime1">
              <a:rPr lang="id-ID" smtClean="0"/>
              <a:pPr/>
              <a:t>06/05/2018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197863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A0099F6-92FF-4C8E-B5A0-BF4E8A2E0BCA}" type="datetime1">
              <a:rPr lang="id-ID" smtClean="0"/>
              <a:pPr/>
              <a:t>06/05/2018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192581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417BB-9BAE-437B-B32C-DB3B28E13B5E}" type="datetime1">
              <a:rPr lang="id-ID" smtClean="0"/>
              <a:pPr/>
              <a:t>06/05/2018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406627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FF271-683D-4141-B53D-B86036AFD3D8}" type="datetime1">
              <a:rPr lang="id-ID" smtClean="0"/>
              <a:pPr/>
              <a:t>06/05/2018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236428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BC5-1037-4E9C-A5E0-B08EF15AE4D5}" type="datetime1">
              <a:rPr lang="id-ID" smtClean="0"/>
              <a:pPr/>
              <a:t>06/05/2018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DC9F4C6-A8B4-454B-BBA9-B6D228FB3A3F}" type="slidenum">
              <a:rPr lang="id-ID" smtClean="0"/>
              <a:pPr/>
              <a:t>‹#›</a:t>
            </a:fld>
            <a:endParaRPr lang="id-ID"/>
          </a:p>
        </p:txBody>
      </p:sp>
    </p:spTree>
    <p:extLst>
      <p:ext uri="{BB962C8B-B14F-4D97-AF65-F5344CB8AC3E}">
        <p14:creationId xmlns:p14="http://schemas.microsoft.com/office/powerpoint/2010/main" val="346007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B8F31-BBF3-421D-B743-AAFA939B3581}" type="datetime1">
              <a:rPr lang="id-ID" smtClean="0"/>
              <a:pPr/>
              <a:t>06/05/2018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4DC9F4C6-A8B4-454B-BBA9-B6D228FB3A3F}" type="slidenum">
              <a:rPr lang="id-ID" smtClean="0"/>
              <a:pPr/>
              <a:t>‹#›</a:t>
            </a:fld>
            <a:endParaRPr lang="id-ID" dirty="0"/>
          </a:p>
        </p:txBody>
      </p:sp>
      <p:grpSp>
        <p:nvGrpSpPr>
          <p:cNvPr id="7" name="Group 10"/>
          <p:cNvGrpSpPr/>
          <p:nvPr/>
        </p:nvGrpSpPr>
        <p:grpSpPr>
          <a:xfrm>
            <a:off x="214282" y="214290"/>
            <a:ext cx="1500198" cy="785818"/>
            <a:chOff x="3857620" y="2786058"/>
            <a:chExt cx="1500198" cy="785818"/>
          </a:xfrm>
        </p:grpSpPr>
        <p:pic>
          <p:nvPicPr>
            <p:cNvPr id="9" name="Picture 8" descr="Logo-Kemenristekdikti-baru.png"/>
            <p:cNvPicPr/>
            <p:nvPr userDrawn="1"/>
          </p:nvPicPr>
          <p:blipFill>
            <a:blip r:embed="rId15"/>
            <a:srcRect l="9331" t="4882" r="17465" b="9895"/>
            <a:stretch>
              <a:fillRect/>
            </a:stretch>
          </p:blipFill>
          <p:spPr>
            <a:xfrm>
              <a:off x="3857620" y="2786058"/>
              <a:ext cx="785818" cy="785818"/>
            </a:xfrm>
            <a:prstGeom prst="rect">
              <a:avLst/>
            </a:prstGeom>
          </p:spPr>
        </p:pic>
        <p:sp>
          <p:nvSpPr>
            <p:cNvPr id="10" name="Rectangle 9"/>
            <p:cNvSpPr/>
            <p:nvPr userDrawn="1"/>
          </p:nvSpPr>
          <p:spPr>
            <a:xfrm>
              <a:off x="4572000" y="2786058"/>
              <a:ext cx="785818"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b="1" kern="1200" dirty="0" smtClean="0">
                  <a:solidFill>
                    <a:srgbClr val="0000A2"/>
                  </a:solidFill>
                  <a:latin typeface="+mn-lt"/>
                  <a:ea typeface="+mn-ea"/>
                  <a:cs typeface="+mn-cs"/>
                </a:rPr>
                <a:t>PPG DALAM JABATAN</a:t>
              </a:r>
              <a:endParaRPr lang="id-ID" sz="1100" dirty="0">
                <a:solidFill>
                  <a:srgbClr val="0000A2"/>
                </a:solidFill>
              </a:endParaRPr>
            </a:p>
          </p:txBody>
        </p:sp>
      </p:grpSp>
      <p:pic>
        <p:nvPicPr>
          <p:cNvPr id="12" name="Picture 2" descr="http://belmawa.ristekdikti.go.id/wp-content/themes/ristekdikti1/img/logodikti.jpg"/>
          <p:cNvPicPr>
            <a:picLocks noChangeAspect="1" noChangeArrowheads="1"/>
          </p:cNvPicPr>
          <p:nvPr/>
        </p:nvPicPr>
        <p:blipFill>
          <a:blip r:embed="rId16"/>
          <a:srcRect l="17241" t="20737" b="17050"/>
          <a:stretch>
            <a:fillRect/>
          </a:stretch>
        </p:blipFill>
        <p:spPr bwMode="auto">
          <a:xfrm>
            <a:off x="428596" y="6072206"/>
            <a:ext cx="5429288" cy="565556"/>
          </a:xfrm>
          <a:prstGeom prst="rect">
            <a:avLst/>
          </a:prstGeom>
          <a:noFill/>
        </p:spPr>
      </p:pic>
      <p:cxnSp>
        <p:nvCxnSpPr>
          <p:cNvPr id="13" name="Straight Connector 12"/>
          <p:cNvCxnSpPr/>
          <p:nvPr/>
        </p:nvCxnSpPr>
        <p:spPr>
          <a:xfrm>
            <a:off x="428596" y="6000768"/>
            <a:ext cx="5500726"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17" name="Picture 2" descr="http://belmawa.ristekdikti.go.id/wp-content/themes/ristekdikti1/img/logodikti.jpg"/>
          <p:cNvPicPr>
            <a:picLocks noChangeAspect="1" noChangeArrowheads="1"/>
          </p:cNvPicPr>
          <p:nvPr/>
        </p:nvPicPr>
        <p:blipFill>
          <a:blip r:embed="rId16"/>
          <a:srcRect l="17241" t="20737" b="17050"/>
          <a:stretch>
            <a:fillRect/>
          </a:stretch>
        </p:blipFill>
        <p:spPr bwMode="auto">
          <a:xfrm>
            <a:off x="428596" y="6072206"/>
            <a:ext cx="5429288" cy="565556"/>
          </a:xfrm>
          <a:prstGeom prst="rect">
            <a:avLst/>
          </a:prstGeom>
          <a:noFill/>
        </p:spPr>
      </p:pic>
      <p:cxnSp>
        <p:nvCxnSpPr>
          <p:cNvPr id="18" name="Straight Connector 17"/>
          <p:cNvCxnSpPr/>
          <p:nvPr/>
        </p:nvCxnSpPr>
        <p:spPr>
          <a:xfrm>
            <a:off x="428596" y="6000768"/>
            <a:ext cx="5500726" cy="15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857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49"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itruen.files.wordpress.com/2011/01/satu2.jpg" TargetMode="Externa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https://sitruen.files.wordpress.com/2011/01/satu3.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1.bp.blogspot.com/-ANGJDdY7a24/WUikP3su9cI/AAAAAAAAC3I/-mAIMB1o8IgOQZ7kDdThsb7VFn1jihaUgCLcBGAs/s1600/Bhy76%25$%25@Ed+HJkj.jpg" TargetMode="Externa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hyperlink" Target="https://3.bp.blogspot.com/-uNSQgIJp0Hk/WUiqTxxY_7I/AAAAAAAAC3Y/31M5xwp-ELskc__Su0iaS2m0f8Fv7lsCACLcBGAs/s1600/NGHftR%25%5e#$%@#@#dfygv.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2.bp.blogspot.com/-O-kqT2iliko/WUisooZDewI/AAAAAAAAC3k/BAryDuNGkykENukx4LAzLMIcPJgzySG2gCLcBGAs/s1600/bnGH&amp;%25%5e$$%25#dghVH.jpg" TargetMode="Externa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s://4.bp.blogspot.com/-fPPB2iEUBJw/WUiu9lnkL0I/AAAAAAAAC3w/lOkWAiNu8h8NCPLJBQxLBZ7MC9KFN3d1wCLcBGAs/s1600/GHy&amp;%5e&amp;5777%5e%5e$%25#.jp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3.bp.blogspot.com/-QEbAUNsLwQI/WUi5fOyDjYI/AAAAAAAAC4A/fh8jBDyRZsgaDQSiRBFV15ikgOD8dDpYACLcBGAs/s1600/NJh&amp;%5e%25$%25#676gyFH.jpg"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a:t>
            </a:fld>
            <a:endParaRPr lang="id-ID"/>
          </a:p>
        </p:txBody>
      </p:sp>
      <p:sp>
        <p:nvSpPr>
          <p:cNvPr id="3" name="Rectangle 2"/>
          <p:cNvSpPr/>
          <p:nvPr/>
        </p:nvSpPr>
        <p:spPr>
          <a:xfrm>
            <a:off x="899592" y="1166843"/>
            <a:ext cx="7632848" cy="2554545"/>
          </a:xfrm>
          <a:prstGeom prst="rect">
            <a:avLst/>
          </a:prstGeom>
        </p:spPr>
        <p:txBody>
          <a:bodyPr wrap="square">
            <a:spAutoFit/>
          </a:bodyPr>
          <a:lstStyle/>
          <a:p>
            <a:pPr algn="ctr"/>
            <a:r>
              <a:rPr lang="id-ID" sz="4000" b="1" dirty="0"/>
              <a:t>Kegiatan Belajar 1 </a:t>
            </a:r>
            <a:endParaRPr lang="en-US" sz="4000" b="1" dirty="0" smtClean="0"/>
          </a:p>
          <a:p>
            <a:pPr algn="ctr"/>
            <a:endParaRPr lang="en-US" sz="4000" b="1" dirty="0"/>
          </a:p>
          <a:p>
            <a:pPr algn="ctr"/>
            <a:r>
              <a:rPr lang="id-ID" sz="4000" b="1" dirty="0" smtClean="0"/>
              <a:t>Teknologi </a:t>
            </a:r>
            <a:r>
              <a:rPr lang="id-ID" sz="4000" b="1" dirty="0"/>
              <a:t>Jaringan Berbasis </a:t>
            </a:r>
            <a:r>
              <a:rPr lang="id-ID" sz="4000" b="1" dirty="0" smtClean="0"/>
              <a:t>Lua</a:t>
            </a:r>
            <a:r>
              <a:rPr lang="en-US" sz="4000" b="1" dirty="0" smtClean="0"/>
              <a:t>s</a:t>
            </a:r>
            <a:r>
              <a:rPr lang="id-ID" sz="4000" b="1" dirty="0" smtClean="0"/>
              <a:t> </a:t>
            </a:r>
            <a:r>
              <a:rPr lang="id-ID" sz="4000" b="1" dirty="0"/>
              <a:t>(WAN)</a:t>
            </a:r>
            <a:endParaRPr lang="id-ID" sz="4000" b="1" dirty="0"/>
          </a:p>
        </p:txBody>
      </p:sp>
    </p:spTree>
    <p:extLst>
      <p:ext uri="{BB962C8B-B14F-4D97-AF65-F5344CB8AC3E}">
        <p14:creationId xmlns:p14="http://schemas.microsoft.com/office/powerpoint/2010/main" val="282739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10</a:t>
            </a:fld>
            <a:endParaRPr lang="id-ID"/>
          </a:p>
        </p:txBody>
      </p:sp>
      <p:sp>
        <p:nvSpPr>
          <p:cNvPr id="3" name="Rectangle 2"/>
          <p:cNvSpPr/>
          <p:nvPr/>
        </p:nvSpPr>
        <p:spPr>
          <a:xfrm>
            <a:off x="971600" y="1077353"/>
            <a:ext cx="7848872" cy="1815882"/>
          </a:xfrm>
          <a:prstGeom prst="rect">
            <a:avLst/>
          </a:prstGeom>
        </p:spPr>
        <p:txBody>
          <a:bodyPr wrap="square">
            <a:spAutoFit/>
          </a:bodyPr>
          <a:lstStyle/>
          <a:p>
            <a:r>
              <a:rPr lang="en-US" sz="2400" b="1" dirty="0" smtClean="0"/>
              <a:t>2.</a:t>
            </a:r>
            <a:r>
              <a:rPr lang="id-ID" sz="2400" b="1" dirty="0" smtClean="0"/>
              <a:t> </a:t>
            </a:r>
            <a:r>
              <a:rPr lang="en-US" sz="2400" b="1" dirty="0" err="1" smtClean="0"/>
              <a:t>Kelemahan</a:t>
            </a:r>
            <a:r>
              <a:rPr lang="en-US" sz="2400" b="1" dirty="0" smtClean="0"/>
              <a:t> </a:t>
            </a:r>
            <a:r>
              <a:rPr lang="en-US" sz="2400" b="1" dirty="0" err="1"/>
              <a:t>pada</a:t>
            </a:r>
            <a:r>
              <a:rPr lang="en-US" sz="2400" b="1" dirty="0"/>
              <a:t> </a:t>
            </a:r>
            <a:r>
              <a:rPr lang="en-US" sz="2400" b="1" dirty="0" err="1"/>
              <a:t>Lapisan</a:t>
            </a:r>
            <a:r>
              <a:rPr lang="en-US" sz="2400" b="1" dirty="0"/>
              <a:t> MAC (Data Layer</a:t>
            </a:r>
            <a:r>
              <a:rPr lang="en-US" sz="2400" b="1" dirty="0" smtClean="0"/>
              <a:t>)</a:t>
            </a:r>
            <a:endParaRPr lang="id-ID" sz="2400" b="1" dirty="0" smtClean="0"/>
          </a:p>
          <a:p>
            <a:endParaRPr lang="en-US" sz="2800" b="1" dirty="0"/>
          </a:p>
          <a:p>
            <a:r>
              <a:rPr lang="en-US" sz="2000" dirty="0" err="1"/>
              <a:t>Pada</a:t>
            </a:r>
            <a:r>
              <a:rPr lang="en-US" sz="2000" dirty="0"/>
              <a:t> </a:t>
            </a:r>
            <a:r>
              <a:rPr lang="en-US" sz="2000" dirty="0" err="1"/>
              <a:t>lapisan</a:t>
            </a:r>
            <a:r>
              <a:rPr lang="en-US" sz="2000" dirty="0"/>
              <a:t> </a:t>
            </a:r>
            <a:r>
              <a:rPr lang="en-US" sz="2000" dirty="0" err="1"/>
              <a:t>ini</a:t>
            </a:r>
            <a:r>
              <a:rPr lang="en-US" sz="2000" dirty="0"/>
              <a:t> </a:t>
            </a:r>
            <a:r>
              <a:rPr lang="en-US" sz="2000" dirty="0" err="1"/>
              <a:t>terdapat</a:t>
            </a:r>
            <a:r>
              <a:rPr lang="en-US" sz="2000" dirty="0"/>
              <a:t> </a:t>
            </a:r>
            <a:r>
              <a:rPr lang="en-US" sz="2000" dirty="0" err="1"/>
              <a:t>kelemahan</a:t>
            </a:r>
            <a:r>
              <a:rPr lang="en-US" sz="2000" dirty="0"/>
              <a:t> </a:t>
            </a:r>
            <a:r>
              <a:rPr lang="en-US" sz="2000" dirty="0" err="1"/>
              <a:t>yakni</a:t>
            </a:r>
            <a:r>
              <a:rPr lang="en-US" sz="2000" dirty="0"/>
              <a:t> </a:t>
            </a:r>
            <a:r>
              <a:rPr lang="en-US" sz="2000" dirty="0" err="1"/>
              <a:t>jika</a:t>
            </a:r>
            <a:r>
              <a:rPr lang="en-US" sz="2000" dirty="0"/>
              <a:t> </a:t>
            </a:r>
            <a:r>
              <a:rPr lang="en-US" sz="2000" dirty="0" err="1"/>
              <a:t>sudah</a:t>
            </a:r>
            <a:r>
              <a:rPr lang="en-US" sz="2000" dirty="0"/>
              <a:t> </a:t>
            </a:r>
            <a:r>
              <a:rPr lang="en-US" sz="2000" dirty="0" err="1"/>
              <a:t>terlalu</a:t>
            </a:r>
            <a:r>
              <a:rPr lang="en-US" sz="2000" dirty="0"/>
              <a:t> </a:t>
            </a:r>
            <a:r>
              <a:rPr lang="en-US" sz="2000" dirty="0" err="1"/>
              <a:t>banyak</a:t>
            </a:r>
            <a:r>
              <a:rPr lang="en-US" sz="2000" dirty="0"/>
              <a:t> node (client) yang </a:t>
            </a:r>
            <a:r>
              <a:rPr lang="en-US" sz="2000" dirty="0" err="1"/>
              <a:t>menggunakan</a:t>
            </a:r>
            <a:r>
              <a:rPr lang="en-US" sz="2000" dirty="0"/>
              <a:t> channel yang </a:t>
            </a:r>
            <a:r>
              <a:rPr lang="en-US" sz="2000" dirty="0" err="1"/>
              <a:t>sama</a:t>
            </a:r>
            <a:r>
              <a:rPr lang="en-US" sz="2000" dirty="0"/>
              <a:t> </a:t>
            </a:r>
            <a:r>
              <a:rPr lang="en-US" sz="2000" dirty="0" err="1"/>
              <a:t>dan</a:t>
            </a:r>
            <a:r>
              <a:rPr lang="en-US" sz="2000" dirty="0"/>
              <a:t> </a:t>
            </a:r>
            <a:r>
              <a:rPr lang="en-US" sz="2000" dirty="0" err="1"/>
              <a:t>terhubung</a:t>
            </a:r>
            <a:r>
              <a:rPr lang="en-US" sz="2000" dirty="0"/>
              <a:t> </a:t>
            </a:r>
            <a:r>
              <a:rPr lang="en-US" sz="2000" dirty="0" err="1"/>
              <a:t>pada</a:t>
            </a:r>
            <a:r>
              <a:rPr lang="en-US" sz="2000" dirty="0"/>
              <a:t> AP yang </a:t>
            </a:r>
            <a:r>
              <a:rPr lang="en-US" sz="2000" dirty="0" err="1"/>
              <a:t>sama</a:t>
            </a:r>
            <a:r>
              <a:rPr lang="en-US" sz="2000" dirty="0"/>
              <a:t>, </a:t>
            </a:r>
            <a:r>
              <a:rPr lang="en-US" sz="2000" dirty="0" err="1"/>
              <a:t>maka</a:t>
            </a:r>
            <a:r>
              <a:rPr lang="en-US" sz="2000" dirty="0"/>
              <a:t> bandwidth yang </a:t>
            </a:r>
            <a:r>
              <a:rPr lang="en-US" sz="2000" dirty="0" err="1"/>
              <a:t>mampu</a:t>
            </a:r>
            <a:r>
              <a:rPr lang="en-US" sz="2000" dirty="0"/>
              <a:t> </a:t>
            </a:r>
            <a:r>
              <a:rPr lang="en-US" sz="2000" dirty="0" err="1"/>
              <a:t>dilewatkan</a:t>
            </a:r>
            <a:r>
              <a:rPr lang="en-US" sz="2000" dirty="0"/>
              <a:t> </a:t>
            </a:r>
            <a:r>
              <a:rPr lang="en-US" sz="2000" dirty="0" err="1"/>
              <a:t>akan</a:t>
            </a:r>
            <a:r>
              <a:rPr lang="en-US" sz="2000" dirty="0"/>
              <a:t> </a:t>
            </a:r>
            <a:r>
              <a:rPr lang="en-US" sz="2000" dirty="0" err="1"/>
              <a:t>menurun</a:t>
            </a:r>
            <a:r>
              <a:rPr lang="en-US" sz="2000" dirty="0"/>
              <a:t>. </a:t>
            </a:r>
          </a:p>
        </p:txBody>
      </p:sp>
      <p:sp>
        <p:nvSpPr>
          <p:cNvPr id="4" name="Rectangle 3"/>
          <p:cNvSpPr/>
          <p:nvPr/>
        </p:nvSpPr>
        <p:spPr>
          <a:xfrm>
            <a:off x="705210" y="2852936"/>
            <a:ext cx="7560840" cy="738664"/>
          </a:xfrm>
          <a:prstGeom prst="rect">
            <a:avLst/>
          </a:prstGeom>
        </p:spPr>
        <p:txBody>
          <a:bodyPr wrap="square">
            <a:spAutoFit/>
          </a:bodyPr>
          <a:lstStyle/>
          <a:p>
            <a:r>
              <a:rPr lang="en-US" sz="2400" b="1" dirty="0"/>
              <a:t>3. </a:t>
            </a:r>
            <a:r>
              <a:rPr lang="en-US" sz="2400" b="1" dirty="0" err="1"/>
              <a:t>Aspek</a:t>
            </a:r>
            <a:r>
              <a:rPr lang="en-US" sz="2400" b="1" dirty="0"/>
              <a:t> </a:t>
            </a:r>
            <a:r>
              <a:rPr lang="en-US" sz="2400" b="1" dirty="0" err="1"/>
              <a:t>gangguan</a:t>
            </a:r>
            <a:r>
              <a:rPr lang="en-US" sz="2400" b="1" dirty="0"/>
              <a:t> </a:t>
            </a:r>
            <a:r>
              <a:rPr lang="en-US" sz="2400" b="1" dirty="0" err="1"/>
              <a:t>sinyal</a:t>
            </a:r>
            <a:r>
              <a:rPr lang="en-US" sz="2400" b="1" dirty="0"/>
              <a:t> </a:t>
            </a:r>
            <a:r>
              <a:rPr lang="en-US" sz="2400" b="1" dirty="0" err="1"/>
              <a:t>jaringan</a:t>
            </a:r>
            <a:r>
              <a:rPr lang="en-US" sz="2400" b="1" dirty="0"/>
              <a:t> </a:t>
            </a:r>
            <a:r>
              <a:rPr lang="en-US" sz="2400" b="1" dirty="0" err="1" smtClean="0"/>
              <a:t>nirkabel</a:t>
            </a:r>
            <a:endParaRPr lang="id-ID" sz="2400" b="1" dirty="0" smtClean="0"/>
          </a:p>
          <a:p>
            <a:endParaRPr lang="en-US" dirty="0"/>
          </a:p>
        </p:txBody>
      </p:sp>
      <p:sp>
        <p:nvSpPr>
          <p:cNvPr id="5" name="Pentagon 4"/>
          <p:cNvSpPr/>
          <p:nvPr/>
        </p:nvSpPr>
        <p:spPr>
          <a:xfrm>
            <a:off x="756022" y="3591600"/>
            <a:ext cx="3203848" cy="792088"/>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smtClean="0"/>
              <a:t>a. Reflection (Refleksi)</a:t>
            </a:r>
            <a:endParaRPr lang="id-ID" dirty="0"/>
          </a:p>
        </p:txBody>
      </p:sp>
      <p:sp>
        <p:nvSpPr>
          <p:cNvPr id="6" name="Pentagon 5"/>
          <p:cNvSpPr/>
          <p:nvPr/>
        </p:nvSpPr>
        <p:spPr>
          <a:xfrm>
            <a:off x="3149588" y="4941168"/>
            <a:ext cx="3203848" cy="792088"/>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 Refraction (</a:t>
            </a:r>
            <a:r>
              <a:rPr lang="en-US" dirty="0" err="1" smtClean="0"/>
              <a:t>Refraksi</a:t>
            </a:r>
            <a:r>
              <a:rPr lang="en-US" dirty="0" smtClean="0"/>
              <a:t>) </a:t>
            </a:r>
            <a:r>
              <a:rPr lang="en-US" dirty="0" err="1" smtClean="0"/>
              <a:t>atau</a:t>
            </a:r>
            <a:r>
              <a:rPr lang="en-US" dirty="0" smtClean="0"/>
              <a:t> Scattering</a:t>
            </a:r>
            <a:endParaRPr lang="en-US" dirty="0"/>
          </a:p>
        </p:txBody>
      </p:sp>
      <p:sp>
        <p:nvSpPr>
          <p:cNvPr id="7" name="Pentagon 6"/>
          <p:cNvSpPr/>
          <p:nvPr/>
        </p:nvSpPr>
        <p:spPr>
          <a:xfrm>
            <a:off x="5351900" y="3591600"/>
            <a:ext cx="3203848" cy="792088"/>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 Diffraction (</a:t>
            </a:r>
            <a:r>
              <a:rPr lang="en-US" dirty="0" err="1" smtClean="0"/>
              <a:t>Difraksi</a:t>
            </a:r>
            <a:r>
              <a:rPr lang="en-US" dirty="0" smtClean="0"/>
              <a:t>)</a:t>
            </a:r>
            <a:endParaRPr lang="en-US" dirty="0"/>
          </a:p>
        </p:txBody>
      </p:sp>
    </p:spTree>
    <p:extLst>
      <p:ext uri="{BB962C8B-B14F-4D97-AF65-F5344CB8AC3E}">
        <p14:creationId xmlns:p14="http://schemas.microsoft.com/office/powerpoint/2010/main" val="138039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11</a:t>
            </a:fld>
            <a:endParaRPr lang="id-ID"/>
          </a:p>
        </p:txBody>
      </p:sp>
      <p:sp>
        <p:nvSpPr>
          <p:cNvPr id="3" name="Cloud Callout 2"/>
          <p:cNvSpPr/>
          <p:nvPr/>
        </p:nvSpPr>
        <p:spPr>
          <a:xfrm>
            <a:off x="1236503" y="91430"/>
            <a:ext cx="3528392" cy="2016224"/>
          </a:xfrm>
          <a:prstGeom prst="cloudCallout">
            <a:avLst>
              <a:gd name="adj1" fmla="val 80865"/>
              <a:gd name="adj2" fmla="val -33014"/>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2000" b="1" dirty="0" smtClean="0"/>
          </a:p>
          <a:p>
            <a:pPr algn="ctr"/>
            <a:r>
              <a:rPr lang="en-US" sz="2000" b="1" dirty="0" err="1" smtClean="0"/>
              <a:t>Berikut</a:t>
            </a:r>
            <a:r>
              <a:rPr lang="en-US" sz="2000" b="1" dirty="0" smtClean="0"/>
              <a:t> 6 </a:t>
            </a:r>
            <a:r>
              <a:rPr lang="en-US" sz="2000" b="1" dirty="0" err="1" smtClean="0"/>
              <a:t>kesalahan</a:t>
            </a:r>
            <a:r>
              <a:rPr lang="en-US" sz="2000" b="1" dirty="0" smtClean="0"/>
              <a:t> </a:t>
            </a:r>
            <a:r>
              <a:rPr lang="en-US" sz="2000" b="1" dirty="0" err="1" smtClean="0"/>
              <a:t>pada</a:t>
            </a:r>
            <a:r>
              <a:rPr lang="en-US" sz="2000" b="1" dirty="0" smtClean="0"/>
              <a:t> </a:t>
            </a:r>
            <a:r>
              <a:rPr lang="en-US" sz="2000" b="1" dirty="0" err="1" smtClean="0"/>
              <a:t>jaringan</a:t>
            </a:r>
            <a:r>
              <a:rPr lang="en-US" sz="2000" b="1" dirty="0" smtClean="0"/>
              <a:t> </a:t>
            </a:r>
            <a:r>
              <a:rPr lang="en-US" sz="2000" b="1" dirty="0" err="1" smtClean="0"/>
              <a:t>nirkabel</a:t>
            </a:r>
            <a:r>
              <a:rPr lang="en-US" sz="2000" b="1" dirty="0" smtClean="0"/>
              <a:t> </a:t>
            </a:r>
            <a:r>
              <a:rPr lang="en-US" sz="2000" b="1" dirty="0" err="1" smtClean="0"/>
              <a:t>beserta</a:t>
            </a:r>
            <a:r>
              <a:rPr lang="en-US" sz="2000" b="1" dirty="0" smtClean="0"/>
              <a:t> </a:t>
            </a:r>
            <a:r>
              <a:rPr lang="en-US" sz="2000" b="1" dirty="0" err="1" smtClean="0"/>
              <a:t>cara</a:t>
            </a:r>
            <a:r>
              <a:rPr lang="en-US" sz="2000" b="1" dirty="0" smtClean="0"/>
              <a:t> </a:t>
            </a:r>
            <a:r>
              <a:rPr lang="en-US" sz="2000" b="1" dirty="0" err="1" smtClean="0"/>
              <a:t>perbaikan</a:t>
            </a:r>
            <a:r>
              <a:rPr lang="en-US" sz="2000" b="1" dirty="0" smtClean="0"/>
              <a:t> </a:t>
            </a:r>
            <a:r>
              <a:rPr lang="en-US" sz="2000" b="1" dirty="0" err="1" smtClean="0"/>
              <a:t>nya</a:t>
            </a:r>
            <a:r>
              <a:rPr lang="en-US" sz="2000" b="1" dirty="0" smtClean="0"/>
              <a:t>:</a:t>
            </a:r>
            <a:endParaRPr lang="en-US" sz="2000" b="1" dirty="0"/>
          </a:p>
        </p:txBody>
      </p:sp>
      <p:sp>
        <p:nvSpPr>
          <p:cNvPr id="4" name="Wave 3"/>
          <p:cNvSpPr/>
          <p:nvPr/>
        </p:nvSpPr>
        <p:spPr>
          <a:xfrm>
            <a:off x="4932040" y="126527"/>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t>1. Jaringan lambat</a:t>
            </a:r>
            <a:endParaRPr lang="id-ID" sz="2000" dirty="0"/>
          </a:p>
        </p:txBody>
      </p:sp>
      <p:sp>
        <p:nvSpPr>
          <p:cNvPr id="5" name="Wave 4"/>
          <p:cNvSpPr/>
          <p:nvPr/>
        </p:nvSpPr>
        <p:spPr>
          <a:xfrm>
            <a:off x="4907765" y="928212"/>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t>2. Lupa password</a:t>
            </a:r>
            <a:endParaRPr lang="id-ID" sz="2000" dirty="0"/>
          </a:p>
        </p:txBody>
      </p:sp>
      <p:sp>
        <p:nvSpPr>
          <p:cNvPr id="6" name="Wave 5"/>
          <p:cNvSpPr/>
          <p:nvPr/>
        </p:nvSpPr>
        <p:spPr>
          <a:xfrm>
            <a:off x="4907765" y="1711979"/>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t>3. Lupa mengatur IP address</a:t>
            </a:r>
            <a:endParaRPr lang="id-ID" sz="2000" dirty="0"/>
          </a:p>
        </p:txBody>
      </p:sp>
      <p:sp>
        <p:nvSpPr>
          <p:cNvPr id="7" name="Wave 6"/>
          <p:cNvSpPr/>
          <p:nvPr/>
        </p:nvSpPr>
        <p:spPr>
          <a:xfrm>
            <a:off x="4907765" y="2528918"/>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t>4. Sinyal lemah</a:t>
            </a:r>
            <a:endParaRPr lang="id-ID" sz="2000" dirty="0"/>
          </a:p>
        </p:txBody>
      </p:sp>
      <p:sp>
        <p:nvSpPr>
          <p:cNvPr id="8" name="Wave 7"/>
          <p:cNvSpPr/>
          <p:nvPr/>
        </p:nvSpPr>
        <p:spPr>
          <a:xfrm>
            <a:off x="368896" y="2180031"/>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t>a) Ramainya pengguna</a:t>
            </a:r>
            <a:endParaRPr lang="id-ID" sz="2000" dirty="0"/>
          </a:p>
        </p:txBody>
      </p:sp>
      <p:sp>
        <p:nvSpPr>
          <p:cNvPr id="9" name="Wave 8"/>
          <p:cNvSpPr/>
          <p:nvPr/>
        </p:nvSpPr>
        <p:spPr>
          <a:xfrm>
            <a:off x="394404" y="3058458"/>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sz="2000" dirty="0" smtClean="0"/>
              <a:t>b) Berada jauh dari hotspot</a:t>
            </a:r>
            <a:endParaRPr lang="sv-SE" sz="2000" dirty="0"/>
          </a:p>
        </p:txBody>
      </p:sp>
      <p:sp>
        <p:nvSpPr>
          <p:cNvPr id="10" name="Wave 9"/>
          <p:cNvSpPr/>
          <p:nvPr/>
        </p:nvSpPr>
        <p:spPr>
          <a:xfrm>
            <a:off x="419378" y="3923713"/>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t>c) Wireless network adapter </a:t>
            </a:r>
            <a:r>
              <a:rPr lang="en-US" sz="2000" dirty="0" err="1" smtClean="0"/>
              <a:t>terdisable</a:t>
            </a:r>
            <a:endParaRPr lang="en-US" sz="2000" dirty="0"/>
          </a:p>
        </p:txBody>
      </p:sp>
      <p:sp>
        <p:nvSpPr>
          <p:cNvPr id="11" name="Wave 10"/>
          <p:cNvSpPr/>
          <p:nvPr/>
        </p:nvSpPr>
        <p:spPr>
          <a:xfrm>
            <a:off x="460764" y="4837610"/>
            <a:ext cx="3672408" cy="936104"/>
          </a:xfrm>
          <a:prstGeom prst="wav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sz="2000" dirty="0" smtClean="0"/>
              <a:t>d) Lupa membayar tagihan bulanan</a:t>
            </a:r>
            <a:endParaRPr lang="sv-SE" sz="2000" dirty="0"/>
          </a:p>
        </p:txBody>
      </p:sp>
      <p:sp>
        <p:nvSpPr>
          <p:cNvPr id="12" name="Cloud Callout 11"/>
          <p:cNvSpPr/>
          <p:nvPr/>
        </p:nvSpPr>
        <p:spPr>
          <a:xfrm>
            <a:off x="4644008" y="3717032"/>
            <a:ext cx="4248472" cy="2056682"/>
          </a:xfrm>
          <a:prstGeom prst="cloudCallout">
            <a:avLst>
              <a:gd name="adj1" fmla="val -69031"/>
              <a:gd name="adj2" fmla="val -63578"/>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2000" b="1" dirty="0" smtClean="0"/>
          </a:p>
          <a:p>
            <a:pPr algn="ctr"/>
            <a:r>
              <a:rPr lang="en-US" sz="2000" b="1" dirty="0" err="1" smtClean="0"/>
              <a:t>Sinyal</a:t>
            </a:r>
            <a:r>
              <a:rPr lang="en-US" sz="2000" b="1" dirty="0" smtClean="0"/>
              <a:t> </a:t>
            </a:r>
            <a:r>
              <a:rPr lang="en-US" sz="2000" b="1" dirty="0" err="1" smtClean="0"/>
              <a:t>lemah</a:t>
            </a:r>
            <a:r>
              <a:rPr lang="en-US" sz="2000" b="1" dirty="0" smtClean="0"/>
              <a:t> </a:t>
            </a:r>
            <a:r>
              <a:rPr lang="en-US" sz="2000" b="1" dirty="0" err="1" smtClean="0"/>
              <a:t>merupakan</a:t>
            </a:r>
            <a:r>
              <a:rPr lang="en-US" sz="2000" b="1" dirty="0" smtClean="0"/>
              <a:t> </a:t>
            </a:r>
            <a:r>
              <a:rPr lang="en-US" sz="2000" b="1" dirty="0" err="1" smtClean="0"/>
              <a:t>hal</a:t>
            </a:r>
            <a:r>
              <a:rPr lang="en-US" sz="2000" b="1" dirty="0" smtClean="0"/>
              <a:t> yang paling </a:t>
            </a:r>
            <a:r>
              <a:rPr lang="en-US" sz="2000" b="1" dirty="0" err="1" smtClean="0"/>
              <a:t>tidak</a:t>
            </a:r>
            <a:r>
              <a:rPr lang="en-US" sz="2000" b="1" dirty="0" smtClean="0"/>
              <a:t> </a:t>
            </a:r>
            <a:r>
              <a:rPr lang="en-US" sz="2000" b="1" dirty="0" err="1" smtClean="0"/>
              <a:t>diharapkan</a:t>
            </a:r>
            <a:r>
              <a:rPr lang="en-US" sz="2000" b="1" dirty="0" smtClean="0"/>
              <a:t>, </a:t>
            </a:r>
            <a:r>
              <a:rPr lang="en-US" sz="2000" b="1" dirty="0" err="1" smtClean="0"/>
              <a:t>hal</a:t>
            </a:r>
            <a:r>
              <a:rPr lang="en-US" sz="2000" b="1" dirty="0" smtClean="0"/>
              <a:t> </a:t>
            </a:r>
            <a:r>
              <a:rPr lang="en-US" sz="2000" b="1" dirty="0" err="1" smtClean="0"/>
              <a:t>ini</a:t>
            </a:r>
            <a:r>
              <a:rPr lang="en-US" sz="2000" b="1" dirty="0" smtClean="0"/>
              <a:t> </a:t>
            </a:r>
            <a:r>
              <a:rPr lang="en-US" sz="2000" b="1" dirty="0" err="1" smtClean="0"/>
              <a:t>terjadi</a:t>
            </a:r>
            <a:r>
              <a:rPr lang="en-US" sz="2000" b="1" dirty="0" smtClean="0"/>
              <a:t> </a:t>
            </a:r>
            <a:r>
              <a:rPr lang="en-US" sz="2000" b="1" dirty="0" err="1" smtClean="0"/>
              <a:t>akibat</a:t>
            </a:r>
            <a:r>
              <a:rPr lang="en-US" sz="2000" b="1" dirty="0" smtClean="0"/>
              <a:t> </a:t>
            </a:r>
            <a:r>
              <a:rPr lang="en-US" sz="2000" b="1" dirty="0" err="1" smtClean="0"/>
              <a:t>banyak</a:t>
            </a:r>
            <a:r>
              <a:rPr lang="en-US" sz="2000" b="1" dirty="0" smtClean="0"/>
              <a:t> </a:t>
            </a:r>
            <a:r>
              <a:rPr lang="en-US" sz="2000" b="1" dirty="0" err="1" smtClean="0"/>
              <a:t>faktor</a:t>
            </a:r>
            <a:r>
              <a:rPr lang="en-US" sz="2000" b="1" dirty="0" smtClean="0"/>
              <a:t>.</a:t>
            </a:r>
            <a:endParaRPr lang="en-US" sz="2000" b="1" dirty="0"/>
          </a:p>
        </p:txBody>
      </p:sp>
    </p:spTree>
    <p:extLst>
      <p:ext uri="{BB962C8B-B14F-4D97-AF65-F5344CB8AC3E}">
        <p14:creationId xmlns:p14="http://schemas.microsoft.com/office/powerpoint/2010/main" val="91201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12</a:t>
            </a:fld>
            <a:endParaRPr lang="id-ID"/>
          </a:p>
        </p:txBody>
      </p:sp>
      <p:sp>
        <p:nvSpPr>
          <p:cNvPr id="4" name="Rectangle 3"/>
          <p:cNvSpPr/>
          <p:nvPr/>
        </p:nvSpPr>
        <p:spPr>
          <a:xfrm>
            <a:off x="971600" y="1613293"/>
            <a:ext cx="2793137" cy="461665"/>
          </a:xfrm>
          <a:prstGeom prst="rect">
            <a:avLst/>
          </a:prstGeom>
        </p:spPr>
        <p:txBody>
          <a:bodyPr wrap="none">
            <a:spAutoFit/>
          </a:bodyPr>
          <a:lstStyle/>
          <a:p>
            <a:r>
              <a:rPr lang="en-US" sz="2400" b="1" dirty="0" smtClean="0"/>
              <a:t>1.</a:t>
            </a:r>
            <a:r>
              <a:rPr lang="id-ID" sz="2400" b="1" dirty="0" smtClean="0"/>
              <a:t> </a:t>
            </a:r>
            <a:r>
              <a:rPr lang="en-US" sz="2400" b="1" dirty="0" err="1" smtClean="0"/>
              <a:t>Fungsi</a:t>
            </a:r>
            <a:r>
              <a:rPr lang="en-US" sz="2400" b="1" dirty="0" smtClean="0"/>
              <a:t> </a:t>
            </a:r>
            <a:r>
              <a:rPr lang="en-US" sz="2400" b="1" dirty="0"/>
              <a:t>Fiber </a:t>
            </a:r>
            <a:r>
              <a:rPr lang="en-US" sz="2400" b="1" dirty="0" err="1"/>
              <a:t>Optik</a:t>
            </a:r>
            <a:endParaRPr lang="en-US" sz="2400" b="1"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28"/>
          <a:stretch/>
        </p:blipFill>
        <p:spPr bwMode="auto">
          <a:xfrm>
            <a:off x="543468" y="2681015"/>
            <a:ext cx="36494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16016" y="2681015"/>
            <a:ext cx="4176464" cy="1938992"/>
          </a:xfrm>
          <a:prstGeom prst="rect">
            <a:avLst/>
          </a:prstGeom>
        </p:spPr>
        <p:txBody>
          <a:bodyPr wrap="square">
            <a:spAutoFit/>
          </a:bodyPr>
          <a:lstStyle/>
          <a:p>
            <a:r>
              <a:rPr lang="en-US" sz="2000" dirty="0" err="1"/>
              <a:t>Pada</a:t>
            </a:r>
            <a:r>
              <a:rPr lang="en-US" sz="2000" dirty="0"/>
              <a:t> </a:t>
            </a:r>
            <a:r>
              <a:rPr lang="en-US" sz="2000" dirty="0" err="1"/>
              <a:t>dasarnya</a:t>
            </a:r>
            <a:r>
              <a:rPr lang="en-US" sz="2000" dirty="0"/>
              <a:t> </a:t>
            </a:r>
            <a:r>
              <a:rPr lang="en-US" sz="2000" dirty="0" err="1"/>
              <a:t>fungsi</a:t>
            </a:r>
            <a:r>
              <a:rPr lang="en-US" sz="2000" dirty="0"/>
              <a:t> </a:t>
            </a:r>
            <a:r>
              <a:rPr lang="en-US" sz="2000" dirty="0" err="1"/>
              <a:t>dari</a:t>
            </a:r>
            <a:r>
              <a:rPr lang="en-US" sz="2000" dirty="0"/>
              <a:t> </a:t>
            </a:r>
            <a:r>
              <a:rPr lang="en-US" sz="2000" dirty="0" err="1"/>
              <a:t>kabel</a:t>
            </a:r>
            <a:r>
              <a:rPr lang="en-US" sz="2000" dirty="0"/>
              <a:t> Fiber </a:t>
            </a:r>
            <a:r>
              <a:rPr lang="en-US" sz="2000" dirty="0" err="1"/>
              <a:t>Optik</a:t>
            </a:r>
            <a:r>
              <a:rPr lang="en-US" sz="2000" dirty="0"/>
              <a:t> </a:t>
            </a:r>
            <a:r>
              <a:rPr lang="en-US" sz="2000" dirty="0" err="1"/>
              <a:t>sama</a:t>
            </a:r>
            <a:r>
              <a:rPr lang="en-US" sz="2000" dirty="0"/>
              <a:t> </a:t>
            </a:r>
            <a:r>
              <a:rPr lang="en-US" sz="2000" dirty="0" err="1"/>
              <a:t>seperti</a:t>
            </a:r>
            <a:r>
              <a:rPr lang="en-US" sz="2000" dirty="0"/>
              <a:t> </a:t>
            </a:r>
            <a:r>
              <a:rPr lang="en-US" sz="2000" dirty="0" err="1"/>
              <a:t>jenis</a:t>
            </a:r>
            <a:r>
              <a:rPr lang="en-US" sz="2000" dirty="0"/>
              <a:t> </a:t>
            </a:r>
            <a:r>
              <a:rPr lang="en-US" sz="2000" dirty="0" err="1"/>
              <a:t>kabel</a:t>
            </a:r>
            <a:r>
              <a:rPr lang="en-US" sz="2000" dirty="0"/>
              <a:t> yang lain </a:t>
            </a:r>
            <a:r>
              <a:rPr lang="en-US" sz="2000" dirty="0" err="1"/>
              <a:t>yakni</a:t>
            </a:r>
            <a:r>
              <a:rPr lang="en-US" sz="2000" dirty="0"/>
              <a:t> </a:t>
            </a:r>
            <a:r>
              <a:rPr lang="en-US" sz="2000" dirty="0" err="1"/>
              <a:t>menghubungkan</a:t>
            </a:r>
            <a:r>
              <a:rPr lang="en-US" sz="2000" dirty="0"/>
              <a:t> </a:t>
            </a:r>
            <a:r>
              <a:rPr lang="en-US" sz="2000" dirty="0" err="1"/>
              <a:t>antar</a:t>
            </a:r>
            <a:r>
              <a:rPr lang="en-US" sz="2000" dirty="0"/>
              <a:t> </a:t>
            </a:r>
            <a:r>
              <a:rPr lang="en-US" sz="2000" dirty="0" err="1"/>
              <a:t>komputer</a:t>
            </a:r>
            <a:r>
              <a:rPr lang="en-US" sz="2000" dirty="0"/>
              <a:t> </a:t>
            </a:r>
            <a:r>
              <a:rPr lang="en-US" sz="2000" dirty="0" err="1"/>
              <a:t>atau</a:t>
            </a:r>
            <a:r>
              <a:rPr lang="en-US" sz="2000" dirty="0"/>
              <a:t> </a:t>
            </a:r>
            <a:r>
              <a:rPr lang="en-US" sz="2000" dirty="0" err="1"/>
              <a:t>pengguna</a:t>
            </a:r>
            <a:r>
              <a:rPr lang="en-US" sz="2000" dirty="0"/>
              <a:t> </a:t>
            </a:r>
            <a:r>
              <a:rPr lang="en-US" sz="2000" dirty="0" err="1"/>
              <a:t>satu</a:t>
            </a:r>
            <a:r>
              <a:rPr lang="en-US" sz="2000" dirty="0"/>
              <a:t> </a:t>
            </a:r>
            <a:r>
              <a:rPr lang="en-US" sz="2000" dirty="0" err="1"/>
              <a:t>sama</a:t>
            </a:r>
            <a:r>
              <a:rPr lang="en-US" sz="2000" dirty="0"/>
              <a:t> lain </a:t>
            </a:r>
            <a:r>
              <a:rPr lang="en-US" sz="2000" dirty="0" err="1"/>
              <a:t>dan</a:t>
            </a:r>
            <a:r>
              <a:rPr lang="en-US" sz="2000" dirty="0"/>
              <a:t> </a:t>
            </a:r>
            <a:r>
              <a:rPr lang="en-US" sz="2000" dirty="0" err="1"/>
              <a:t>dalam</a:t>
            </a:r>
            <a:r>
              <a:rPr lang="en-US" sz="2000" dirty="0"/>
              <a:t> </a:t>
            </a:r>
            <a:r>
              <a:rPr lang="en-US" sz="2000" dirty="0" err="1"/>
              <a:t>lingkup</a:t>
            </a:r>
            <a:r>
              <a:rPr lang="en-US" sz="2000" dirty="0"/>
              <a:t> </a:t>
            </a:r>
            <a:r>
              <a:rPr lang="en-US" sz="2000" dirty="0" err="1"/>
              <a:t>jaringan</a:t>
            </a:r>
            <a:r>
              <a:rPr lang="en-US" sz="2000" dirty="0"/>
              <a:t> </a:t>
            </a:r>
            <a:r>
              <a:rPr lang="en-US" sz="2000" dirty="0" err="1"/>
              <a:t>tertentu</a:t>
            </a:r>
            <a:r>
              <a:rPr lang="en-US" sz="2000" dirty="0"/>
              <a:t>.</a:t>
            </a:r>
          </a:p>
        </p:txBody>
      </p:sp>
      <p:sp>
        <p:nvSpPr>
          <p:cNvPr id="7" name="Rectangle 6"/>
          <p:cNvSpPr/>
          <p:nvPr/>
        </p:nvSpPr>
        <p:spPr>
          <a:xfrm>
            <a:off x="1901625" y="203756"/>
            <a:ext cx="4007828" cy="584775"/>
          </a:xfrm>
          <a:prstGeom prst="rect">
            <a:avLst/>
          </a:prstGeom>
        </p:spPr>
        <p:txBody>
          <a:bodyPr wrap="none">
            <a:spAutoFit/>
          </a:bodyPr>
          <a:lstStyle/>
          <a:p>
            <a:r>
              <a:rPr lang="en-US" sz="3200" b="1" dirty="0"/>
              <a:t>D. </a:t>
            </a:r>
            <a:r>
              <a:rPr lang="en-US" sz="3200" b="1" dirty="0" err="1"/>
              <a:t>Jaringan</a:t>
            </a:r>
            <a:r>
              <a:rPr lang="en-US" sz="3200" b="1" dirty="0"/>
              <a:t> Fiber Optic</a:t>
            </a:r>
          </a:p>
        </p:txBody>
      </p:sp>
    </p:spTree>
    <p:extLst>
      <p:ext uri="{BB962C8B-B14F-4D97-AF65-F5344CB8AC3E}">
        <p14:creationId xmlns:p14="http://schemas.microsoft.com/office/powerpoint/2010/main" val="97636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13</a:t>
            </a:fld>
            <a:endParaRPr lang="id-ID"/>
          </a:p>
        </p:txBody>
      </p:sp>
      <p:sp>
        <p:nvSpPr>
          <p:cNvPr id="3" name="Rectangle 2"/>
          <p:cNvSpPr/>
          <p:nvPr/>
        </p:nvSpPr>
        <p:spPr>
          <a:xfrm>
            <a:off x="1763688" y="352877"/>
            <a:ext cx="6984776" cy="461665"/>
          </a:xfrm>
          <a:prstGeom prst="rect">
            <a:avLst/>
          </a:prstGeom>
        </p:spPr>
        <p:txBody>
          <a:bodyPr wrap="square">
            <a:spAutoFit/>
          </a:bodyPr>
          <a:lstStyle/>
          <a:p>
            <a:r>
              <a:rPr lang="en-US" sz="2400" b="1" dirty="0" smtClean="0"/>
              <a:t>2. </a:t>
            </a:r>
            <a:r>
              <a:rPr lang="en-US" sz="2400" b="1" dirty="0" err="1" smtClean="0"/>
              <a:t>Kelebihan</a:t>
            </a:r>
            <a:r>
              <a:rPr lang="en-US" sz="2400" b="1" dirty="0" smtClean="0"/>
              <a:t> </a:t>
            </a:r>
            <a:r>
              <a:rPr lang="en-US" sz="2400" b="1" dirty="0" err="1"/>
              <a:t>dan</a:t>
            </a:r>
            <a:r>
              <a:rPr lang="en-US" sz="2400" b="1" dirty="0"/>
              <a:t> </a:t>
            </a:r>
            <a:r>
              <a:rPr lang="en-US" sz="2400" b="1" dirty="0" err="1"/>
              <a:t>Kekurangan</a:t>
            </a:r>
            <a:r>
              <a:rPr lang="en-US" sz="2400" b="1" dirty="0"/>
              <a:t> Fiber </a:t>
            </a:r>
            <a:r>
              <a:rPr lang="en-US" sz="2400" b="1" dirty="0" err="1"/>
              <a:t>Optik</a:t>
            </a:r>
            <a:endParaRPr lang="en-US" sz="2400" b="1" dirty="0"/>
          </a:p>
        </p:txBody>
      </p:sp>
      <p:sp>
        <p:nvSpPr>
          <p:cNvPr id="4" name="Rectangle 3"/>
          <p:cNvSpPr/>
          <p:nvPr/>
        </p:nvSpPr>
        <p:spPr>
          <a:xfrm>
            <a:off x="272982" y="1196752"/>
            <a:ext cx="8475482" cy="4616648"/>
          </a:xfrm>
          <a:prstGeom prst="rect">
            <a:avLst/>
          </a:prstGeom>
        </p:spPr>
        <p:txBody>
          <a:bodyPr wrap="square">
            <a:spAutoFit/>
          </a:bodyPr>
          <a:lstStyle/>
          <a:p>
            <a:r>
              <a:rPr lang="en-US" sz="2400" b="1" dirty="0" smtClean="0"/>
              <a:t>a) </a:t>
            </a:r>
            <a:r>
              <a:rPr lang="en-US" sz="2400" b="1" dirty="0" err="1" smtClean="0"/>
              <a:t>Kelebihan</a:t>
            </a:r>
            <a:r>
              <a:rPr lang="en-US" sz="2400" b="1" dirty="0" smtClean="0"/>
              <a:t> </a:t>
            </a:r>
            <a:r>
              <a:rPr lang="en-US" sz="2400" b="1" dirty="0"/>
              <a:t>Fiber </a:t>
            </a:r>
            <a:r>
              <a:rPr lang="en-US" sz="2400" b="1" dirty="0" err="1"/>
              <a:t>Optik</a:t>
            </a:r>
            <a:endParaRPr lang="en-US" sz="2400" b="1" dirty="0"/>
          </a:p>
          <a:p>
            <a:pPr marL="342900" indent="-342900">
              <a:buAutoNum type="arabicParenR"/>
            </a:pPr>
            <a:r>
              <a:rPr lang="en-US" dirty="0" err="1" smtClean="0"/>
              <a:t>Jenis</a:t>
            </a:r>
            <a:r>
              <a:rPr lang="en-US" dirty="0" smtClean="0"/>
              <a:t> </a:t>
            </a:r>
            <a:r>
              <a:rPr lang="en-US" dirty="0" err="1"/>
              <a:t>kabel</a:t>
            </a:r>
            <a:r>
              <a:rPr lang="en-US" dirty="0"/>
              <a:t> Fiber </a:t>
            </a:r>
            <a:r>
              <a:rPr lang="en-US" dirty="0" err="1"/>
              <a:t>Optik</a:t>
            </a:r>
            <a:r>
              <a:rPr lang="en-US" dirty="0"/>
              <a:t>  </a:t>
            </a:r>
            <a:r>
              <a:rPr lang="en-US" dirty="0" err="1"/>
              <a:t>ini</a:t>
            </a:r>
            <a:r>
              <a:rPr lang="en-US" dirty="0"/>
              <a:t> </a:t>
            </a:r>
            <a:r>
              <a:rPr lang="en-US" dirty="0" err="1"/>
              <a:t>memiliki</a:t>
            </a:r>
            <a:r>
              <a:rPr lang="en-US" dirty="0"/>
              <a:t> </a:t>
            </a:r>
            <a:r>
              <a:rPr lang="en-US" dirty="0" err="1"/>
              <a:t>kemampuan</a:t>
            </a:r>
            <a:r>
              <a:rPr lang="en-US" dirty="0"/>
              <a:t> </a:t>
            </a:r>
            <a:r>
              <a:rPr lang="en-US" dirty="0" err="1"/>
              <a:t>mengantarkan</a:t>
            </a:r>
            <a:r>
              <a:rPr lang="en-US" dirty="0"/>
              <a:t> data </a:t>
            </a:r>
            <a:r>
              <a:rPr lang="en-US" dirty="0" err="1"/>
              <a:t>dengan</a:t>
            </a:r>
            <a:r>
              <a:rPr lang="en-US" dirty="0"/>
              <a:t> </a:t>
            </a:r>
            <a:r>
              <a:rPr lang="en-US" dirty="0" err="1"/>
              <a:t>kapasitas</a:t>
            </a:r>
            <a:r>
              <a:rPr lang="en-US" dirty="0"/>
              <a:t> </a:t>
            </a:r>
            <a:r>
              <a:rPr lang="en-US" dirty="0" err="1"/>
              <a:t>besar</a:t>
            </a:r>
            <a:r>
              <a:rPr lang="en-US" dirty="0"/>
              <a:t> </a:t>
            </a:r>
            <a:r>
              <a:rPr lang="en-US" dirty="0" err="1"/>
              <a:t>serta</a:t>
            </a:r>
            <a:r>
              <a:rPr lang="en-US" dirty="0"/>
              <a:t> </a:t>
            </a:r>
            <a:r>
              <a:rPr lang="en-US" dirty="0" err="1"/>
              <a:t>jarak</a:t>
            </a:r>
            <a:r>
              <a:rPr lang="en-US" dirty="0"/>
              <a:t> </a:t>
            </a:r>
            <a:r>
              <a:rPr lang="en-US" dirty="0" err="1"/>
              <a:t>transmisi</a:t>
            </a:r>
            <a:r>
              <a:rPr lang="en-US" dirty="0"/>
              <a:t> yang </a:t>
            </a:r>
            <a:r>
              <a:rPr lang="en-US" dirty="0" err="1"/>
              <a:t>sangat</a:t>
            </a:r>
            <a:r>
              <a:rPr lang="en-US" dirty="0"/>
              <a:t> </a:t>
            </a:r>
            <a:r>
              <a:rPr lang="en-US" dirty="0" err="1"/>
              <a:t>jauh</a:t>
            </a:r>
            <a:r>
              <a:rPr lang="en-US" dirty="0"/>
              <a:t>. </a:t>
            </a:r>
            <a:endParaRPr lang="en-US" dirty="0" smtClean="0"/>
          </a:p>
          <a:p>
            <a:pPr marL="342900" indent="-342900">
              <a:buAutoNum type="arabicParenR"/>
            </a:pPr>
            <a:endParaRPr lang="en-US" dirty="0" smtClean="0"/>
          </a:p>
          <a:p>
            <a:pPr marL="342900" indent="-342900">
              <a:buAutoNum type="arabicParenR"/>
            </a:pPr>
            <a:r>
              <a:rPr lang="en-US" dirty="0" err="1" smtClean="0"/>
              <a:t>Meskipun</a:t>
            </a:r>
            <a:r>
              <a:rPr lang="en-US" dirty="0" smtClean="0"/>
              <a:t> </a:t>
            </a:r>
            <a:r>
              <a:rPr lang="en-US" dirty="0" err="1"/>
              <a:t>memiliki</a:t>
            </a:r>
            <a:r>
              <a:rPr lang="en-US" dirty="0"/>
              <a:t> </a:t>
            </a:r>
            <a:r>
              <a:rPr lang="en-US" dirty="0" err="1"/>
              <a:t>kemampuan</a:t>
            </a:r>
            <a:r>
              <a:rPr lang="en-US" dirty="0"/>
              <a:t> yang </a:t>
            </a:r>
            <a:r>
              <a:rPr lang="en-US" dirty="0" err="1"/>
              <a:t>besar</a:t>
            </a:r>
            <a:r>
              <a:rPr lang="en-US" dirty="0"/>
              <a:t> </a:t>
            </a:r>
            <a:r>
              <a:rPr lang="en-US" dirty="0" err="1"/>
              <a:t>bentuk</a:t>
            </a:r>
            <a:r>
              <a:rPr lang="en-US" dirty="0"/>
              <a:t> </a:t>
            </a:r>
            <a:r>
              <a:rPr lang="en-US" dirty="0" err="1"/>
              <a:t>fisik</a:t>
            </a:r>
            <a:r>
              <a:rPr lang="en-US" dirty="0"/>
              <a:t> </a:t>
            </a:r>
            <a:r>
              <a:rPr lang="en-US" dirty="0" err="1"/>
              <a:t>dari</a:t>
            </a:r>
            <a:r>
              <a:rPr lang="en-US" dirty="0"/>
              <a:t> </a:t>
            </a:r>
            <a:r>
              <a:rPr lang="en-US" dirty="0" err="1"/>
              <a:t>kabel</a:t>
            </a:r>
            <a:r>
              <a:rPr lang="en-US" dirty="0"/>
              <a:t> </a:t>
            </a:r>
            <a:r>
              <a:rPr lang="en-US" dirty="0" err="1"/>
              <a:t>ini</a:t>
            </a:r>
            <a:r>
              <a:rPr lang="en-US" dirty="0"/>
              <a:t> </a:t>
            </a:r>
            <a:r>
              <a:rPr lang="en-US" dirty="0" err="1"/>
              <a:t>lebih</a:t>
            </a:r>
            <a:r>
              <a:rPr lang="en-US" dirty="0"/>
              <a:t> </a:t>
            </a:r>
            <a:r>
              <a:rPr lang="en-US" dirty="0" err="1"/>
              <a:t>kecil</a:t>
            </a:r>
            <a:r>
              <a:rPr lang="en-US" dirty="0"/>
              <a:t> </a:t>
            </a:r>
            <a:r>
              <a:rPr lang="en-US" dirty="0" err="1"/>
              <a:t>jika</a:t>
            </a:r>
            <a:r>
              <a:rPr lang="en-US" dirty="0"/>
              <a:t> </a:t>
            </a:r>
            <a:r>
              <a:rPr lang="en-US" dirty="0" err="1"/>
              <a:t>dibandingkan</a:t>
            </a:r>
            <a:r>
              <a:rPr lang="en-US" dirty="0"/>
              <a:t> </a:t>
            </a:r>
            <a:r>
              <a:rPr lang="en-US" dirty="0" err="1"/>
              <a:t>dengan</a:t>
            </a:r>
            <a:r>
              <a:rPr lang="en-US" dirty="0"/>
              <a:t> </a:t>
            </a:r>
            <a:r>
              <a:rPr lang="en-US" dirty="0" err="1"/>
              <a:t>jenis</a:t>
            </a:r>
            <a:r>
              <a:rPr lang="en-US" dirty="0"/>
              <a:t> lain </a:t>
            </a:r>
            <a:r>
              <a:rPr lang="en-US" dirty="0" err="1"/>
              <a:t>karena</a:t>
            </a:r>
            <a:r>
              <a:rPr lang="en-US" dirty="0"/>
              <a:t> </a:t>
            </a:r>
            <a:r>
              <a:rPr lang="en-US" dirty="0" err="1"/>
              <a:t>bahannya</a:t>
            </a:r>
            <a:r>
              <a:rPr lang="en-US" dirty="0"/>
              <a:t> </a:t>
            </a:r>
            <a:r>
              <a:rPr lang="en-US" dirty="0" err="1"/>
              <a:t>dari</a:t>
            </a:r>
            <a:r>
              <a:rPr lang="en-US" dirty="0"/>
              <a:t> </a:t>
            </a:r>
            <a:r>
              <a:rPr lang="en-US" dirty="0" err="1"/>
              <a:t>serat</a:t>
            </a:r>
            <a:r>
              <a:rPr lang="en-US" dirty="0"/>
              <a:t> </a:t>
            </a:r>
            <a:r>
              <a:rPr lang="en-US" dirty="0" err="1"/>
              <a:t>kaca</a:t>
            </a:r>
            <a:r>
              <a:rPr lang="en-US" dirty="0"/>
              <a:t> </a:t>
            </a:r>
            <a:r>
              <a:rPr lang="en-US" dirty="0" err="1"/>
              <a:t>dan</a:t>
            </a:r>
            <a:r>
              <a:rPr lang="en-US" dirty="0"/>
              <a:t> </a:t>
            </a:r>
            <a:r>
              <a:rPr lang="en-US" dirty="0" err="1"/>
              <a:t>plastik</a:t>
            </a:r>
            <a:r>
              <a:rPr lang="en-US" dirty="0"/>
              <a:t>. </a:t>
            </a:r>
            <a:endParaRPr lang="en-US" dirty="0" smtClean="0"/>
          </a:p>
          <a:p>
            <a:pPr marL="342900" indent="-342900">
              <a:buAutoNum type="arabicParenR"/>
            </a:pPr>
            <a:endParaRPr lang="en-US" dirty="0" smtClean="0"/>
          </a:p>
          <a:p>
            <a:pPr marL="342900" indent="-342900">
              <a:buAutoNum type="arabicParenR"/>
            </a:pPr>
            <a:r>
              <a:rPr lang="en-US" dirty="0" err="1" smtClean="0"/>
              <a:t>Karena</a:t>
            </a:r>
            <a:r>
              <a:rPr lang="en-US" dirty="0" smtClean="0"/>
              <a:t> </a:t>
            </a:r>
            <a:r>
              <a:rPr lang="en-US" dirty="0" err="1"/>
              <a:t>tidak</a:t>
            </a:r>
            <a:r>
              <a:rPr lang="en-US" dirty="0"/>
              <a:t> </a:t>
            </a:r>
            <a:r>
              <a:rPr lang="en-US" dirty="0" err="1"/>
              <a:t>menggunakan</a:t>
            </a:r>
            <a:r>
              <a:rPr lang="en-US" dirty="0"/>
              <a:t> </a:t>
            </a:r>
            <a:r>
              <a:rPr lang="en-US" dirty="0" err="1"/>
              <a:t>arus</a:t>
            </a:r>
            <a:r>
              <a:rPr lang="en-US" dirty="0"/>
              <a:t> </a:t>
            </a:r>
            <a:r>
              <a:rPr lang="en-US" dirty="0" err="1"/>
              <a:t>listrik</a:t>
            </a:r>
            <a:r>
              <a:rPr lang="en-US" dirty="0"/>
              <a:t> </a:t>
            </a:r>
            <a:r>
              <a:rPr lang="en-US" dirty="0" err="1"/>
              <a:t>kabel</a:t>
            </a:r>
            <a:r>
              <a:rPr lang="en-US" dirty="0"/>
              <a:t> Fiber </a:t>
            </a:r>
            <a:r>
              <a:rPr lang="en-US" dirty="0" err="1"/>
              <a:t>Optik</a:t>
            </a:r>
            <a:r>
              <a:rPr lang="en-US" dirty="0"/>
              <a:t> </a:t>
            </a:r>
            <a:r>
              <a:rPr lang="en-US" dirty="0" err="1"/>
              <a:t>ini</a:t>
            </a:r>
            <a:r>
              <a:rPr lang="en-US" dirty="0"/>
              <a:t> </a:t>
            </a:r>
            <a:r>
              <a:rPr lang="en-US" dirty="0" err="1"/>
              <a:t>bebas</a:t>
            </a:r>
            <a:r>
              <a:rPr lang="en-US" dirty="0"/>
              <a:t> </a:t>
            </a:r>
            <a:r>
              <a:rPr lang="en-US" dirty="0" err="1"/>
              <a:t>dari</a:t>
            </a:r>
            <a:r>
              <a:rPr lang="en-US" dirty="0"/>
              <a:t> </a:t>
            </a:r>
            <a:r>
              <a:rPr lang="en-US" dirty="0" err="1"/>
              <a:t>gangguan</a:t>
            </a:r>
            <a:r>
              <a:rPr lang="en-US" dirty="0"/>
              <a:t> </a:t>
            </a:r>
            <a:r>
              <a:rPr lang="en-US" dirty="0" err="1"/>
              <a:t>sinyal</a:t>
            </a:r>
            <a:r>
              <a:rPr lang="en-US" dirty="0"/>
              <a:t> </a:t>
            </a:r>
            <a:r>
              <a:rPr lang="en-US" dirty="0" err="1"/>
              <a:t>elektromagnetik</a:t>
            </a:r>
            <a:r>
              <a:rPr lang="en-US" dirty="0"/>
              <a:t>, </a:t>
            </a:r>
            <a:r>
              <a:rPr lang="en-US" dirty="0" err="1"/>
              <a:t>sinyal</a:t>
            </a:r>
            <a:r>
              <a:rPr lang="en-US" dirty="0"/>
              <a:t> radio, </a:t>
            </a:r>
            <a:r>
              <a:rPr lang="en-US" dirty="0" err="1"/>
              <a:t>serta</a:t>
            </a:r>
            <a:r>
              <a:rPr lang="en-US" dirty="0"/>
              <a:t> </a:t>
            </a:r>
            <a:r>
              <a:rPr lang="en-US" dirty="0" err="1"/>
              <a:t>mempunyai</a:t>
            </a:r>
            <a:r>
              <a:rPr lang="en-US" dirty="0"/>
              <a:t> </a:t>
            </a:r>
            <a:r>
              <a:rPr lang="en-US" dirty="0" err="1"/>
              <a:t>ketahanan</a:t>
            </a:r>
            <a:r>
              <a:rPr lang="en-US" dirty="0"/>
              <a:t> yang </a:t>
            </a:r>
            <a:r>
              <a:rPr lang="en-US" dirty="0" err="1"/>
              <a:t>cukup</a:t>
            </a:r>
            <a:r>
              <a:rPr lang="en-US" dirty="0"/>
              <a:t> </a:t>
            </a:r>
            <a:r>
              <a:rPr lang="en-US" dirty="0" err="1"/>
              <a:t>kuat</a:t>
            </a:r>
            <a:r>
              <a:rPr lang="en-US" dirty="0"/>
              <a:t> </a:t>
            </a:r>
            <a:r>
              <a:rPr lang="en-US" dirty="0" err="1"/>
              <a:t>juga</a:t>
            </a:r>
            <a:r>
              <a:rPr lang="en-US" dirty="0"/>
              <a:t> </a:t>
            </a:r>
            <a:r>
              <a:rPr lang="en-US" dirty="0" err="1"/>
              <a:t>sehingga</a:t>
            </a:r>
            <a:r>
              <a:rPr lang="en-US" dirty="0"/>
              <a:t> </a:t>
            </a:r>
            <a:r>
              <a:rPr lang="en-US" dirty="0" err="1"/>
              <a:t>banyak</a:t>
            </a:r>
            <a:r>
              <a:rPr lang="en-US" dirty="0"/>
              <a:t> </a:t>
            </a:r>
            <a:r>
              <a:rPr lang="en-US" dirty="0" err="1"/>
              <a:t>digunakan</a:t>
            </a:r>
            <a:r>
              <a:rPr lang="en-US" dirty="0"/>
              <a:t> </a:t>
            </a:r>
            <a:r>
              <a:rPr lang="en-US" dirty="0" err="1" smtClean="0"/>
              <a:t>perusahaan-perusahaan</a:t>
            </a:r>
            <a:r>
              <a:rPr lang="en-US" dirty="0" smtClean="0"/>
              <a:t> </a:t>
            </a:r>
            <a:r>
              <a:rPr lang="en-US" dirty="0" err="1" smtClean="0"/>
              <a:t>besar</a:t>
            </a:r>
            <a:r>
              <a:rPr lang="en-US" dirty="0" smtClean="0"/>
              <a:t>.</a:t>
            </a:r>
          </a:p>
          <a:p>
            <a:pPr marL="342900" indent="-342900">
              <a:buAutoNum type="arabicParenR"/>
            </a:pPr>
            <a:endParaRPr lang="en-US" dirty="0" smtClean="0"/>
          </a:p>
          <a:p>
            <a:pPr marL="342900" indent="-342900">
              <a:buAutoNum type="arabicParenR"/>
            </a:pPr>
            <a:r>
              <a:rPr lang="en-US" dirty="0" err="1" smtClean="0"/>
              <a:t>Meskipun</a:t>
            </a:r>
            <a:r>
              <a:rPr lang="en-US" dirty="0" smtClean="0"/>
              <a:t> </a:t>
            </a:r>
            <a:r>
              <a:rPr lang="en-US" dirty="0" err="1"/>
              <a:t>memiliki</a:t>
            </a:r>
            <a:r>
              <a:rPr lang="en-US" dirty="0"/>
              <a:t> </a:t>
            </a:r>
            <a:r>
              <a:rPr lang="en-US" dirty="0" err="1"/>
              <a:t>kecepatan</a:t>
            </a:r>
            <a:r>
              <a:rPr lang="en-US" dirty="0"/>
              <a:t> </a:t>
            </a:r>
            <a:r>
              <a:rPr lang="en-US" dirty="0" err="1"/>
              <a:t>akses</a:t>
            </a:r>
            <a:r>
              <a:rPr lang="en-US" dirty="0"/>
              <a:t> yang </a:t>
            </a:r>
            <a:r>
              <a:rPr lang="en-US" dirty="0" err="1"/>
              <a:t>tinggi</a:t>
            </a:r>
            <a:r>
              <a:rPr lang="en-US" dirty="0"/>
              <a:t> </a:t>
            </a:r>
            <a:r>
              <a:rPr lang="en-US" dirty="0" err="1"/>
              <a:t>namun</a:t>
            </a:r>
            <a:r>
              <a:rPr lang="en-US" dirty="0"/>
              <a:t> </a:t>
            </a:r>
            <a:r>
              <a:rPr lang="en-US" dirty="0" err="1"/>
              <a:t>tetap</a:t>
            </a:r>
            <a:r>
              <a:rPr lang="en-US" dirty="0"/>
              <a:t> </a:t>
            </a:r>
            <a:r>
              <a:rPr lang="en-US" dirty="0" err="1"/>
              <a:t>kemungkinan</a:t>
            </a:r>
            <a:r>
              <a:rPr lang="en-US" dirty="0"/>
              <a:t> </a:t>
            </a:r>
            <a:r>
              <a:rPr lang="en-US" dirty="0" err="1"/>
              <a:t>hilangnya</a:t>
            </a:r>
            <a:r>
              <a:rPr lang="en-US" dirty="0"/>
              <a:t> data </a:t>
            </a:r>
            <a:r>
              <a:rPr lang="en-US" dirty="0" err="1"/>
              <a:t>sangatlah</a:t>
            </a:r>
            <a:r>
              <a:rPr lang="en-US" dirty="0"/>
              <a:t> </a:t>
            </a:r>
            <a:r>
              <a:rPr lang="en-US" dirty="0" err="1"/>
              <a:t>rendah</a:t>
            </a:r>
            <a:r>
              <a:rPr lang="en-US" dirty="0"/>
              <a:t>, </a:t>
            </a:r>
            <a:r>
              <a:rPr lang="en-US" dirty="0" err="1"/>
              <a:t>jadi</a:t>
            </a:r>
            <a:r>
              <a:rPr lang="en-US" dirty="0"/>
              <a:t> </a:t>
            </a:r>
            <a:r>
              <a:rPr lang="en-US" dirty="0" err="1"/>
              <a:t>anda</a:t>
            </a:r>
            <a:r>
              <a:rPr lang="en-US" dirty="0"/>
              <a:t> </a:t>
            </a:r>
            <a:r>
              <a:rPr lang="en-US" dirty="0" err="1"/>
              <a:t>tidak</a:t>
            </a:r>
            <a:r>
              <a:rPr lang="en-US" dirty="0"/>
              <a:t> </a:t>
            </a:r>
            <a:r>
              <a:rPr lang="en-US" dirty="0" err="1"/>
              <a:t>perlu</a:t>
            </a:r>
            <a:r>
              <a:rPr lang="en-US" dirty="0"/>
              <a:t> </a:t>
            </a:r>
            <a:r>
              <a:rPr lang="en-US" dirty="0" err="1"/>
              <a:t>mengkhawatirkan</a:t>
            </a:r>
            <a:r>
              <a:rPr lang="en-US" dirty="0"/>
              <a:t> </a:t>
            </a:r>
            <a:r>
              <a:rPr lang="en-US" dirty="0" err="1"/>
              <a:t>validitas</a:t>
            </a:r>
            <a:r>
              <a:rPr lang="en-US" dirty="0"/>
              <a:t> </a:t>
            </a:r>
            <a:r>
              <a:rPr lang="en-US" dirty="0" smtClean="0"/>
              <a:t>data.</a:t>
            </a:r>
          </a:p>
          <a:p>
            <a:pPr marL="342900" indent="-342900">
              <a:buAutoNum type="arabicParenR"/>
            </a:pPr>
            <a:endParaRPr lang="en-US" dirty="0" smtClean="0"/>
          </a:p>
          <a:p>
            <a:pPr marL="342900" indent="-342900">
              <a:buAutoNum type="arabicParenR"/>
            </a:pPr>
            <a:r>
              <a:rPr lang="en-US" dirty="0" err="1" smtClean="0"/>
              <a:t>Karena</a:t>
            </a:r>
            <a:r>
              <a:rPr lang="en-US" dirty="0" smtClean="0"/>
              <a:t> </a:t>
            </a:r>
            <a:r>
              <a:rPr lang="en-US" dirty="0" err="1"/>
              <a:t>tidak</a:t>
            </a:r>
            <a:r>
              <a:rPr lang="en-US" dirty="0"/>
              <a:t> </a:t>
            </a:r>
            <a:r>
              <a:rPr lang="en-US" dirty="0" err="1"/>
              <a:t>menggunakan</a:t>
            </a:r>
            <a:r>
              <a:rPr lang="en-US" dirty="0"/>
              <a:t> </a:t>
            </a:r>
            <a:r>
              <a:rPr lang="en-US" dirty="0" err="1"/>
              <a:t>listrik</a:t>
            </a:r>
            <a:r>
              <a:rPr lang="en-US" dirty="0"/>
              <a:t> </a:t>
            </a:r>
            <a:r>
              <a:rPr lang="en-US" dirty="0" err="1"/>
              <a:t>maka</a:t>
            </a:r>
            <a:r>
              <a:rPr lang="en-US" dirty="0"/>
              <a:t> </a:t>
            </a:r>
            <a:r>
              <a:rPr lang="en-US" dirty="0" err="1"/>
              <a:t>kemungkinan</a:t>
            </a:r>
            <a:r>
              <a:rPr lang="en-US" dirty="0"/>
              <a:t> </a:t>
            </a:r>
            <a:r>
              <a:rPr lang="en-US" dirty="0" err="1"/>
              <a:t>adanya</a:t>
            </a:r>
            <a:r>
              <a:rPr lang="en-US" dirty="0"/>
              <a:t> </a:t>
            </a:r>
            <a:r>
              <a:rPr lang="en-US" dirty="0" err="1"/>
              <a:t>konsleting</a:t>
            </a:r>
            <a:r>
              <a:rPr lang="en-US" dirty="0"/>
              <a:t> </a:t>
            </a:r>
            <a:r>
              <a:rPr lang="en-US" dirty="0" err="1"/>
              <a:t>juga</a:t>
            </a:r>
            <a:r>
              <a:rPr lang="en-US" dirty="0"/>
              <a:t> </a:t>
            </a:r>
            <a:r>
              <a:rPr lang="en-US" dirty="0" err="1"/>
              <a:t>tidak</a:t>
            </a:r>
            <a:r>
              <a:rPr lang="en-US" dirty="0"/>
              <a:t> </a:t>
            </a:r>
            <a:r>
              <a:rPr lang="en-US" dirty="0" err="1"/>
              <a:t>akan</a:t>
            </a:r>
            <a:r>
              <a:rPr lang="en-US" dirty="0"/>
              <a:t> </a:t>
            </a:r>
            <a:r>
              <a:rPr lang="en-US" dirty="0" err="1"/>
              <a:t>terjadi</a:t>
            </a:r>
            <a:r>
              <a:rPr lang="en-US" dirty="0"/>
              <a:t>, </a:t>
            </a:r>
            <a:r>
              <a:rPr lang="en-US" dirty="0" err="1"/>
              <a:t>jadi</a:t>
            </a:r>
            <a:r>
              <a:rPr lang="en-US" dirty="0"/>
              <a:t> </a:t>
            </a:r>
            <a:r>
              <a:rPr lang="en-US" dirty="0" err="1"/>
              <a:t>dalam</a:t>
            </a:r>
            <a:r>
              <a:rPr lang="en-US" dirty="0"/>
              <a:t> </a:t>
            </a:r>
            <a:r>
              <a:rPr lang="en-US" dirty="0" err="1"/>
              <a:t>hal</a:t>
            </a:r>
            <a:r>
              <a:rPr lang="en-US" dirty="0"/>
              <a:t> </a:t>
            </a:r>
            <a:r>
              <a:rPr lang="en-US" dirty="0" err="1"/>
              <a:t>keamanan</a:t>
            </a:r>
            <a:r>
              <a:rPr lang="en-US" dirty="0"/>
              <a:t> </a:t>
            </a:r>
            <a:r>
              <a:rPr lang="en-US" dirty="0" err="1"/>
              <a:t>juga</a:t>
            </a:r>
            <a:r>
              <a:rPr lang="en-US" dirty="0"/>
              <a:t> </a:t>
            </a:r>
            <a:r>
              <a:rPr lang="en-US" dirty="0" err="1"/>
              <a:t>sangat</a:t>
            </a:r>
            <a:r>
              <a:rPr lang="en-US" dirty="0"/>
              <a:t> </a:t>
            </a:r>
            <a:r>
              <a:rPr lang="en-US" dirty="0" err="1"/>
              <a:t>terjamin</a:t>
            </a:r>
            <a:r>
              <a:rPr lang="en-US" dirty="0"/>
              <a:t>.</a:t>
            </a:r>
          </a:p>
        </p:txBody>
      </p:sp>
    </p:spTree>
    <p:extLst>
      <p:ext uri="{BB962C8B-B14F-4D97-AF65-F5344CB8AC3E}">
        <p14:creationId xmlns:p14="http://schemas.microsoft.com/office/powerpoint/2010/main" val="200097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14</a:t>
            </a:fld>
            <a:endParaRPr lang="id-ID"/>
          </a:p>
        </p:txBody>
      </p:sp>
      <p:sp>
        <p:nvSpPr>
          <p:cNvPr id="3" name="Rectangle 2"/>
          <p:cNvSpPr/>
          <p:nvPr/>
        </p:nvSpPr>
        <p:spPr>
          <a:xfrm>
            <a:off x="467544" y="1196752"/>
            <a:ext cx="7704856" cy="4339650"/>
          </a:xfrm>
          <a:prstGeom prst="rect">
            <a:avLst/>
          </a:prstGeom>
        </p:spPr>
        <p:txBody>
          <a:bodyPr wrap="square">
            <a:spAutoFit/>
          </a:bodyPr>
          <a:lstStyle/>
          <a:p>
            <a:r>
              <a:rPr lang="en-US" sz="2400" b="1" dirty="0" smtClean="0"/>
              <a:t>b) </a:t>
            </a:r>
            <a:r>
              <a:rPr lang="en-US" sz="2400" b="1" dirty="0" err="1" smtClean="0"/>
              <a:t>Kekurangan</a:t>
            </a:r>
            <a:r>
              <a:rPr lang="en-US" sz="2400" b="1" dirty="0" smtClean="0"/>
              <a:t> </a:t>
            </a:r>
            <a:r>
              <a:rPr lang="en-US" sz="2400" b="1" dirty="0"/>
              <a:t>Fiber </a:t>
            </a:r>
            <a:r>
              <a:rPr lang="en-US" sz="2400" b="1" dirty="0" err="1" smtClean="0"/>
              <a:t>Optik</a:t>
            </a:r>
            <a:endParaRPr lang="en-US" sz="2400" b="1" dirty="0" smtClean="0"/>
          </a:p>
          <a:p>
            <a:endParaRPr lang="en-US" dirty="0"/>
          </a:p>
          <a:p>
            <a:pPr marL="342900" indent="-342900">
              <a:buAutoNum type="arabicParenR"/>
            </a:pPr>
            <a:r>
              <a:rPr lang="en-US" dirty="0" err="1" smtClean="0"/>
              <a:t>Kekurangan</a:t>
            </a:r>
            <a:r>
              <a:rPr lang="en-US" dirty="0" smtClean="0"/>
              <a:t> </a:t>
            </a:r>
            <a:r>
              <a:rPr lang="en-US" dirty="0" err="1"/>
              <a:t>terbesar</a:t>
            </a:r>
            <a:r>
              <a:rPr lang="en-US" dirty="0"/>
              <a:t> </a:t>
            </a:r>
            <a:r>
              <a:rPr lang="en-US" dirty="0" err="1"/>
              <a:t>dari</a:t>
            </a:r>
            <a:r>
              <a:rPr lang="en-US" dirty="0"/>
              <a:t> </a:t>
            </a:r>
            <a:r>
              <a:rPr lang="en-US" dirty="0" err="1"/>
              <a:t>kabel</a:t>
            </a:r>
            <a:r>
              <a:rPr lang="en-US" dirty="0"/>
              <a:t> Fiber </a:t>
            </a:r>
            <a:r>
              <a:rPr lang="en-US" dirty="0" err="1"/>
              <a:t>Optik</a:t>
            </a:r>
            <a:r>
              <a:rPr lang="en-US" dirty="0"/>
              <a:t> </a:t>
            </a:r>
            <a:r>
              <a:rPr lang="en-US" dirty="0" err="1"/>
              <a:t>adalah</a:t>
            </a:r>
            <a:r>
              <a:rPr lang="en-US" dirty="0"/>
              <a:t> </a:t>
            </a:r>
            <a:r>
              <a:rPr lang="en-US" dirty="0" err="1"/>
              <a:t>harganya</a:t>
            </a:r>
            <a:r>
              <a:rPr lang="en-US" dirty="0"/>
              <a:t> yang </a:t>
            </a:r>
            <a:r>
              <a:rPr lang="en-US" dirty="0" err="1"/>
              <a:t>cukup</a:t>
            </a:r>
            <a:r>
              <a:rPr lang="en-US" dirty="0"/>
              <a:t> </a:t>
            </a:r>
            <a:r>
              <a:rPr lang="en-US" dirty="0" err="1"/>
              <a:t>tinggi</a:t>
            </a:r>
            <a:r>
              <a:rPr lang="en-US" dirty="0"/>
              <a:t>, </a:t>
            </a:r>
            <a:r>
              <a:rPr lang="en-US" dirty="0" err="1"/>
              <a:t>hal</a:t>
            </a:r>
            <a:r>
              <a:rPr lang="en-US" dirty="0"/>
              <a:t> </a:t>
            </a:r>
            <a:r>
              <a:rPr lang="en-US" dirty="0" err="1"/>
              <a:t>ini</a:t>
            </a:r>
            <a:r>
              <a:rPr lang="en-US" dirty="0"/>
              <a:t> </a:t>
            </a:r>
            <a:r>
              <a:rPr lang="en-US" dirty="0" err="1"/>
              <a:t>sangatlah</a:t>
            </a:r>
            <a:r>
              <a:rPr lang="en-US" dirty="0"/>
              <a:t> </a:t>
            </a:r>
            <a:r>
              <a:rPr lang="en-US" dirty="0" err="1"/>
              <a:t>wajar</a:t>
            </a:r>
            <a:r>
              <a:rPr lang="en-US" dirty="0"/>
              <a:t> </a:t>
            </a:r>
            <a:r>
              <a:rPr lang="en-US" dirty="0" err="1"/>
              <a:t>mengingat</a:t>
            </a:r>
            <a:r>
              <a:rPr lang="en-US" dirty="0"/>
              <a:t> </a:t>
            </a:r>
            <a:r>
              <a:rPr lang="en-US" dirty="0" err="1"/>
              <a:t>bahan</a:t>
            </a:r>
            <a:r>
              <a:rPr lang="en-US" dirty="0"/>
              <a:t> – </a:t>
            </a:r>
            <a:r>
              <a:rPr lang="en-US" dirty="0" err="1"/>
              <a:t>bahan</a:t>
            </a:r>
            <a:r>
              <a:rPr lang="en-US" dirty="0"/>
              <a:t> yang </a:t>
            </a:r>
            <a:r>
              <a:rPr lang="en-US" dirty="0" err="1"/>
              <a:t>digunakan</a:t>
            </a:r>
            <a:r>
              <a:rPr lang="en-US" dirty="0"/>
              <a:t> </a:t>
            </a:r>
            <a:r>
              <a:rPr lang="en-US" dirty="0" err="1"/>
              <a:t>serta</a:t>
            </a:r>
            <a:r>
              <a:rPr lang="en-US" dirty="0"/>
              <a:t> </a:t>
            </a:r>
            <a:r>
              <a:rPr lang="en-US" dirty="0" err="1"/>
              <a:t>pemasangannya</a:t>
            </a:r>
            <a:r>
              <a:rPr lang="en-US" dirty="0"/>
              <a:t>. </a:t>
            </a:r>
            <a:r>
              <a:rPr lang="en-US" dirty="0" err="1"/>
              <a:t>Oleh</a:t>
            </a:r>
            <a:r>
              <a:rPr lang="en-US" dirty="0"/>
              <a:t> </a:t>
            </a:r>
            <a:r>
              <a:rPr lang="en-US" dirty="0" err="1"/>
              <a:t>sebab</a:t>
            </a:r>
            <a:r>
              <a:rPr lang="en-US" dirty="0"/>
              <a:t> </a:t>
            </a:r>
            <a:r>
              <a:rPr lang="en-US" dirty="0" err="1"/>
              <a:t>itu</a:t>
            </a:r>
            <a:r>
              <a:rPr lang="en-US" dirty="0"/>
              <a:t> </a:t>
            </a:r>
            <a:r>
              <a:rPr lang="en-US" dirty="0" err="1"/>
              <a:t>pengguna</a:t>
            </a:r>
            <a:r>
              <a:rPr lang="en-US" dirty="0"/>
              <a:t> </a:t>
            </a:r>
            <a:r>
              <a:rPr lang="en-US" dirty="0" err="1"/>
              <a:t>kabel</a:t>
            </a:r>
            <a:r>
              <a:rPr lang="en-US" dirty="0"/>
              <a:t> </a:t>
            </a:r>
            <a:r>
              <a:rPr lang="en-US" dirty="0" err="1"/>
              <a:t>jenis</a:t>
            </a:r>
            <a:r>
              <a:rPr lang="en-US" dirty="0"/>
              <a:t> </a:t>
            </a:r>
            <a:r>
              <a:rPr lang="en-US" dirty="0" err="1"/>
              <a:t>bukanlah</a:t>
            </a:r>
            <a:r>
              <a:rPr lang="en-US" dirty="0"/>
              <a:t> </a:t>
            </a:r>
            <a:r>
              <a:rPr lang="en-US" dirty="0" err="1"/>
              <a:t>sembarangan</a:t>
            </a:r>
            <a:r>
              <a:rPr lang="en-US" dirty="0"/>
              <a:t> </a:t>
            </a:r>
            <a:r>
              <a:rPr lang="en-US" dirty="0" err="1"/>
              <a:t>melainkan</a:t>
            </a:r>
            <a:r>
              <a:rPr lang="en-US" dirty="0"/>
              <a:t> </a:t>
            </a:r>
            <a:r>
              <a:rPr lang="en-US" dirty="0" err="1"/>
              <a:t>perusahaan</a:t>
            </a:r>
            <a:r>
              <a:rPr lang="en-US" dirty="0"/>
              <a:t> </a:t>
            </a:r>
            <a:r>
              <a:rPr lang="en-US" dirty="0" err="1"/>
              <a:t>atau</a:t>
            </a:r>
            <a:r>
              <a:rPr lang="en-US" dirty="0"/>
              <a:t> </a:t>
            </a:r>
            <a:r>
              <a:rPr lang="en-US" dirty="0" err="1"/>
              <a:t>penyedia</a:t>
            </a:r>
            <a:r>
              <a:rPr lang="en-US" dirty="0"/>
              <a:t> </a:t>
            </a:r>
            <a:r>
              <a:rPr lang="en-US" dirty="0" err="1"/>
              <a:t>jasa</a:t>
            </a:r>
            <a:r>
              <a:rPr lang="en-US" dirty="0"/>
              <a:t> </a:t>
            </a:r>
            <a:r>
              <a:rPr lang="en-US" dirty="0" err="1"/>
              <a:t>komunikasi</a:t>
            </a:r>
            <a:r>
              <a:rPr lang="en-US" dirty="0"/>
              <a:t> yang </a:t>
            </a:r>
            <a:r>
              <a:rPr lang="en-US" dirty="0" err="1"/>
              <a:t>memang</a:t>
            </a:r>
            <a:r>
              <a:rPr lang="en-US" dirty="0"/>
              <a:t> </a:t>
            </a:r>
            <a:r>
              <a:rPr lang="en-US" dirty="0" err="1"/>
              <a:t>menginginkan</a:t>
            </a:r>
            <a:r>
              <a:rPr lang="en-US" dirty="0"/>
              <a:t> </a:t>
            </a:r>
            <a:r>
              <a:rPr lang="en-US" dirty="0" err="1"/>
              <a:t>akses</a:t>
            </a:r>
            <a:r>
              <a:rPr lang="en-US" dirty="0"/>
              <a:t> </a:t>
            </a:r>
            <a:r>
              <a:rPr lang="en-US" dirty="0" err="1"/>
              <a:t>lebih</a:t>
            </a:r>
            <a:r>
              <a:rPr lang="en-US" dirty="0"/>
              <a:t> </a:t>
            </a:r>
            <a:r>
              <a:rPr lang="en-US" dirty="0" err="1" smtClean="0"/>
              <a:t>cepat</a:t>
            </a:r>
            <a:r>
              <a:rPr lang="en-US" dirty="0" smtClean="0"/>
              <a:t>.\</a:t>
            </a:r>
          </a:p>
          <a:p>
            <a:pPr marL="342900" indent="-342900">
              <a:buAutoNum type="arabicParenR"/>
            </a:pPr>
            <a:endParaRPr lang="en-US" dirty="0" smtClean="0"/>
          </a:p>
          <a:p>
            <a:pPr marL="342900" indent="-342900">
              <a:buAutoNum type="arabicParenR"/>
            </a:pPr>
            <a:r>
              <a:rPr lang="en-US" dirty="0" err="1" smtClean="0"/>
              <a:t>Selain</a:t>
            </a:r>
            <a:r>
              <a:rPr lang="en-US" dirty="0" smtClean="0"/>
              <a:t> </a:t>
            </a:r>
            <a:r>
              <a:rPr lang="en-US" dirty="0" err="1"/>
              <a:t>memakan</a:t>
            </a:r>
            <a:r>
              <a:rPr lang="en-US" dirty="0"/>
              <a:t> </a:t>
            </a:r>
            <a:r>
              <a:rPr lang="en-US" dirty="0" err="1"/>
              <a:t>biaya</a:t>
            </a:r>
            <a:r>
              <a:rPr lang="en-US" dirty="0"/>
              <a:t> </a:t>
            </a:r>
            <a:r>
              <a:rPr lang="en-US" dirty="0" err="1"/>
              <a:t>besar</a:t>
            </a:r>
            <a:r>
              <a:rPr lang="en-US" dirty="0"/>
              <a:t> </a:t>
            </a:r>
            <a:r>
              <a:rPr lang="en-US" dirty="0" err="1"/>
              <a:t>pada</a:t>
            </a:r>
            <a:r>
              <a:rPr lang="en-US" dirty="0"/>
              <a:t> </a:t>
            </a:r>
            <a:r>
              <a:rPr lang="en-US" dirty="0" err="1"/>
              <a:t>saat</a:t>
            </a:r>
            <a:r>
              <a:rPr lang="en-US" dirty="0"/>
              <a:t> </a:t>
            </a:r>
            <a:r>
              <a:rPr lang="en-US" dirty="0" err="1"/>
              <a:t>pemasangan</a:t>
            </a:r>
            <a:r>
              <a:rPr lang="en-US" dirty="0"/>
              <a:t>, </a:t>
            </a:r>
            <a:r>
              <a:rPr lang="en-US" dirty="0" err="1"/>
              <a:t>untuk</a:t>
            </a:r>
            <a:r>
              <a:rPr lang="en-US" dirty="0"/>
              <a:t> </a:t>
            </a:r>
            <a:r>
              <a:rPr lang="en-US" dirty="0" err="1"/>
              <a:t>perawatan</a:t>
            </a:r>
            <a:r>
              <a:rPr lang="en-US" dirty="0"/>
              <a:t> Fiber </a:t>
            </a:r>
            <a:r>
              <a:rPr lang="en-US" dirty="0" err="1"/>
              <a:t>Optik</a:t>
            </a:r>
            <a:r>
              <a:rPr lang="en-US" dirty="0"/>
              <a:t> pun </a:t>
            </a:r>
            <a:r>
              <a:rPr lang="en-US" dirty="0" err="1"/>
              <a:t>juga</a:t>
            </a:r>
            <a:r>
              <a:rPr lang="en-US" dirty="0"/>
              <a:t> </a:t>
            </a:r>
            <a:r>
              <a:rPr lang="en-US" dirty="0" err="1"/>
              <a:t>memerlukan</a:t>
            </a:r>
            <a:r>
              <a:rPr lang="en-US" dirty="0"/>
              <a:t> </a:t>
            </a:r>
            <a:r>
              <a:rPr lang="en-US" dirty="0" err="1"/>
              <a:t>biaya</a:t>
            </a:r>
            <a:r>
              <a:rPr lang="en-US" dirty="0"/>
              <a:t> yang </a:t>
            </a:r>
            <a:r>
              <a:rPr lang="en-US" dirty="0" err="1"/>
              <a:t>tidak</a:t>
            </a:r>
            <a:r>
              <a:rPr lang="en-US" dirty="0"/>
              <a:t> </a:t>
            </a:r>
            <a:r>
              <a:rPr lang="en-US" dirty="0" err="1"/>
              <a:t>sedikit</a:t>
            </a:r>
            <a:r>
              <a:rPr lang="en-US" dirty="0"/>
              <a:t> </a:t>
            </a:r>
            <a:r>
              <a:rPr lang="en-US" dirty="0" err="1"/>
              <a:t>melihat</a:t>
            </a:r>
            <a:r>
              <a:rPr lang="en-US" dirty="0"/>
              <a:t> </a:t>
            </a:r>
            <a:r>
              <a:rPr lang="en-US" dirty="0" err="1"/>
              <a:t>alat</a:t>
            </a:r>
            <a:r>
              <a:rPr lang="en-US" dirty="0"/>
              <a:t> – </a:t>
            </a:r>
            <a:r>
              <a:rPr lang="en-US" dirty="0" err="1"/>
              <a:t>alat</a:t>
            </a:r>
            <a:r>
              <a:rPr lang="en-US" dirty="0"/>
              <a:t> yang </a:t>
            </a:r>
            <a:r>
              <a:rPr lang="en-US" dirty="0" err="1"/>
              <a:t>digunakan</a:t>
            </a:r>
            <a:r>
              <a:rPr lang="en-US" dirty="0"/>
              <a:t> </a:t>
            </a:r>
            <a:r>
              <a:rPr lang="en-US" dirty="0" err="1"/>
              <a:t>juga</a:t>
            </a:r>
            <a:r>
              <a:rPr lang="en-US" dirty="0"/>
              <a:t> </a:t>
            </a:r>
            <a:r>
              <a:rPr lang="en-US" dirty="0" err="1"/>
              <a:t>tidaklah</a:t>
            </a:r>
            <a:r>
              <a:rPr lang="en-US" dirty="0"/>
              <a:t> </a:t>
            </a:r>
            <a:r>
              <a:rPr lang="en-US" dirty="0" err="1" smtClean="0"/>
              <a:t>murah</a:t>
            </a:r>
            <a:r>
              <a:rPr lang="en-US" dirty="0" smtClean="0"/>
              <a:t>.</a:t>
            </a:r>
          </a:p>
          <a:p>
            <a:pPr marL="342900" indent="-342900">
              <a:buAutoNum type="arabicParenR"/>
            </a:pPr>
            <a:endParaRPr lang="en-US" dirty="0" smtClean="0"/>
          </a:p>
          <a:p>
            <a:pPr marL="342900" indent="-342900">
              <a:buAutoNum type="arabicParenR"/>
            </a:pPr>
            <a:r>
              <a:rPr lang="en-US" dirty="0" err="1" smtClean="0"/>
              <a:t>Perhatikan</a:t>
            </a:r>
            <a:r>
              <a:rPr lang="en-US" dirty="0" smtClean="0"/>
              <a:t> </a:t>
            </a:r>
            <a:r>
              <a:rPr lang="en-US" dirty="0" err="1"/>
              <a:t>juga</a:t>
            </a:r>
            <a:r>
              <a:rPr lang="en-US" dirty="0"/>
              <a:t> </a:t>
            </a:r>
            <a:r>
              <a:rPr lang="en-US" dirty="0" err="1"/>
              <a:t>penempatan</a:t>
            </a:r>
            <a:r>
              <a:rPr lang="en-US" dirty="0"/>
              <a:t> </a:t>
            </a:r>
            <a:r>
              <a:rPr lang="en-US" dirty="0" err="1"/>
              <a:t>kabel</a:t>
            </a:r>
            <a:r>
              <a:rPr lang="en-US" dirty="0"/>
              <a:t> Fiber </a:t>
            </a:r>
            <a:r>
              <a:rPr lang="en-US" dirty="0" err="1"/>
              <a:t>Optik</a:t>
            </a:r>
            <a:r>
              <a:rPr lang="en-US" dirty="0"/>
              <a:t>, </a:t>
            </a:r>
            <a:r>
              <a:rPr lang="en-US" dirty="0" err="1"/>
              <a:t>biasanya</a:t>
            </a:r>
            <a:r>
              <a:rPr lang="en-US" dirty="0"/>
              <a:t> </a:t>
            </a:r>
            <a:r>
              <a:rPr lang="en-US" dirty="0" err="1"/>
              <a:t>dipasang</a:t>
            </a:r>
            <a:r>
              <a:rPr lang="en-US" dirty="0"/>
              <a:t> </a:t>
            </a:r>
            <a:r>
              <a:rPr lang="en-US" dirty="0" err="1"/>
              <a:t>pada</a:t>
            </a:r>
            <a:r>
              <a:rPr lang="en-US" dirty="0"/>
              <a:t> </a:t>
            </a:r>
            <a:r>
              <a:rPr lang="en-US" dirty="0" err="1"/>
              <a:t>jalur</a:t>
            </a:r>
            <a:r>
              <a:rPr lang="en-US" dirty="0"/>
              <a:t> yang </a:t>
            </a:r>
            <a:r>
              <a:rPr lang="en-US" dirty="0" err="1"/>
              <a:t>berbelok</a:t>
            </a:r>
            <a:r>
              <a:rPr lang="en-US" dirty="0"/>
              <a:t> </a:t>
            </a:r>
            <a:r>
              <a:rPr lang="en-US" dirty="0" err="1"/>
              <a:t>atau</a:t>
            </a:r>
            <a:r>
              <a:rPr lang="en-US" dirty="0"/>
              <a:t> yang </a:t>
            </a:r>
            <a:r>
              <a:rPr lang="en-US" dirty="0" err="1"/>
              <a:t>memiliki</a:t>
            </a:r>
            <a:r>
              <a:rPr lang="en-US" dirty="0"/>
              <a:t> </a:t>
            </a:r>
            <a:r>
              <a:rPr lang="en-US" dirty="0" err="1"/>
              <a:t>sudut</a:t>
            </a:r>
            <a:r>
              <a:rPr lang="en-US" dirty="0"/>
              <a:t> </a:t>
            </a:r>
            <a:r>
              <a:rPr lang="en-US" dirty="0" err="1"/>
              <a:t>melengkung</a:t>
            </a:r>
            <a:r>
              <a:rPr lang="en-US" dirty="0"/>
              <a:t> agar proses </a:t>
            </a:r>
            <a:r>
              <a:rPr lang="en-US" dirty="0" err="1"/>
              <a:t>berjalannya</a:t>
            </a:r>
            <a:r>
              <a:rPr lang="en-US" dirty="0"/>
              <a:t> </a:t>
            </a:r>
            <a:r>
              <a:rPr lang="en-US" dirty="0" err="1"/>
              <a:t>gelombang</a:t>
            </a:r>
            <a:r>
              <a:rPr lang="en-US" dirty="0"/>
              <a:t> </a:t>
            </a:r>
            <a:r>
              <a:rPr lang="en-US" dirty="0" err="1"/>
              <a:t>bisa</a:t>
            </a:r>
            <a:r>
              <a:rPr lang="en-US" dirty="0"/>
              <a:t> </a:t>
            </a:r>
            <a:r>
              <a:rPr lang="en-US" dirty="0" err="1"/>
              <a:t>lebih</a:t>
            </a:r>
            <a:r>
              <a:rPr lang="en-US" dirty="0"/>
              <a:t> </a:t>
            </a:r>
            <a:r>
              <a:rPr lang="en-US" dirty="0" err="1"/>
              <a:t>lancar</a:t>
            </a:r>
            <a:r>
              <a:rPr lang="en-US" dirty="0"/>
              <a:t> </a:t>
            </a:r>
            <a:r>
              <a:rPr lang="en-US" dirty="0" err="1"/>
              <a:t>atau</a:t>
            </a:r>
            <a:r>
              <a:rPr lang="en-US" dirty="0"/>
              <a:t> </a:t>
            </a:r>
            <a:r>
              <a:rPr lang="en-US" dirty="0" err="1"/>
              <a:t>tidak</a:t>
            </a:r>
            <a:r>
              <a:rPr lang="en-US" dirty="0"/>
              <a:t> </a:t>
            </a:r>
            <a:r>
              <a:rPr lang="en-US" dirty="0" err="1"/>
              <a:t>terhambat</a:t>
            </a:r>
            <a:r>
              <a:rPr lang="en-US" dirty="0"/>
              <a:t>.</a:t>
            </a:r>
          </a:p>
        </p:txBody>
      </p:sp>
    </p:spTree>
    <p:extLst>
      <p:ext uri="{BB962C8B-B14F-4D97-AF65-F5344CB8AC3E}">
        <p14:creationId xmlns:p14="http://schemas.microsoft.com/office/powerpoint/2010/main" val="115145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15</a:t>
            </a:fld>
            <a:endParaRPr lang="id-ID"/>
          </a:p>
        </p:txBody>
      </p:sp>
      <p:sp>
        <p:nvSpPr>
          <p:cNvPr id="3" name="Rectangle 2"/>
          <p:cNvSpPr/>
          <p:nvPr/>
        </p:nvSpPr>
        <p:spPr>
          <a:xfrm>
            <a:off x="613828" y="1196752"/>
            <a:ext cx="8064896" cy="1569660"/>
          </a:xfrm>
          <a:prstGeom prst="rect">
            <a:avLst/>
          </a:prstGeom>
        </p:spPr>
        <p:txBody>
          <a:bodyPr wrap="square">
            <a:spAutoFit/>
          </a:bodyPr>
          <a:lstStyle/>
          <a:p>
            <a:r>
              <a:rPr lang="en-US" sz="2400" b="1" dirty="0" smtClean="0"/>
              <a:t>c)</a:t>
            </a:r>
            <a:r>
              <a:rPr lang="id-ID" sz="2400" b="1" dirty="0" smtClean="0"/>
              <a:t> </a:t>
            </a:r>
            <a:r>
              <a:rPr lang="en-US" sz="2400" b="1" dirty="0" smtClean="0"/>
              <a:t>Cara </a:t>
            </a:r>
            <a:r>
              <a:rPr lang="en-US" sz="2400" b="1" dirty="0" err="1"/>
              <a:t>Kerja</a:t>
            </a:r>
            <a:r>
              <a:rPr lang="en-US" sz="2400" b="1" dirty="0"/>
              <a:t> Fiber </a:t>
            </a:r>
            <a:r>
              <a:rPr lang="en-US" sz="2400" b="1" dirty="0" err="1" smtClean="0"/>
              <a:t>Optik</a:t>
            </a:r>
            <a:endParaRPr lang="id-ID" sz="2400" b="1" dirty="0" smtClean="0"/>
          </a:p>
          <a:p>
            <a:endParaRPr lang="en-US" dirty="0"/>
          </a:p>
          <a:p>
            <a:r>
              <a:rPr lang="en-US" dirty="0" err="1"/>
              <a:t>Karakteristik</a:t>
            </a:r>
            <a:r>
              <a:rPr lang="en-US" dirty="0"/>
              <a:t> </a:t>
            </a:r>
            <a:r>
              <a:rPr lang="en-US" dirty="0" err="1"/>
              <a:t>kabel</a:t>
            </a:r>
            <a:r>
              <a:rPr lang="en-US" dirty="0"/>
              <a:t> </a:t>
            </a:r>
            <a:r>
              <a:rPr lang="en-US" dirty="0" err="1"/>
              <a:t>jaringan</a:t>
            </a:r>
            <a:r>
              <a:rPr lang="en-US" dirty="0"/>
              <a:t> fiber </a:t>
            </a:r>
            <a:r>
              <a:rPr lang="en-US" dirty="0" err="1"/>
              <a:t>optik</a:t>
            </a:r>
            <a:r>
              <a:rPr lang="en-US" dirty="0"/>
              <a:t> </a:t>
            </a:r>
            <a:r>
              <a:rPr lang="en-US" dirty="0" err="1"/>
              <a:t>dapat</a:t>
            </a:r>
            <a:r>
              <a:rPr lang="en-US" dirty="0"/>
              <a:t> </a:t>
            </a:r>
            <a:r>
              <a:rPr lang="en-US" dirty="0" err="1"/>
              <a:t>dilihat</a:t>
            </a:r>
            <a:r>
              <a:rPr lang="en-US" dirty="0"/>
              <a:t> </a:t>
            </a:r>
            <a:r>
              <a:rPr lang="en-US" dirty="0" err="1"/>
              <a:t>seperti</a:t>
            </a:r>
            <a:r>
              <a:rPr lang="en-US" dirty="0"/>
              <a:t> </a:t>
            </a:r>
            <a:r>
              <a:rPr lang="en-US" dirty="0" err="1"/>
              <a:t>pada</a:t>
            </a:r>
            <a:r>
              <a:rPr lang="en-US" dirty="0"/>
              <a:t> </a:t>
            </a:r>
            <a:r>
              <a:rPr lang="en-US" dirty="0" err="1"/>
              <a:t>Gambar</a:t>
            </a:r>
            <a:r>
              <a:rPr lang="en-US" dirty="0"/>
              <a:t> di </a:t>
            </a:r>
            <a:r>
              <a:rPr lang="en-US" dirty="0" err="1"/>
              <a:t>bawah</a:t>
            </a:r>
            <a:r>
              <a:rPr lang="en-US" dirty="0"/>
              <a:t>, </a:t>
            </a:r>
            <a:r>
              <a:rPr lang="en-US" dirty="0" err="1"/>
              <a:t>dimana</a:t>
            </a:r>
            <a:r>
              <a:rPr lang="en-US" dirty="0"/>
              <a:t> </a:t>
            </a:r>
            <a:r>
              <a:rPr lang="en-US" dirty="0" err="1"/>
              <a:t>kabel</a:t>
            </a:r>
            <a:r>
              <a:rPr lang="en-US" dirty="0"/>
              <a:t> fiber </a:t>
            </a:r>
            <a:r>
              <a:rPr lang="en-US" dirty="0" err="1"/>
              <a:t>optik</a:t>
            </a:r>
            <a:r>
              <a:rPr lang="en-US" dirty="0"/>
              <a:t> </a:t>
            </a:r>
            <a:r>
              <a:rPr lang="en-US" dirty="0" err="1"/>
              <a:t>terdiri</a:t>
            </a:r>
            <a:r>
              <a:rPr lang="en-US" dirty="0"/>
              <a:t> </a:t>
            </a:r>
            <a:r>
              <a:rPr lang="en-US" dirty="0" err="1"/>
              <a:t>dari</a:t>
            </a:r>
            <a:r>
              <a:rPr lang="en-US" dirty="0"/>
              <a:t> : </a:t>
            </a:r>
            <a:r>
              <a:rPr lang="en-US" dirty="0" err="1"/>
              <a:t>Inti</a:t>
            </a:r>
            <a:r>
              <a:rPr lang="en-US" dirty="0"/>
              <a:t> (Core), </a:t>
            </a:r>
            <a:r>
              <a:rPr lang="en-US" dirty="0" err="1"/>
              <a:t>Jaket</a:t>
            </a:r>
            <a:r>
              <a:rPr lang="en-US" dirty="0"/>
              <a:t> (Cladding), Mantel (Coating), Strength Member &amp; Outer Jacket.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594" y="3140968"/>
            <a:ext cx="564157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26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16</a:t>
            </a:fld>
            <a:endParaRPr lang="id-ID"/>
          </a:p>
        </p:txBody>
      </p:sp>
      <p:sp>
        <p:nvSpPr>
          <p:cNvPr id="4" name="Rectangle 3"/>
          <p:cNvSpPr/>
          <p:nvPr/>
        </p:nvSpPr>
        <p:spPr>
          <a:xfrm>
            <a:off x="819267" y="1443841"/>
            <a:ext cx="4572000" cy="4708981"/>
          </a:xfrm>
          <a:prstGeom prst="rect">
            <a:avLst/>
          </a:prstGeom>
        </p:spPr>
        <p:txBody>
          <a:bodyPr>
            <a:spAutoFit/>
          </a:bodyPr>
          <a:lstStyle/>
          <a:p>
            <a:endParaRPr lang="en-US" sz="2000" dirty="0"/>
          </a:p>
          <a:p>
            <a:r>
              <a:rPr lang="en-US" sz="2000" b="1" dirty="0" smtClean="0"/>
              <a:t>1.</a:t>
            </a:r>
            <a:r>
              <a:rPr lang="id-ID" sz="2000" b="1" dirty="0" smtClean="0"/>
              <a:t> </a:t>
            </a:r>
            <a:r>
              <a:rPr lang="en-US" sz="2000" b="1" dirty="0" smtClean="0"/>
              <a:t>Single-mode </a:t>
            </a:r>
            <a:r>
              <a:rPr lang="en-US" sz="2000" b="1" dirty="0"/>
              <a:t>fibers</a:t>
            </a:r>
          </a:p>
          <a:p>
            <a:r>
              <a:rPr lang="en-US" sz="2000" dirty="0" err="1"/>
              <a:t>Mempunyai</a:t>
            </a:r>
            <a:r>
              <a:rPr lang="en-US" sz="2000" dirty="0"/>
              <a:t> </a:t>
            </a:r>
            <a:r>
              <a:rPr lang="en-US" sz="2000" dirty="0" err="1"/>
              <a:t>inti</a:t>
            </a:r>
            <a:r>
              <a:rPr lang="en-US" sz="2000" dirty="0"/>
              <a:t> yang </a:t>
            </a:r>
            <a:r>
              <a:rPr lang="en-US" sz="2000" dirty="0" err="1"/>
              <a:t>kecil</a:t>
            </a:r>
            <a:r>
              <a:rPr lang="en-US" sz="2000" dirty="0"/>
              <a:t> (</a:t>
            </a:r>
            <a:r>
              <a:rPr lang="en-US" sz="2000" dirty="0" err="1"/>
              <a:t>berdiameter</a:t>
            </a:r>
            <a:r>
              <a:rPr lang="en-US" sz="2000" dirty="0"/>
              <a:t> 0.00035 inch </a:t>
            </a:r>
            <a:r>
              <a:rPr lang="en-US" sz="2000" dirty="0" err="1"/>
              <a:t>atau</a:t>
            </a:r>
            <a:r>
              <a:rPr lang="en-US" sz="2000" dirty="0"/>
              <a:t> 9 micron) </a:t>
            </a:r>
            <a:r>
              <a:rPr lang="en-US" sz="2000" dirty="0" err="1"/>
              <a:t>dan</a:t>
            </a:r>
            <a:r>
              <a:rPr lang="en-US" sz="2000" dirty="0"/>
              <a:t> </a:t>
            </a:r>
            <a:r>
              <a:rPr lang="en-US" sz="2000" dirty="0" err="1"/>
              <a:t>berfungsi</a:t>
            </a:r>
            <a:r>
              <a:rPr lang="en-US" sz="2000" dirty="0"/>
              <a:t> </a:t>
            </a:r>
            <a:r>
              <a:rPr lang="en-US" sz="2000" dirty="0" err="1"/>
              <a:t>mengirimkan</a:t>
            </a:r>
            <a:r>
              <a:rPr lang="en-US" sz="2000" dirty="0"/>
              <a:t> </a:t>
            </a:r>
            <a:r>
              <a:rPr lang="en-US" sz="2000" dirty="0" err="1"/>
              <a:t>sinar</a:t>
            </a:r>
            <a:r>
              <a:rPr lang="en-US" sz="2000" dirty="0"/>
              <a:t> laser </a:t>
            </a:r>
            <a:r>
              <a:rPr lang="en-US" sz="2000" dirty="0" err="1"/>
              <a:t>inframerah</a:t>
            </a:r>
            <a:r>
              <a:rPr lang="en-US" sz="2000" dirty="0"/>
              <a:t> (</a:t>
            </a:r>
            <a:r>
              <a:rPr lang="en-US" sz="2000" dirty="0" err="1"/>
              <a:t>panjang</a:t>
            </a:r>
            <a:r>
              <a:rPr lang="en-US" sz="2000" dirty="0"/>
              <a:t> </a:t>
            </a:r>
            <a:r>
              <a:rPr lang="en-US" sz="2000" dirty="0" err="1"/>
              <a:t>gelombang</a:t>
            </a:r>
            <a:r>
              <a:rPr lang="en-US" sz="2000" dirty="0"/>
              <a:t> 1300-1550 nanometer</a:t>
            </a:r>
            <a:r>
              <a:rPr lang="en-US" sz="2000" dirty="0" smtClean="0"/>
              <a:t>).</a:t>
            </a:r>
            <a:endParaRPr lang="id-ID" sz="2000" dirty="0"/>
          </a:p>
          <a:p>
            <a:endParaRPr lang="en-US" sz="2000" b="1" dirty="0"/>
          </a:p>
          <a:p>
            <a:r>
              <a:rPr lang="en-US" sz="2000" b="1" dirty="0" smtClean="0"/>
              <a:t>2.</a:t>
            </a:r>
            <a:r>
              <a:rPr lang="id-ID" sz="2000" b="1" dirty="0" smtClean="0"/>
              <a:t> </a:t>
            </a:r>
            <a:r>
              <a:rPr lang="en-US" sz="2000" b="1" dirty="0" smtClean="0"/>
              <a:t>Multi-mode </a:t>
            </a:r>
            <a:r>
              <a:rPr lang="en-US" sz="2000" b="1" dirty="0"/>
              <a:t>fibers</a:t>
            </a:r>
          </a:p>
          <a:p>
            <a:r>
              <a:rPr lang="en-US" sz="2000" dirty="0" err="1"/>
              <a:t>Mempunyai</a:t>
            </a:r>
            <a:r>
              <a:rPr lang="en-US" sz="2000" dirty="0"/>
              <a:t> </a:t>
            </a:r>
            <a:r>
              <a:rPr lang="en-US" sz="2000" dirty="0" err="1"/>
              <a:t>inti</a:t>
            </a:r>
            <a:r>
              <a:rPr lang="en-US" sz="2000" dirty="0"/>
              <a:t> yang </a:t>
            </a:r>
            <a:r>
              <a:rPr lang="en-US" sz="2000" dirty="0" err="1"/>
              <a:t>lebih</a:t>
            </a:r>
            <a:r>
              <a:rPr lang="en-US" sz="2000" dirty="0"/>
              <a:t> </a:t>
            </a:r>
            <a:r>
              <a:rPr lang="en-US" sz="2000" dirty="0" err="1"/>
              <a:t>besar</a:t>
            </a:r>
            <a:r>
              <a:rPr lang="en-US" sz="2000" dirty="0"/>
              <a:t>(</a:t>
            </a:r>
            <a:r>
              <a:rPr lang="en-US" sz="2000" dirty="0" err="1"/>
              <a:t>berdiameter</a:t>
            </a:r>
            <a:r>
              <a:rPr lang="en-US" sz="2000" dirty="0"/>
              <a:t> 0.0025 inch </a:t>
            </a:r>
            <a:r>
              <a:rPr lang="en-US" sz="2000" dirty="0" err="1"/>
              <a:t>atau</a:t>
            </a:r>
            <a:r>
              <a:rPr lang="en-US" sz="2000" dirty="0"/>
              <a:t> 62.5 micron) </a:t>
            </a:r>
            <a:r>
              <a:rPr lang="en-US" sz="2000" dirty="0" err="1"/>
              <a:t>dan</a:t>
            </a:r>
            <a:r>
              <a:rPr lang="en-US" sz="2000" dirty="0"/>
              <a:t> </a:t>
            </a:r>
            <a:r>
              <a:rPr lang="en-US" sz="2000" dirty="0" err="1"/>
              <a:t>berfungsi</a:t>
            </a:r>
            <a:r>
              <a:rPr lang="en-US" sz="2000" dirty="0"/>
              <a:t> </a:t>
            </a:r>
            <a:r>
              <a:rPr lang="en-US" sz="2000" dirty="0" err="1"/>
              <a:t>mengirimkan</a:t>
            </a:r>
            <a:r>
              <a:rPr lang="en-US" sz="2000" dirty="0"/>
              <a:t> </a:t>
            </a:r>
            <a:r>
              <a:rPr lang="en-US" sz="2000" dirty="0" err="1"/>
              <a:t>sinar</a:t>
            </a:r>
            <a:r>
              <a:rPr lang="en-US" sz="2000" dirty="0"/>
              <a:t> laser </a:t>
            </a:r>
            <a:r>
              <a:rPr lang="en-US" sz="2000" dirty="0" err="1"/>
              <a:t>inframerah</a:t>
            </a:r>
            <a:r>
              <a:rPr lang="en-US" sz="2000" dirty="0"/>
              <a:t> (</a:t>
            </a:r>
            <a:r>
              <a:rPr lang="en-US" sz="2000" dirty="0" err="1"/>
              <a:t>panjang</a:t>
            </a:r>
            <a:r>
              <a:rPr lang="en-US" sz="2000" dirty="0"/>
              <a:t> </a:t>
            </a:r>
            <a:r>
              <a:rPr lang="en-US" sz="2000" dirty="0" err="1"/>
              <a:t>gelombang</a:t>
            </a:r>
            <a:r>
              <a:rPr lang="en-US" sz="2000" dirty="0"/>
              <a:t> 850-1300 nanometer)</a:t>
            </a:r>
          </a:p>
          <a:p>
            <a:r>
              <a:rPr lang="en-US" sz="2000" dirty="0"/>
              <a:t> </a:t>
            </a:r>
          </a:p>
        </p:txBody>
      </p:sp>
      <p:pic>
        <p:nvPicPr>
          <p:cNvPr id="5" name="Picture 4" descr="https://sitruen.files.wordpress.com/2011/01/satu2.jpg?w=300">
            <a:hlinkClick r:id="rId2"/>
          </p:cNvPr>
          <p:cNvPicPr/>
          <p:nvPr/>
        </p:nvPicPr>
        <p:blipFill>
          <a:blip r:embed="rId3">
            <a:extLst>
              <a:ext uri="{28A0092B-C50C-407E-A947-70E740481C1C}">
                <a14:useLocalDpi xmlns:a14="http://schemas.microsoft.com/office/drawing/2010/main" val="0"/>
              </a:ext>
            </a:extLst>
          </a:blip>
          <a:srcRect/>
          <a:stretch>
            <a:fillRect/>
          </a:stretch>
        </p:blipFill>
        <p:spPr>
          <a:xfrm>
            <a:off x="5839756" y="1846990"/>
            <a:ext cx="2692684" cy="1077953"/>
          </a:xfrm>
          <a:prstGeom prst="rect">
            <a:avLst/>
          </a:prstGeom>
          <a:noFill/>
          <a:ln>
            <a:noFill/>
          </a:ln>
        </p:spPr>
      </p:pic>
      <p:pic>
        <p:nvPicPr>
          <p:cNvPr id="6" name="Picture 5" descr="https://sitruen.files.wordpress.com/2011/01/satu3.jpg?w=300">
            <a:hlinkClick r:id="rId4"/>
          </p:cNvPr>
          <p:cNvPicPr/>
          <p:nvPr/>
        </p:nvPicPr>
        <p:blipFill>
          <a:blip r:embed="rId5">
            <a:extLst>
              <a:ext uri="{28A0092B-C50C-407E-A947-70E740481C1C}">
                <a14:useLocalDpi xmlns:a14="http://schemas.microsoft.com/office/drawing/2010/main" val="0"/>
              </a:ext>
            </a:extLst>
          </a:blip>
          <a:srcRect/>
          <a:stretch>
            <a:fillRect/>
          </a:stretch>
        </p:blipFill>
        <p:spPr>
          <a:xfrm>
            <a:off x="5868721" y="3769596"/>
            <a:ext cx="2682101" cy="1224399"/>
          </a:xfrm>
          <a:prstGeom prst="rect">
            <a:avLst/>
          </a:prstGeom>
          <a:noFill/>
          <a:ln>
            <a:noFill/>
          </a:ln>
        </p:spPr>
      </p:pic>
      <p:sp>
        <p:nvSpPr>
          <p:cNvPr id="7" name="Rectangle 6"/>
          <p:cNvSpPr/>
          <p:nvPr/>
        </p:nvSpPr>
        <p:spPr>
          <a:xfrm>
            <a:off x="1666124" y="404664"/>
            <a:ext cx="5334730" cy="584775"/>
          </a:xfrm>
          <a:prstGeom prst="rect">
            <a:avLst/>
          </a:prstGeom>
        </p:spPr>
        <p:txBody>
          <a:bodyPr wrap="none">
            <a:spAutoFit/>
          </a:bodyPr>
          <a:lstStyle/>
          <a:p>
            <a:pPr algn="ctr"/>
            <a:r>
              <a:rPr lang="de-DE" sz="3200" b="1" dirty="0"/>
              <a:t>E. Jenis-jenis Kabel Fiber Optic</a:t>
            </a:r>
            <a:endParaRPr lang="en-US" sz="3200" b="1" dirty="0"/>
          </a:p>
        </p:txBody>
      </p:sp>
    </p:spTree>
    <p:extLst>
      <p:ext uri="{BB962C8B-B14F-4D97-AF65-F5344CB8AC3E}">
        <p14:creationId xmlns:p14="http://schemas.microsoft.com/office/powerpoint/2010/main" val="112523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17</a:t>
            </a:fld>
            <a:endParaRPr lang="id-ID"/>
          </a:p>
        </p:txBody>
      </p:sp>
      <p:sp>
        <p:nvSpPr>
          <p:cNvPr id="4" name="TextBox 3"/>
          <p:cNvSpPr txBox="1"/>
          <p:nvPr/>
        </p:nvSpPr>
        <p:spPr>
          <a:xfrm>
            <a:off x="395536" y="988566"/>
            <a:ext cx="1943161" cy="830997"/>
          </a:xfrm>
          <a:prstGeom prst="rect">
            <a:avLst/>
          </a:prstGeom>
          <a:noFill/>
        </p:spPr>
        <p:txBody>
          <a:bodyPr wrap="none" rtlCol="0">
            <a:spAutoFit/>
          </a:bodyPr>
          <a:lstStyle/>
          <a:p>
            <a:pPr lvl="0"/>
            <a:r>
              <a:rPr lang="id-ID" sz="2400" b="1" dirty="0"/>
              <a:t>Fusion Splicer</a:t>
            </a:r>
            <a:endParaRPr lang="id-ID" sz="2400" dirty="0"/>
          </a:p>
          <a:p>
            <a:endParaRPr lang="id-ID" sz="2400" dirty="0"/>
          </a:p>
        </p:txBody>
      </p:sp>
      <p:pic>
        <p:nvPicPr>
          <p:cNvPr id="5" name="Picture 4" descr="Mengenal Alat-Alat Fiber Optic/Optik dan Masing-Masing Fungsinya">
            <a:hlinkClick r:id="rId2"/>
          </p:cNvPr>
          <p:cNvPicPr/>
          <p:nvPr/>
        </p:nvPicPr>
        <p:blipFill>
          <a:blip r:embed="rId3">
            <a:extLst>
              <a:ext uri="{28A0092B-C50C-407E-A947-70E740481C1C}">
                <a14:useLocalDpi xmlns:a14="http://schemas.microsoft.com/office/drawing/2010/main" val="0"/>
              </a:ext>
            </a:extLst>
          </a:blip>
          <a:srcRect/>
          <a:stretch>
            <a:fillRect/>
          </a:stretch>
        </p:blipFill>
        <p:spPr>
          <a:xfrm>
            <a:off x="668312" y="1376720"/>
            <a:ext cx="2592288" cy="2197837"/>
          </a:xfrm>
          <a:prstGeom prst="rect">
            <a:avLst/>
          </a:prstGeom>
          <a:noFill/>
          <a:ln>
            <a:noFill/>
          </a:ln>
        </p:spPr>
      </p:pic>
      <p:sp>
        <p:nvSpPr>
          <p:cNvPr id="6" name="Rectangle 5"/>
          <p:cNvSpPr/>
          <p:nvPr/>
        </p:nvSpPr>
        <p:spPr>
          <a:xfrm>
            <a:off x="4283968" y="1819563"/>
            <a:ext cx="3960440" cy="1015663"/>
          </a:xfrm>
          <a:prstGeom prst="rect">
            <a:avLst/>
          </a:prstGeom>
        </p:spPr>
        <p:txBody>
          <a:bodyPr wrap="square">
            <a:spAutoFit/>
          </a:bodyPr>
          <a:lstStyle/>
          <a:p>
            <a:r>
              <a:rPr lang="id-ID" sz="2000" dirty="0"/>
              <a:t>Fusion splicer atau sering dikenal sebagai alat untuk menyambungkan serat </a:t>
            </a:r>
            <a:r>
              <a:rPr lang="id-ID" sz="2000" dirty="0" smtClean="0"/>
              <a:t>optik</a:t>
            </a:r>
            <a:endParaRPr lang="id-ID" sz="2000" dirty="0"/>
          </a:p>
        </p:txBody>
      </p:sp>
      <p:pic>
        <p:nvPicPr>
          <p:cNvPr id="7" name="Picture 6" descr="Mengenal Alat-Alat Fiber Optic/Optik dan Masing-Masing Fungsinya">
            <a:hlinkClick r:id="rId4"/>
          </p:cNvPr>
          <p:cNvPicPr/>
          <p:nvPr/>
        </p:nvPicPr>
        <p:blipFill>
          <a:blip r:embed="rId5">
            <a:extLst>
              <a:ext uri="{28A0092B-C50C-407E-A947-70E740481C1C}">
                <a14:useLocalDpi xmlns:a14="http://schemas.microsoft.com/office/drawing/2010/main" val="0"/>
              </a:ext>
            </a:extLst>
          </a:blip>
          <a:srcRect/>
          <a:stretch>
            <a:fillRect/>
          </a:stretch>
        </p:blipFill>
        <p:spPr>
          <a:xfrm>
            <a:off x="1613300" y="3892132"/>
            <a:ext cx="1887464" cy="1944887"/>
          </a:xfrm>
          <a:prstGeom prst="rect">
            <a:avLst/>
          </a:prstGeom>
          <a:noFill/>
          <a:ln>
            <a:noFill/>
          </a:ln>
        </p:spPr>
      </p:pic>
      <p:sp>
        <p:nvSpPr>
          <p:cNvPr id="8" name="Rectangle 7"/>
          <p:cNvSpPr/>
          <p:nvPr/>
        </p:nvSpPr>
        <p:spPr>
          <a:xfrm>
            <a:off x="256839" y="3661300"/>
            <a:ext cx="2712922" cy="461665"/>
          </a:xfrm>
          <a:prstGeom prst="rect">
            <a:avLst/>
          </a:prstGeom>
        </p:spPr>
        <p:txBody>
          <a:bodyPr wrap="none">
            <a:spAutoFit/>
          </a:bodyPr>
          <a:lstStyle/>
          <a:p>
            <a:pPr lvl="0"/>
            <a:r>
              <a:rPr lang="id-ID" sz="2400" b="1" dirty="0"/>
              <a:t>Stripper Atau Miller</a:t>
            </a:r>
            <a:endParaRPr lang="id-ID" sz="2400" dirty="0"/>
          </a:p>
        </p:txBody>
      </p:sp>
      <p:sp>
        <p:nvSpPr>
          <p:cNvPr id="9" name="Rectangle 8"/>
          <p:cNvSpPr/>
          <p:nvPr/>
        </p:nvSpPr>
        <p:spPr>
          <a:xfrm>
            <a:off x="4283968" y="4122965"/>
            <a:ext cx="3857418" cy="1015663"/>
          </a:xfrm>
          <a:prstGeom prst="rect">
            <a:avLst/>
          </a:prstGeom>
        </p:spPr>
        <p:txBody>
          <a:bodyPr wrap="square">
            <a:spAutoFit/>
          </a:bodyPr>
          <a:lstStyle/>
          <a:p>
            <a:r>
              <a:rPr lang="id-ID" sz="2000" dirty="0" smtClean="0"/>
              <a:t>Alat </a:t>
            </a:r>
            <a:r>
              <a:rPr lang="id-ID" sz="2000" dirty="0"/>
              <a:t>ini berfungsi sebagai media untuk memotong dan mengupas kulit  dan daging kabel.</a:t>
            </a:r>
          </a:p>
        </p:txBody>
      </p:sp>
      <p:sp>
        <p:nvSpPr>
          <p:cNvPr id="10" name="Rectangle 9"/>
          <p:cNvSpPr/>
          <p:nvPr/>
        </p:nvSpPr>
        <p:spPr>
          <a:xfrm>
            <a:off x="1613300" y="188640"/>
            <a:ext cx="5341335" cy="584775"/>
          </a:xfrm>
          <a:prstGeom prst="rect">
            <a:avLst/>
          </a:prstGeom>
        </p:spPr>
        <p:txBody>
          <a:bodyPr wrap="none">
            <a:spAutoFit/>
          </a:bodyPr>
          <a:lstStyle/>
          <a:p>
            <a:pPr algn="ctr"/>
            <a:r>
              <a:rPr lang="nn-NO" sz="3200" b="1" dirty="0"/>
              <a:t>F.</a:t>
            </a:r>
            <a:r>
              <a:rPr lang="id-ID" sz="3200" b="1" dirty="0"/>
              <a:t> Fungsi Alat Kerja Fiber Optic</a:t>
            </a:r>
            <a:endParaRPr lang="id-ID" sz="3200" b="1" dirty="0"/>
          </a:p>
        </p:txBody>
      </p:sp>
    </p:spTree>
    <p:extLst>
      <p:ext uri="{BB962C8B-B14F-4D97-AF65-F5344CB8AC3E}">
        <p14:creationId xmlns:p14="http://schemas.microsoft.com/office/powerpoint/2010/main" val="295413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18</a:t>
            </a:fld>
            <a:endParaRPr lang="id-ID"/>
          </a:p>
        </p:txBody>
      </p:sp>
      <p:sp>
        <p:nvSpPr>
          <p:cNvPr id="3" name="Rectangle 2"/>
          <p:cNvSpPr/>
          <p:nvPr/>
        </p:nvSpPr>
        <p:spPr>
          <a:xfrm>
            <a:off x="336307" y="1074509"/>
            <a:ext cx="1134413" cy="461665"/>
          </a:xfrm>
          <a:prstGeom prst="rect">
            <a:avLst/>
          </a:prstGeom>
        </p:spPr>
        <p:txBody>
          <a:bodyPr wrap="none">
            <a:spAutoFit/>
          </a:bodyPr>
          <a:lstStyle/>
          <a:p>
            <a:pPr lvl="0"/>
            <a:r>
              <a:rPr lang="id-ID" sz="2400" b="1" dirty="0"/>
              <a:t>Cleaver</a:t>
            </a:r>
            <a:endParaRPr lang="id-ID" sz="2400" dirty="0"/>
          </a:p>
        </p:txBody>
      </p:sp>
      <p:pic>
        <p:nvPicPr>
          <p:cNvPr id="4" name="Picture 3" descr="Mengenal Alat-Alat Fiber Optic/Optik dan Masing-Masing Fungsinya">
            <a:hlinkClick r:id="rId2"/>
          </p:cNvPr>
          <p:cNvPicPr/>
          <p:nvPr/>
        </p:nvPicPr>
        <p:blipFill>
          <a:blip r:embed="rId3">
            <a:extLst>
              <a:ext uri="{28A0092B-C50C-407E-A947-70E740481C1C}">
                <a14:useLocalDpi xmlns:a14="http://schemas.microsoft.com/office/drawing/2010/main" val="0"/>
              </a:ext>
            </a:extLst>
          </a:blip>
          <a:srcRect/>
          <a:stretch>
            <a:fillRect/>
          </a:stretch>
        </p:blipFill>
        <p:spPr>
          <a:xfrm>
            <a:off x="1464701" y="1305342"/>
            <a:ext cx="1707488" cy="1810990"/>
          </a:xfrm>
          <a:prstGeom prst="rect">
            <a:avLst/>
          </a:prstGeom>
          <a:noFill/>
          <a:ln>
            <a:noFill/>
          </a:ln>
        </p:spPr>
      </p:pic>
      <p:sp>
        <p:nvSpPr>
          <p:cNvPr id="5" name="Rectangle 4"/>
          <p:cNvSpPr/>
          <p:nvPr/>
        </p:nvSpPr>
        <p:spPr>
          <a:xfrm>
            <a:off x="3635896" y="1703005"/>
            <a:ext cx="4427669" cy="1015663"/>
          </a:xfrm>
          <a:prstGeom prst="rect">
            <a:avLst/>
          </a:prstGeom>
        </p:spPr>
        <p:txBody>
          <a:bodyPr wrap="square">
            <a:spAutoFit/>
          </a:bodyPr>
          <a:lstStyle/>
          <a:p>
            <a:r>
              <a:rPr lang="id-ID" sz="2000" dirty="0"/>
              <a:t>Cleaver Tools ini mempunyai fungsi untuk memotong core yang kulit kabel optic-nya sudah </a:t>
            </a:r>
            <a:r>
              <a:rPr lang="id-ID" sz="2000" dirty="0" smtClean="0"/>
              <a:t>dikupas</a:t>
            </a:r>
            <a:r>
              <a:rPr lang="en-US" sz="2000" dirty="0" smtClean="0"/>
              <a:t>.</a:t>
            </a:r>
            <a:endParaRPr lang="id-ID" sz="2000" dirty="0"/>
          </a:p>
        </p:txBody>
      </p:sp>
      <p:pic>
        <p:nvPicPr>
          <p:cNvPr id="6" name="Picture 5" descr="Mengenal Alat-Alat Fiber Optic/Optik dan Masing-Masing Fungsinya">
            <a:hlinkClick r:id="rId4"/>
          </p:cNvPr>
          <p:cNvPicPr/>
          <p:nvPr/>
        </p:nvPicPr>
        <p:blipFill>
          <a:blip r:embed="rId5">
            <a:extLst>
              <a:ext uri="{28A0092B-C50C-407E-A947-70E740481C1C}">
                <a14:useLocalDpi xmlns:a14="http://schemas.microsoft.com/office/drawing/2010/main" val="0"/>
              </a:ext>
            </a:extLst>
          </a:blip>
          <a:srcRect/>
          <a:stretch>
            <a:fillRect/>
          </a:stretch>
        </p:blipFill>
        <p:spPr>
          <a:xfrm>
            <a:off x="968462" y="3746563"/>
            <a:ext cx="2203727" cy="2155046"/>
          </a:xfrm>
          <a:prstGeom prst="rect">
            <a:avLst/>
          </a:prstGeom>
          <a:noFill/>
          <a:ln>
            <a:noFill/>
          </a:ln>
        </p:spPr>
      </p:pic>
      <p:sp>
        <p:nvSpPr>
          <p:cNvPr id="7" name="Rectangle 6"/>
          <p:cNvSpPr/>
          <p:nvPr/>
        </p:nvSpPr>
        <p:spPr>
          <a:xfrm>
            <a:off x="3635895" y="3997734"/>
            <a:ext cx="4427669" cy="1938992"/>
          </a:xfrm>
          <a:prstGeom prst="rect">
            <a:avLst/>
          </a:prstGeom>
        </p:spPr>
        <p:txBody>
          <a:bodyPr wrap="square">
            <a:spAutoFit/>
          </a:bodyPr>
          <a:lstStyle/>
          <a:p>
            <a:pPr lvl="0"/>
            <a:r>
              <a:rPr lang="id-ID" sz="2000" dirty="0"/>
              <a:t>Alat yang satu ini </a:t>
            </a:r>
            <a:r>
              <a:rPr lang="id-ID" sz="2000" dirty="0" smtClean="0"/>
              <a:t>memiliki </a:t>
            </a:r>
            <a:r>
              <a:rPr lang="id-ID" sz="2000" dirty="0"/>
              <a:t>fungsi untuk mengetahui seberapa kuat daya dari signal cahaya yang sudah masuk, OPM ini juga mempunyai interface FC yang langsung berhubungan dengan pathcore FC. </a:t>
            </a:r>
          </a:p>
        </p:txBody>
      </p:sp>
      <p:sp>
        <p:nvSpPr>
          <p:cNvPr id="8" name="Rectangle 7"/>
          <p:cNvSpPr/>
          <p:nvPr/>
        </p:nvSpPr>
        <p:spPr>
          <a:xfrm>
            <a:off x="314683" y="3306017"/>
            <a:ext cx="3145861" cy="400110"/>
          </a:xfrm>
          <a:prstGeom prst="rect">
            <a:avLst/>
          </a:prstGeom>
        </p:spPr>
        <p:txBody>
          <a:bodyPr wrap="none">
            <a:spAutoFit/>
          </a:bodyPr>
          <a:lstStyle/>
          <a:p>
            <a:pPr lvl="0"/>
            <a:r>
              <a:rPr lang="id-ID" sz="2000" b="1" dirty="0"/>
              <a:t>Optical Power Meter (OPM)</a:t>
            </a:r>
            <a:endParaRPr lang="id-ID" sz="2000" dirty="0"/>
          </a:p>
        </p:txBody>
      </p:sp>
    </p:spTree>
    <p:extLst>
      <p:ext uri="{BB962C8B-B14F-4D97-AF65-F5344CB8AC3E}">
        <p14:creationId xmlns:p14="http://schemas.microsoft.com/office/powerpoint/2010/main" val="228012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19</a:t>
            </a:fld>
            <a:endParaRPr lang="id-ID"/>
          </a:p>
        </p:txBody>
      </p:sp>
      <p:sp>
        <p:nvSpPr>
          <p:cNvPr id="3" name="Rectangle 2"/>
          <p:cNvSpPr/>
          <p:nvPr/>
        </p:nvSpPr>
        <p:spPr>
          <a:xfrm>
            <a:off x="253382" y="1167135"/>
            <a:ext cx="5706177" cy="461665"/>
          </a:xfrm>
          <a:prstGeom prst="rect">
            <a:avLst/>
          </a:prstGeom>
        </p:spPr>
        <p:txBody>
          <a:bodyPr wrap="none">
            <a:spAutoFit/>
          </a:bodyPr>
          <a:lstStyle/>
          <a:p>
            <a:pPr lvl="0"/>
            <a:r>
              <a:rPr lang="id-ID" sz="2400" b="1" dirty="0"/>
              <a:t>Optical Time Domain Reflectometer (RTDR)</a:t>
            </a:r>
            <a:endParaRPr lang="id-ID" sz="2400" dirty="0"/>
          </a:p>
        </p:txBody>
      </p:sp>
      <p:pic>
        <p:nvPicPr>
          <p:cNvPr id="4" name="Picture 3" descr="Mengenal Alat-Alat Fiber Optic/Optik dan Masing-Masing Fungsinya">
            <a:hlinkClick r:id="rId2"/>
          </p:cNvPr>
          <p:cNvPicPr/>
          <p:nvPr/>
        </p:nvPicPr>
        <p:blipFill>
          <a:blip r:embed="rId3">
            <a:extLst>
              <a:ext uri="{28A0092B-C50C-407E-A947-70E740481C1C}">
                <a14:useLocalDpi xmlns:a14="http://schemas.microsoft.com/office/drawing/2010/main" val="0"/>
              </a:ext>
            </a:extLst>
          </a:blip>
          <a:srcRect/>
          <a:stretch>
            <a:fillRect/>
          </a:stretch>
        </p:blipFill>
        <p:spPr>
          <a:xfrm>
            <a:off x="1187624" y="1879729"/>
            <a:ext cx="2323465" cy="1405255"/>
          </a:xfrm>
          <a:prstGeom prst="rect">
            <a:avLst/>
          </a:prstGeom>
          <a:noFill/>
          <a:ln>
            <a:noFill/>
          </a:ln>
        </p:spPr>
      </p:pic>
      <p:sp>
        <p:nvSpPr>
          <p:cNvPr id="5" name="Rectangle 4"/>
          <p:cNvSpPr/>
          <p:nvPr/>
        </p:nvSpPr>
        <p:spPr>
          <a:xfrm>
            <a:off x="3923929" y="1667260"/>
            <a:ext cx="4824536" cy="1323439"/>
          </a:xfrm>
          <a:prstGeom prst="rect">
            <a:avLst/>
          </a:prstGeom>
        </p:spPr>
        <p:txBody>
          <a:bodyPr wrap="square">
            <a:spAutoFit/>
          </a:bodyPr>
          <a:lstStyle/>
          <a:p>
            <a:r>
              <a:rPr lang="id-ID" sz="2000" dirty="0"/>
              <a:t>OTDR merupakan salah satu alat yang digunakan untuk mendeteksi komunitas atau himpunan suatu kabel serat ptik dalam jarak tempuh </a:t>
            </a:r>
            <a:r>
              <a:rPr lang="id-ID" sz="2000" dirty="0" smtClean="0"/>
              <a:t>tertentu</a:t>
            </a:r>
            <a:endParaRPr lang="id-ID" sz="2000" dirty="0"/>
          </a:p>
        </p:txBody>
      </p:sp>
      <p:sp>
        <p:nvSpPr>
          <p:cNvPr id="6" name="Rectangle 5"/>
          <p:cNvSpPr/>
          <p:nvPr/>
        </p:nvSpPr>
        <p:spPr>
          <a:xfrm>
            <a:off x="304943" y="3688717"/>
            <a:ext cx="1738746" cy="461665"/>
          </a:xfrm>
          <a:prstGeom prst="rect">
            <a:avLst/>
          </a:prstGeom>
        </p:spPr>
        <p:txBody>
          <a:bodyPr wrap="none">
            <a:spAutoFit/>
          </a:bodyPr>
          <a:lstStyle/>
          <a:p>
            <a:r>
              <a:rPr lang="en-US" sz="2400" b="1" dirty="0" smtClean="0"/>
              <a:t>Light </a:t>
            </a:r>
            <a:r>
              <a:rPr lang="en-US" sz="2400" b="1" dirty="0"/>
              <a:t>Source</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316" y="4658360"/>
            <a:ext cx="2852737"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355976" y="3866272"/>
            <a:ext cx="4572000" cy="1938992"/>
          </a:xfrm>
          <a:prstGeom prst="rect">
            <a:avLst/>
          </a:prstGeom>
        </p:spPr>
        <p:txBody>
          <a:bodyPr>
            <a:spAutoFit/>
          </a:bodyPr>
          <a:lstStyle/>
          <a:p>
            <a:r>
              <a:rPr lang="en-US" sz="2000" dirty="0" err="1" smtClean="0"/>
              <a:t>untuk</a:t>
            </a:r>
            <a:r>
              <a:rPr lang="en-US" sz="2000" dirty="0" smtClean="0"/>
              <a:t> </a:t>
            </a:r>
            <a:r>
              <a:rPr lang="en-US" sz="2000" dirty="0" err="1"/>
              <a:t>memberikan</a:t>
            </a:r>
            <a:r>
              <a:rPr lang="en-US" sz="2000" dirty="0"/>
              <a:t> </a:t>
            </a:r>
            <a:r>
              <a:rPr lang="en-US" sz="2000" dirty="0" err="1"/>
              <a:t>suatu</a:t>
            </a:r>
            <a:r>
              <a:rPr lang="en-US" sz="2000" dirty="0"/>
              <a:t> signal </a:t>
            </a:r>
            <a:r>
              <a:rPr lang="en-US" sz="2000" dirty="0" err="1"/>
              <a:t>untuk</a:t>
            </a:r>
            <a:r>
              <a:rPr lang="en-US" sz="2000" dirty="0"/>
              <a:t> </a:t>
            </a:r>
            <a:r>
              <a:rPr lang="en-US" sz="2000" dirty="0" err="1"/>
              <a:t>jalur</a:t>
            </a:r>
            <a:r>
              <a:rPr lang="en-US" sz="2000" dirty="0"/>
              <a:t> yang </a:t>
            </a:r>
            <a:r>
              <a:rPr lang="en-US" sz="2000" dirty="0" err="1"/>
              <a:t>akan</a:t>
            </a:r>
            <a:r>
              <a:rPr lang="en-US" sz="2000" dirty="0"/>
              <a:t> </a:t>
            </a:r>
            <a:r>
              <a:rPr lang="en-US" sz="2000" dirty="0" err="1"/>
              <a:t>dilaluinya</a:t>
            </a:r>
            <a:r>
              <a:rPr lang="en-US" sz="2000" dirty="0"/>
              <a:t>, </a:t>
            </a:r>
            <a:r>
              <a:rPr lang="en-US" sz="2000" dirty="0" err="1"/>
              <a:t>misalnya</a:t>
            </a:r>
            <a:r>
              <a:rPr lang="en-US" sz="2000" dirty="0"/>
              <a:t> </a:t>
            </a:r>
            <a:r>
              <a:rPr lang="en-US" sz="2000" dirty="0" err="1"/>
              <a:t>untuk</a:t>
            </a:r>
            <a:r>
              <a:rPr lang="en-US" sz="2000" dirty="0"/>
              <a:t> </a:t>
            </a:r>
            <a:r>
              <a:rPr lang="en-US" sz="2000" dirty="0" err="1"/>
              <a:t>mengukur</a:t>
            </a:r>
            <a:r>
              <a:rPr lang="en-US" sz="2000" dirty="0"/>
              <a:t> </a:t>
            </a:r>
            <a:r>
              <a:rPr lang="en-US" sz="2000" dirty="0" err="1"/>
              <a:t>suatu</a:t>
            </a:r>
            <a:r>
              <a:rPr lang="en-US" sz="2000" dirty="0"/>
              <a:t> </a:t>
            </a:r>
            <a:r>
              <a:rPr lang="en-US" sz="2000" dirty="0" err="1"/>
              <a:t>redaman</a:t>
            </a:r>
            <a:r>
              <a:rPr lang="en-US" sz="2000" dirty="0"/>
              <a:t> </a:t>
            </a:r>
            <a:r>
              <a:rPr lang="en-US" sz="2000" dirty="0" err="1"/>
              <a:t>jalur</a:t>
            </a:r>
            <a:r>
              <a:rPr lang="en-US" sz="2000" dirty="0"/>
              <a:t> </a:t>
            </a:r>
            <a:r>
              <a:rPr lang="en-US" sz="2000" dirty="0" err="1"/>
              <a:t>atu</a:t>
            </a:r>
            <a:r>
              <a:rPr lang="en-US" sz="2000" dirty="0"/>
              <a:t> end to end </a:t>
            </a:r>
            <a:r>
              <a:rPr lang="en-US" sz="2000" dirty="0" err="1"/>
              <a:t>dimana</a:t>
            </a:r>
            <a:r>
              <a:rPr lang="en-US" sz="2000" dirty="0"/>
              <a:t> Light Source </a:t>
            </a:r>
            <a:r>
              <a:rPr lang="en-US" sz="2000" dirty="0" err="1"/>
              <a:t>ini</a:t>
            </a:r>
            <a:r>
              <a:rPr lang="en-US" sz="2000" dirty="0"/>
              <a:t> </a:t>
            </a:r>
            <a:r>
              <a:rPr lang="en-US" sz="2000" dirty="0" err="1"/>
              <a:t>akan</a:t>
            </a:r>
            <a:r>
              <a:rPr lang="en-US" sz="2000" dirty="0"/>
              <a:t> </a:t>
            </a:r>
            <a:r>
              <a:rPr lang="en-US" sz="2000" dirty="0" err="1"/>
              <a:t>berfungsi</a:t>
            </a:r>
            <a:r>
              <a:rPr lang="en-US" sz="2000" dirty="0"/>
              <a:t> </a:t>
            </a:r>
            <a:r>
              <a:rPr lang="en-US" sz="2000" dirty="0" err="1"/>
              <a:t>sebagai</a:t>
            </a:r>
            <a:r>
              <a:rPr lang="en-US" sz="2000" dirty="0"/>
              <a:t> media yang </a:t>
            </a:r>
            <a:r>
              <a:rPr lang="en-US" sz="2000" dirty="0" err="1"/>
              <a:t>memberi</a:t>
            </a:r>
            <a:r>
              <a:rPr lang="en-US" sz="2000" dirty="0"/>
              <a:t> signal-</a:t>
            </a:r>
            <a:r>
              <a:rPr lang="en-US" sz="2000" dirty="0" err="1"/>
              <a:t>nya</a:t>
            </a:r>
            <a:r>
              <a:rPr lang="en-US" sz="2000" dirty="0"/>
              <a:t>.</a:t>
            </a:r>
          </a:p>
        </p:txBody>
      </p:sp>
    </p:spTree>
    <p:extLst>
      <p:ext uri="{BB962C8B-B14F-4D97-AF65-F5344CB8AC3E}">
        <p14:creationId xmlns:p14="http://schemas.microsoft.com/office/powerpoint/2010/main" val="366048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a:t>
            </a:fld>
            <a:endParaRPr lang="id-ID"/>
          </a:p>
        </p:txBody>
      </p:sp>
      <p:sp>
        <p:nvSpPr>
          <p:cNvPr id="3" name="Rectangle 2"/>
          <p:cNvSpPr/>
          <p:nvPr/>
        </p:nvSpPr>
        <p:spPr>
          <a:xfrm>
            <a:off x="774570" y="1052736"/>
            <a:ext cx="7920880" cy="830997"/>
          </a:xfrm>
          <a:prstGeom prst="rect">
            <a:avLst/>
          </a:prstGeom>
        </p:spPr>
        <p:txBody>
          <a:bodyPr wrap="square">
            <a:spAutoFit/>
          </a:bodyPr>
          <a:lstStyle/>
          <a:p>
            <a:r>
              <a:rPr lang="en-US" sz="2400" b="1" dirty="0" err="1"/>
              <a:t>Capaian</a:t>
            </a:r>
            <a:r>
              <a:rPr lang="en-US" sz="2400" b="1" dirty="0"/>
              <a:t> </a:t>
            </a:r>
            <a:r>
              <a:rPr lang="en-US" sz="2400" b="1" dirty="0" err="1"/>
              <a:t>Pembelajaran</a:t>
            </a:r>
            <a:r>
              <a:rPr lang="en-US" sz="2400" b="1" dirty="0"/>
              <a:t> Mata </a:t>
            </a:r>
            <a:r>
              <a:rPr lang="en-US" sz="2400" b="1" dirty="0" err="1"/>
              <a:t>Kegiatan</a:t>
            </a:r>
            <a:endParaRPr lang="en-US" sz="2400" b="1" dirty="0"/>
          </a:p>
          <a:p>
            <a:r>
              <a:rPr lang="en-US" sz="2400" dirty="0" err="1"/>
              <a:t>Memahami</a:t>
            </a:r>
            <a:r>
              <a:rPr lang="en-US" sz="2400" dirty="0"/>
              <a:t> </a:t>
            </a:r>
            <a:r>
              <a:rPr lang="en-US" sz="2400" dirty="0" err="1"/>
              <a:t>Teknologi</a:t>
            </a:r>
            <a:r>
              <a:rPr lang="en-US" sz="2400" dirty="0"/>
              <a:t> </a:t>
            </a:r>
            <a:r>
              <a:rPr lang="en-US" sz="2400" dirty="0" err="1"/>
              <a:t>Jaringan</a:t>
            </a:r>
            <a:r>
              <a:rPr lang="en-US" sz="2400" dirty="0"/>
              <a:t> </a:t>
            </a:r>
            <a:r>
              <a:rPr lang="en-US" sz="2400" dirty="0" err="1"/>
              <a:t>Berbasis</a:t>
            </a:r>
            <a:r>
              <a:rPr lang="en-US" sz="2400" dirty="0"/>
              <a:t> </a:t>
            </a:r>
            <a:r>
              <a:rPr lang="en-US" sz="2400" dirty="0" err="1"/>
              <a:t>Luar</a:t>
            </a:r>
            <a:r>
              <a:rPr lang="en-US" sz="2400" dirty="0"/>
              <a:t> (WAN)</a:t>
            </a:r>
          </a:p>
        </p:txBody>
      </p:sp>
      <p:sp>
        <p:nvSpPr>
          <p:cNvPr id="4" name="Rectangle 3"/>
          <p:cNvSpPr/>
          <p:nvPr/>
        </p:nvSpPr>
        <p:spPr>
          <a:xfrm>
            <a:off x="772856" y="1988840"/>
            <a:ext cx="8388424" cy="3785652"/>
          </a:xfrm>
          <a:prstGeom prst="rect">
            <a:avLst/>
          </a:prstGeom>
        </p:spPr>
        <p:txBody>
          <a:bodyPr wrap="square">
            <a:spAutoFit/>
          </a:bodyPr>
          <a:lstStyle/>
          <a:p>
            <a:r>
              <a:rPr lang="en-US" sz="2400" b="1" dirty="0"/>
              <a:t>Sub </a:t>
            </a:r>
            <a:r>
              <a:rPr lang="en-US" sz="2400" b="1" dirty="0" err="1"/>
              <a:t>Capaian</a:t>
            </a:r>
            <a:r>
              <a:rPr lang="en-US" sz="2400" b="1" dirty="0"/>
              <a:t> </a:t>
            </a:r>
            <a:r>
              <a:rPr lang="en-US" sz="2400" b="1" dirty="0" err="1"/>
              <a:t>Pembelajaran</a:t>
            </a:r>
            <a:r>
              <a:rPr lang="en-US" sz="2400" b="1" dirty="0"/>
              <a:t> Mata </a:t>
            </a:r>
            <a:r>
              <a:rPr lang="en-US" sz="2400" b="1" dirty="0" err="1"/>
              <a:t>Kegiatan</a:t>
            </a:r>
            <a:endParaRPr lang="en-US" sz="2400" b="1" dirty="0"/>
          </a:p>
          <a:p>
            <a:pPr marL="342900" indent="-342900">
              <a:buAutoNum type="arabicPeriod"/>
            </a:pPr>
            <a:r>
              <a:rPr lang="en-US" sz="2400" dirty="0" err="1" smtClean="0"/>
              <a:t>Menganalisis</a:t>
            </a:r>
            <a:r>
              <a:rPr lang="en-US" sz="2400" dirty="0" smtClean="0"/>
              <a:t> </a:t>
            </a:r>
            <a:r>
              <a:rPr lang="en-US" sz="2400" dirty="0" err="1"/>
              <a:t>Jaringan</a:t>
            </a:r>
            <a:r>
              <a:rPr lang="en-US" sz="2400" dirty="0"/>
              <a:t> </a:t>
            </a:r>
            <a:r>
              <a:rPr lang="en-US" sz="2400" dirty="0" err="1"/>
              <a:t>Berbasis</a:t>
            </a:r>
            <a:r>
              <a:rPr lang="en-US" sz="2400" dirty="0"/>
              <a:t> </a:t>
            </a:r>
            <a:r>
              <a:rPr lang="en-US" sz="2400" dirty="0" err="1" smtClean="0"/>
              <a:t>Luas</a:t>
            </a:r>
            <a:endParaRPr lang="en-US" sz="2400" dirty="0" smtClean="0"/>
          </a:p>
          <a:p>
            <a:pPr marL="342900" indent="-342900">
              <a:buAutoNum type="arabicPeriod"/>
            </a:pPr>
            <a:r>
              <a:rPr lang="en-US" sz="2400" dirty="0" err="1" smtClean="0"/>
              <a:t>Mengevaluasi</a:t>
            </a:r>
            <a:r>
              <a:rPr lang="en-US" sz="2400" dirty="0" smtClean="0"/>
              <a:t> </a:t>
            </a:r>
            <a:r>
              <a:rPr lang="en-US" sz="2400" dirty="0" err="1"/>
              <a:t>Jaringan</a:t>
            </a:r>
            <a:r>
              <a:rPr lang="en-US" sz="2400" dirty="0"/>
              <a:t> </a:t>
            </a:r>
            <a:r>
              <a:rPr lang="en-US" sz="2400" dirty="0" err="1" smtClean="0"/>
              <a:t>Nirkabel</a:t>
            </a:r>
            <a:endParaRPr lang="en-US" sz="2400" dirty="0" smtClean="0"/>
          </a:p>
          <a:p>
            <a:pPr marL="342900" indent="-342900">
              <a:buAutoNum type="arabicPeriod"/>
            </a:pPr>
            <a:r>
              <a:rPr lang="en-US" sz="2400" dirty="0" err="1" smtClean="0"/>
              <a:t>Mengevaluasi</a:t>
            </a:r>
            <a:r>
              <a:rPr lang="en-US" sz="2400" dirty="0" smtClean="0"/>
              <a:t> </a:t>
            </a:r>
            <a:r>
              <a:rPr lang="en-US" sz="2400" dirty="0" err="1"/>
              <a:t>Permasalahan</a:t>
            </a:r>
            <a:r>
              <a:rPr lang="en-US" sz="2400" dirty="0"/>
              <a:t> </a:t>
            </a:r>
            <a:r>
              <a:rPr lang="en-US" sz="2400" dirty="0" err="1"/>
              <a:t>Jaringan</a:t>
            </a:r>
            <a:r>
              <a:rPr lang="en-US" sz="2400" dirty="0"/>
              <a:t> </a:t>
            </a:r>
            <a:r>
              <a:rPr lang="en-US" sz="2400" dirty="0" err="1" smtClean="0"/>
              <a:t>Nirkabel</a:t>
            </a:r>
            <a:endParaRPr lang="en-US" sz="2400" dirty="0" smtClean="0"/>
          </a:p>
          <a:p>
            <a:pPr marL="342900" indent="-342900">
              <a:buAutoNum type="arabicPeriod"/>
            </a:pPr>
            <a:r>
              <a:rPr lang="en-US" sz="2400" dirty="0" err="1" smtClean="0"/>
              <a:t>Memahami</a:t>
            </a:r>
            <a:r>
              <a:rPr lang="en-US" sz="2400" dirty="0" smtClean="0"/>
              <a:t> </a:t>
            </a:r>
            <a:r>
              <a:rPr lang="en-US" sz="2400" dirty="0" err="1"/>
              <a:t>Jaringan</a:t>
            </a:r>
            <a:r>
              <a:rPr lang="en-US" sz="2400" dirty="0"/>
              <a:t> Fiber </a:t>
            </a:r>
            <a:r>
              <a:rPr lang="en-US" sz="2400" dirty="0" smtClean="0"/>
              <a:t>Optic</a:t>
            </a:r>
          </a:p>
          <a:p>
            <a:pPr marL="342900" indent="-342900">
              <a:buAutoNum type="arabicPeriod"/>
            </a:pPr>
            <a:r>
              <a:rPr lang="en-US" sz="2400" dirty="0" err="1" smtClean="0"/>
              <a:t>Mengidentifikasi</a:t>
            </a:r>
            <a:r>
              <a:rPr lang="en-US" sz="2400" dirty="0" smtClean="0"/>
              <a:t> </a:t>
            </a:r>
            <a:r>
              <a:rPr lang="en-US" sz="2400" dirty="0" err="1"/>
              <a:t>jenis-jenis</a:t>
            </a:r>
            <a:r>
              <a:rPr lang="en-US" sz="2400" dirty="0"/>
              <a:t> </a:t>
            </a:r>
            <a:r>
              <a:rPr lang="en-US" sz="2400" dirty="0" err="1"/>
              <a:t>kabel</a:t>
            </a:r>
            <a:r>
              <a:rPr lang="en-US" sz="2400" dirty="0"/>
              <a:t> fiber </a:t>
            </a:r>
            <a:r>
              <a:rPr lang="en-US" sz="2400" dirty="0" smtClean="0"/>
              <a:t>optic</a:t>
            </a:r>
          </a:p>
          <a:p>
            <a:pPr marL="342900" indent="-342900">
              <a:buAutoNum type="arabicPeriod"/>
            </a:pPr>
            <a:r>
              <a:rPr lang="en-US" sz="2400" dirty="0" err="1" smtClean="0"/>
              <a:t>Menerapkan</a:t>
            </a:r>
            <a:r>
              <a:rPr lang="en-US" sz="2400" dirty="0" smtClean="0"/>
              <a:t> </a:t>
            </a:r>
            <a:r>
              <a:rPr lang="en-US" sz="2400" dirty="0" err="1"/>
              <a:t>Fungsi</a:t>
            </a:r>
            <a:r>
              <a:rPr lang="en-US" sz="2400" dirty="0"/>
              <a:t> </a:t>
            </a:r>
            <a:r>
              <a:rPr lang="en-US" sz="2400" dirty="0" err="1"/>
              <a:t>Alat</a:t>
            </a:r>
            <a:r>
              <a:rPr lang="en-US" sz="2400" dirty="0"/>
              <a:t> </a:t>
            </a:r>
            <a:r>
              <a:rPr lang="en-US" sz="2400" dirty="0" err="1"/>
              <a:t>Kerja</a:t>
            </a:r>
            <a:r>
              <a:rPr lang="en-US" sz="2400" dirty="0"/>
              <a:t> Fiber </a:t>
            </a:r>
            <a:r>
              <a:rPr lang="en-US" sz="2400" dirty="0" smtClean="0"/>
              <a:t>Optic</a:t>
            </a:r>
          </a:p>
          <a:p>
            <a:pPr marL="342900" indent="-342900">
              <a:buAutoNum type="arabicPeriod"/>
            </a:pPr>
            <a:r>
              <a:rPr lang="en-US" sz="2400" dirty="0" err="1" smtClean="0"/>
              <a:t>Mengevaluasi</a:t>
            </a:r>
            <a:r>
              <a:rPr lang="en-US" sz="2400" dirty="0" smtClean="0"/>
              <a:t> </a:t>
            </a:r>
            <a:r>
              <a:rPr lang="en-US" sz="2400" dirty="0" err="1"/>
              <a:t>Penyambungan</a:t>
            </a:r>
            <a:r>
              <a:rPr lang="en-US" sz="2400" dirty="0"/>
              <a:t> Fiber </a:t>
            </a:r>
            <a:r>
              <a:rPr lang="en-US" sz="2400" dirty="0" smtClean="0"/>
              <a:t>Optic</a:t>
            </a:r>
          </a:p>
          <a:p>
            <a:pPr marL="342900" indent="-342900">
              <a:buAutoNum type="arabicPeriod"/>
            </a:pPr>
            <a:r>
              <a:rPr lang="en-US" sz="2400" dirty="0" err="1" smtClean="0"/>
              <a:t>Mengevaluasi</a:t>
            </a:r>
            <a:r>
              <a:rPr lang="en-US" sz="2400" dirty="0" smtClean="0"/>
              <a:t> </a:t>
            </a:r>
            <a:r>
              <a:rPr lang="en-US" sz="2400" dirty="0" err="1"/>
              <a:t>Perangkat</a:t>
            </a:r>
            <a:r>
              <a:rPr lang="en-US" sz="2400" dirty="0"/>
              <a:t> </a:t>
            </a:r>
            <a:r>
              <a:rPr lang="en-US" sz="2400" dirty="0" err="1"/>
              <a:t>Pasif</a:t>
            </a:r>
            <a:r>
              <a:rPr lang="en-US" sz="2400" dirty="0"/>
              <a:t> </a:t>
            </a:r>
            <a:r>
              <a:rPr lang="en-US" sz="2400" dirty="0" err="1"/>
              <a:t>Jaringan</a:t>
            </a:r>
            <a:r>
              <a:rPr lang="en-US" sz="2400" dirty="0"/>
              <a:t> Fiber Optic </a:t>
            </a:r>
            <a:endParaRPr lang="en-US" sz="2400" dirty="0" smtClean="0"/>
          </a:p>
          <a:p>
            <a:pPr marL="342900" indent="-342900">
              <a:buAutoNum type="arabicPeriod"/>
            </a:pPr>
            <a:r>
              <a:rPr lang="en-US" sz="2400" dirty="0" err="1" smtClean="0"/>
              <a:t>Mengevaluasi</a:t>
            </a:r>
            <a:r>
              <a:rPr lang="en-US" sz="2400" dirty="0" smtClean="0"/>
              <a:t> </a:t>
            </a:r>
            <a:r>
              <a:rPr lang="en-US" sz="2400" dirty="0" err="1"/>
              <a:t>Permasalahan</a:t>
            </a:r>
            <a:r>
              <a:rPr lang="en-US" sz="2400" dirty="0"/>
              <a:t> </a:t>
            </a:r>
            <a:r>
              <a:rPr lang="en-US" sz="2400" dirty="0" err="1"/>
              <a:t>Jaringan</a:t>
            </a:r>
            <a:r>
              <a:rPr lang="en-US" sz="2400" dirty="0"/>
              <a:t> Fiber Optic</a:t>
            </a:r>
          </a:p>
        </p:txBody>
      </p:sp>
    </p:spTree>
    <p:extLst>
      <p:ext uri="{BB962C8B-B14F-4D97-AF65-F5344CB8AC3E}">
        <p14:creationId xmlns:p14="http://schemas.microsoft.com/office/powerpoint/2010/main" val="1021884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20</a:t>
            </a:fld>
            <a:endParaRPr lang="id-ID"/>
          </a:p>
        </p:txBody>
      </p:sp>
      <p:sp>
        <p:nvSpPr>
          <p:cNvPr id="3" name="Rectangle 2"/>
          <p:cNvSpPr/>
          <p:nvPr/>
        </p:nvSpPr>
        <p:spPr>
          <a:xfrm>
            <a:off x="423914" y="951111"/>
            <a:ext cx="3062570" cy="461665"/>
          </a:xfrm>
          <a:prstGeom prst="rect">
            <a:avLst/>
          </a:prstGeom>
        </p:spPr>
        <p:txBody>
          <a:bodyPr wrap="none">
            <a:spAutoFit/>
          </a:bodyPr>
          <a:lstStyle/>
          <a:p>
            <a:r>
              <a:rPr lang="en-US" sz="2400" b="1" dirty="0" smtClean="0"/>
              <a:t>Optical </a:t>
            </a:r>
            <a:r>
              <a:rPr lang="en-US" sz="2400" b="1" dirty="0"/>
              <a:t>Fiber Identifier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84" y="1467619"/>
            <a:ext cx="1457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05002" y="1477233"/>
            <a:ext cx="5787477" cy="1015663"/>
          </a:xfrm>
          <a:prstGeom prst="rect">
            <a:avLst/>
          </a:prstGeom>
        </p:spPr>
        <p:txBody>
          <a:bodyPr wrap="square">
            <a:spAutoFit/>
          </a:bodyPr>
          <a:lstStyle/>
          <a:p>
            <a:r>
              <a:rPr lang="en-US" sz="2000" dirty="0" err="1"/>
              <a:t>Alat</a:t>
            </a:r>
            <a:r>
              <a:rPr lang="en-US" sz="2000" dirty="0"/>
              <a:t> yang </a:t>
            </a:r>
            <a:r>
              <a:rPr lang="en-US" sz="2000" dirty="0" err="1"/>
              <a:t>satu</a:t>
            </a:r>
            <a:r>
              <a:rPr lang="en-US" sz="2000" dirty="0"/>
              <a:t> </a:t>
            </a:r>
            <a:r>
              <a:rPr lang="en-US" sz="2000" dirty="0" err="1"/>
              <a:t>ini</a:t>
            </a:r>
            <a:r>
              <a:rPr lang="en-US" sz="2000" dirty="0"/>
              <a:t> </a:t>
            </a:r>
            <a:r>
              <a:rPr lang="en-US" sz="2000" dirty="0" err="1"/>
              <a:t>memiliki</a:t>
            </a:r>
            <a:r>
              <a:rPr lang="en-US" sz="2000" dirty="0"/>
              <a:t> </a:t>
            </a:r>
            <a:r>
              <a:rPr lang="en-US" sz="2000" dirty="0" err="1"/>
              <a:t>fungsi</a:t>
            </a:r>
            <a:r>
              <a:rPr lang="en-US" sz="2000" dirty="0"/>
              <a:t> </a:t>
            </a:r>
            <a:r>
              <a:rPr lang="en-US" sz="2000" dirty="0" err="1"/>
              <a:t>untuk</a:t>
            </a:r>
            <a:r>
              <a:rPr lang="en-US" sz="2000" dirty="0"/>
              <a:t> </a:t>
            </a:r>
            <a:r>
              <a:rPr lang="en-US" sz="2000" dirty="0" err="1"/>
              <a:t>mengetahui</a:t>
            </a:r>
            <a:r>
              <a:rPr lang="en-US" sz="2000" dirty="0"/>
              <a:t> </a:t>
            </a:r>
            <a:r>
              <a:rPr lang="en-US" sz="2000" dirty="0" err="1"/>
              <a:t>arah</a:t>
            </a:r>
            <a:r>
              <a:rPr lang="en-US" sz="2000" dirty="0"/>
              <a:t> signal </a:t>
            </a:r>
            <a:r>
              <a:rPr lang="en-US" sz="2000" dirty="0" err="1"/>
              <a:t>dengan</a:t>
            </a:r>
            <a:r>
              <a:rPr lang="en-US" sz="2000" dirty="0"/>
              <a:t> </a:t>
            </a:r>
            <a:r>
              <a:rPr lang="en-US" sz="2000" dirty="0" err="1"/>
              <a:t>penunjuk</a:t>
            </a:r>
            <a:r>
              <a:rPr lang="en-US" sz="2000" dirty="0"/>
              <a:t> </a:t>
            </a:r>
            <a:r>
              <a:rPr lang="en-US" sz="2000" dirty="0" err="1"/>
              <a:t>arah</a:t>
            </a:r>
            <a:r>
              <a:rPr lang="en-US" sz="2000" dirty="0"/>
              <a:t> </a:t>
            </a:r>
            <a:r>
              <a:rPr lang="en-US" sz="2000" dirty="0" err="1"/>
              <a:t>dan</a:t>
            </a:r>
            <a:r>
              <a:rPr lang="en-US" sz="2000" dirty="0"/>
              <a:t> </a:t>
            </a:r>
            <a:r>
              <a:rPr lang="en-US" sz="2000" dirty="0" err="1"/>
              <a:t>besar</a:t>
            </a:r>
            <a:r>
              <a:rPr lang="en-US" sz="2000" dirty="0"/>
              <a:t> </a:t>
            </a:r>
            <a:r>
              <a:rPr lang="en-US" sz="2000" dirty="0" err="1"/>
              <a:t>daya</a:t>
            </a:r>
            <a:r>
              <a:rPr lang="en-US" sz="2000" dirty="0"/>
              <a:t> yang di </a:t>
            </a:r>
            <a:r>
              <a:rPr lang="en-US" sz="2000" dirty="0" err="1"/>
              <a:t>laluinya</a:t>
            </a:r>
            <a:r>
              <a:rPr lang="en-US" sz="2000" dirty="0"/>
              <a:t>.</a:t>
            </a:r>
          </a:p>
        </p:txBody>
      </p:sp>
      <p:sp>
        <p:nvSpPr>
          <p:cNvPr id="6" name="Rectangle 5"/>
          <p:cNvSpPr/>
          <p:nvPr/>
        </p:nvSpPr>
        <p:spPr>
          <a:xfrm>
            <a:off x="418567" y="2780928"/>
            <a:ext cx="2678875" cy="461665"/>
          </a:xfrm>
          <a:prstGeom prst="rect">
            <a:avLst/>
          </a:prstGeom>
        </p:spPr>
        <p:txBody>
          <a:bodyPr wrap="none">
            <a:spAutoFit/>
          </a:bodyPr>
          <a:lstStyle/>
          <a:p>
            <a:r>
              <a:rPr lang="en-US" sz="2400" b="1" dirty="0" smtClean="0"/>
              <a:t>Visual </a:t>
            </a:r>
            <a:r>
              <a:rPr lang="en-US" sz="2400" b="1" dirty="0"/>
              <a:t>Fault Locator</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88" y="3140968"/>
            <a:ext cx="1908175"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105002" y="3133417"/>
            <a:ext cx="5787477" cy="1015663"/>
          </a:xfrm>
          <a:prstGeom prst="rect">
            <a:avLst/>
          </a:prstGeom>
        </p:spPr>
        <p:txBody>
          <a:bodyPr wrap="square">
            <a:spAutoFit/>
          </a:bodyPr>
          <a:lstStyle/>
          <a:p>
            <a:r>
              <a:rPr lang="en-US" sz="2000" dirty="0" err="1"/>
              <a:t>Alat</a:t>
            </a:r>
            <a:r>
              <a:rPr lang="en-US" sz="2000" dirty="0"/>
              <a:t> </a:t>
            </a:r>
            <a:r>
              <a:rPr lang="en-US" sz="2000" dirty="0" err="1"/>
              <a:t>ini</a:t>
            </a:r>
            <a:r>
              <a:rPr lang="en-US" sz="2000" dirty="0"/>
              <a:t> </a:t>
            </a:r>
            <a:r>
              <a:rPr lang="en-US" sz="2000" dirty="0" err="1"/>
              <a:t>sering</a:t>
            </a:r>
            <a:r>
              <a:rPr lang="en-US" sz="2000" dirty="0"/>
              <a:t> </a:t>
            </a:r>
            <a:r>
              <a:rPr lang="en-US" sz="2000" dirty="0" err="1"/>
              <a:t>disebut</a:t>
            </a:r>
            <a:r>
              <a:rPr lang="en-US" sz="2000" dirty="0"/>
              <a:t> </a:t>
            </a:r>
            <a:r>
              <a:rPr lang="en-US" sz="2000" dirty="0" err="1"/>
              <a:t>juga</a:t>
            </a:r>
            <a:r>
              <a:rPr lang="en-US" sz="2000" dirty="0"/>
              <a:t> Laser fiber optic </a:t>
            </a:r>
            <a:r>
              <a:rPr lang="en-US" sz="2000" dirty="0" err="1"/>
              <a:t>atau</a:t>
            </a:r>
            <a:r>
              <a:rPr lang="en-US" sz="2000" dirty="0"/>
              <a:t> </a:t>
            </a:r>
            <a:r>
              <a:rPr lang="en-US" sz="2000" dirty="0" err="1"/>
              <a:t>senter</a:t>
            </a:r>
            <a:r>
              <a:rPr lang="en-US" sz="2000" dirty="0"/>
              <a:t> fiber optic. </a:t>
            </a:r>
            <a:r>
              <a:rPr lang="en-US" sz="2000" dirty="0" err="1"/>
              <a:t>Fungsinya</a:t>
            </a:r>
            <a:r>
              <a:rPr lang="en-US" sz="2000" dirty="0"/>
              <a:t> </a:t>
            </a:r>
            <a:r>
              <a:rPr lang="en-US" sz="2000" dirty="0" err="1"/>
              <a:t>untuk</a:t>
            </a:r>
            <a:r>
              <a:rPr lang="en-US" sz="2000" dirty="0"/>
              <a:t> </a:t>
            </a:r>
            <a:r>
              <a:rPr lang="en-US" sz="2000" dirty="0" err="1"/>
              <a:t>melakukan</a:t>
            </a:r>
            <a:r>
              <a:rPr lang="en-US" sz="2000" dirty="0"/>
              <a:t> </a:t>
            </a:r>
            <a:r>
              <a:rPr lang="en-US" sz="2000" dirty="0" err="1"/>
              <a:t>pengetesan</a:t>
            </a:r>
            <a:r>
              <a:rPr lang="en-US" sz="2000" dirty="0"/>
              <a:t> </a:t>
            </a:r>
            <a:r>
              <a:rPr lang="en-US" sz="2000" dirty="0" err="1"/>
              <a:t>pada</a:t>
            </a:r>
            <a:r>
              <a:rPr lang="en-US" sz="2000" dirty="0"/>
              <a:t> core fiber optic.</a:t>
            </a:r>
          </a:p>
        </p:txBody>
      </p:sp>
      <p:sp>
        <p:nvSpPr>
          <p:cNvPr id="9" name="Rectangle 8"/>
          <p:cNvSpPr/>
          <p:nvPr/>
        </p:nvSpPr>
        <p:spPr>
          <a:xfrm>
            <a:off x="423914" y="4335487"/>
            <a:ext cx="2476512" cy="461665"/>
          </a:xfrm>
          <a:prstGeom prst="rect">
            <a:avLst/>
          </a:prstGeom>
        </p:spPr>
        <p:txBody>
          <a:bodyPr wrap="none">
            <a:spAutoFit/>
          </a:bodyPr>
          <a:lstStyle/>
          <a:p>
            <a:r>
              <a:rPr lang="en-US" sz="2400" b="1" dirty="0" smtClean="0"/>
              <a:t>Bit </a:t>
            </a:r>
            <a:r>
              <a:rPr lang="en-US" sz="2400" b="1" dirty="0"/>
              <a:t>Error Rate Test</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40" y="4646536"/>
            <a:ext cx="2195513"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097442" y="4625841"/>
            <a:ext cx="5795037" cy="1323439"/>
          </a:xfrm>
          <a:prstGeom prst="rect">
            <a:avLst/>
          </a:prstGeom>
        </p:spPr>
        <p:txBody>
          <a:bodyPr wrap="square">
            <a:spAutoFit/>
          </a:bodyPr>
          <a:lstStyle/>
          <a:p>
            <a:r>
              <a:rPr lang="en-US" sz="2000" dirty="0" err="1"/>
              <a:t>Alat</a:t>
            </a:r>
            <a:r>
              <a:rPr lang="en-US" sz="2000" dirty="0"/>
              <a:t> </a:t>
            </a:r>
            <a:r>
              <a:rPr lang="en-US" sz="2000" dirty="0" err="1"/>
              <a:t>ini</a:t>
            </a:r>
            <a:r>
              <a:rPr lang="en-US" sz="2000" dirty="0"/>
              <a:t> </a:t>
            </a:r>
            <a:r>
              <a:rPr lang="en-US" sz="2000" dirty="0" err="1"/>
              <a:t>berfungsi</a:t>
            </a:r>
            <a:r>
              <a:rPr lang="en-US" sz="2000" dirty="0"/>
              <a:t> </a:t>
            </a:r>
            <a:r>
              <a:rPr lang="en-US" sz="2000" dirty="0" err="1"/>
              <a:t>sebagai</a:t>
            </a:r>
            <a:r>
              <a:rPr lang="en-US" sz="2000" dirty="0"/>
              <a:t> </a:t>
            </a:r>
            <a:r>
              <a:rPr lang="en-US" sz="2000" dirty="0" err="1"/>
              <a:t>pengecek</a:t>
            </a:r>
            <a:r>
              <a:rPr lang="en-US" sz="2000" dirty="0"/>
              <a:t> </a:t>
            </a:r>
            <a:r>
              <a:rPr lang="en-US" sz="2000" dirty="0" err="1"/>
              <a:t>koneksi</a:t>
            </a:r>
            <a:r>
              <a:rPr lang="en-US" sz="2000" dirty="0"/>
              <a:t> </a:t>
            </a:r>
            <a:r>
              <a:rPr lang="en-US" sz="2000" dirty="0" err="1"/>
              <a:t>jaringan</a:t>
            </a:r>
            <a:r>
              <a:rPr lang="en-US" sz="2000" dirty="0"/>
              <a:t> TDM (Time </a:t>
            </a:r>
            <a:r>
              <a:rPr lang="en-US" sz="2000" dirty="0" err="1"/>
              <a:t>Divisio</a:t>
            </a:r>
            <a:r>
              <a:rPr lang="en-US" sz="2000" dirty="0"/>
              <a:t> </a:t>
            </a:r>
            <a:r>
              <a:rPr lang="en-US" sz="2000" dirty="0" err="1"/>
              <a:t>Multipleksi</a:t>
            </a:r>
            <a:r>
              <a:rPr lang="en-US" sz="2000" dirty="0"/>
              <a:t>) yang </a:t>
            </a:r>
            <a:r>
              <a:rPr lang="en-US" sz="2000" dirty="0" err="1"/>
              <a:t>mana</a:t>
            </a:r>
            <a:r>
              <a:rPr lang="en-US" sz="2000" dirty="0"/>
              <a:t> </a:t>
            </a:r>
            <a:r>
              <a:rPr lang="en-US" sz="2000" dirty="0" err="1"/>
              <a:t>jaringan</a:t>
            </a:r>
            <a:r>
              <a:rPr lang="en-US" sz="2000" dirty="0"/>
              <a:t> TDM </a:t>
            </a:r>
            <a:r>
              <a:rPr lang="en-US" sz="2000" dirty="0" err="1"/>
              <a:t>aplikasinya</a:t>
            </a:r>
            <a:r>
              <a:rPr lang="en-US" sz="2000" dirty="0"/>
              <a:t> </a:t>
            </a:r>
            <a:r>
              <a:rPr lang="en-US" sz="2000" dirty="0" err="1"/>
              <a:t>yaitu</a:t>
            </a:r>
            <a:r>
              <a:rPr lang="en-US" sz="2000" dirty="0"/>
              <a:t> </a:t>
            </a:r>
            <a:r>
              <a:rPr lang="en-US" sz="2000" dirty="0" err="1"/>
              <a:t>layanan</a:t>
            </a:r>
            <a:r>
              <a:rPr lang="en-US" sz="2000" dirty="0"/>
              <a:t> Clear Channel yang </a:t>
            </a:r>
            <a:r>
              <a:rPr lang="en-US" sz="2000" dirty="0" err="1"/>
              <a:t>sedang</a:t>
            </a:r>
            <a:r>
              <a:rPr lang="en-US" sz="2000" dirty="0"/>
              <a:t> </a:t>
            </a:r>
            <a:r>
              <a:rPr lang="en-US" sz="2000" dirty="0" err="1"/>
              <a:t>coba</a:t>
            </a:r>
            <a:r>
              <a:rPr lang="en-US" sz="2000" dirty="0"/>
              <a:t> di </a:t>
            </a:r>
            <a:r>
              <a:rPr lang="en-US" sz="2000" dirty="0" err="1"/>
              <a:t>uraikan</a:t>
            </a:r>
            <a:r>
              <a:rPr lang="en-US" sz="2000" dirty="0"/>
              <a:t> </a:t>
            </a:r>
            <a:r>
              <a:rPr lang="en-US" sz="2000" dirty="0" err="1"/>
              <a:t>penulis</a:t>
            </a:r>
            <a:endParaRPr lang="en-US" sz="2000" dirty="0"/>
          </a:p>
        </p:txBody>
      </p:sp>
    </p:spTree>
    <p:extLst>
      <p:ext uri="{BB962C8B-B14F-4D97-AF65-F5344CB8AC3E}">
        <p14:creationId xmlns:p14="http://schemas.microsoft.com/office/powerpoint/2010/main" val="24445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21</a:t>
            </a:fld>
            <a:endParaRPr lang="id-ID"/>
          </a:p>
        </p:txBody>
      </p:sp>
      <p:sp>
        <p:nvSpPr>
          <p:cNvPr id="5" name="Rectangle 4"/>
          <p:cNvSpPr/>
          <p:nvPr/>
        </p:nvSpPr>
        <p:spPr>
          <a:xfrm>
            <a:off x="1076210" y="2132856"/>
            <a:ext cx="7240206" cy="1631216"/>
          </a:xfrm>
          <a:prstGeom prst="rect">
            <a:avLst/>
          </a:prstGeom>
        </p:spPr>
        <p:txBody>
          <a:bodyPr wrap="square">
            <a:spAutoFit/>
          </a:bodyPr>
          <a:lstStyle/>
          <a:p>
            <a:r>
              <a:rPr lang="en-US" sz="2000" dirty="0" err="1"/>
              <a:t>Penyambungan</a:t>
            </a:r>
            <a:r>
              <a:rPr lang="en-US" sz="2000" dirty="0"/>
              <a:t> </a:t>
            </a:r>
            <a:r>
              <a:rPr lang="en-US" sz="2000" dirty="0" err="1"/>
              <a:t>serat</a:t>
            </a:r>
            <a:r>
              <a:rPr lang="en-US" sz="2000" dirty="0"/>
              <a:t> </a:t>
            </a:r>
            <a:r>
              <a:rPr lang="en-US" sz="2000" dirty="0" err="1"/>
              <a:t>optik</a:t>
            </a:r>
            <a:r>
              <a:rPr lang="en-US" sz="2000" dirty="0"/>
              <a:t> </a:t>
            </a:r>
            <a:r>
              <a:rPr lang="en-US" sz="2000" dirty="0" err="1"/>
              <a:t>atau</a:t>
            </a:r>
            <a:r>
              <a:rPr lang="en-US" sz="2000" dirty="0"/>
              <a:t> yang </a:t>
            </a:r>
            <a:r>
              <a:rPr lang="en-US" sz="2000" dirty="0" err="1"/>
              <a:t>sering</a:t>
            </a:r>
            <a:r>
              <a:rPr lang="en-US" sz="2000" dirty="0"/>
              <a:t> </a:t>
            </a:r>
            <a:r>
              <a:rPr lang="en-US" sz="2000" dirty="0" err="1"/>
              <a:t>disebut</a:t>
            </a:r>
            <a:r>
              <a:rPr lang="en-US" sz="2000" dirty="0"/>
              <a:t> </a:t>
            </a:r>
            <a:r>
              <a:rPr lang="en-US" sz="2000" dirty="0" err="1"/>
              <a:t>dengan</a:t>
            </a:r>
            <a:r>
              <a:rPr lang="en-US" sz="2000" dirty="0"/>
              <a:t> splicing </a:t>
            </a:r>
            <a:r>
              <a:rPr lang="en-US" sz="2000" dirty="0" err="1"/>
              <a:t>serat</a:t>
            </a:r>
            <a:r>
              <a:rPr lang="en-US" sz="2000" dirty="0"/>
              <a:t> </a:t>
            </a:r>
            <a:r>
              <a:rPr lang="en-US" sz="2000" dirty="0" err="1"/>
              <a:t>optik</a:t>
            </a:r>
            <a:r>
              <a:rPr lang="en-US" sz="2000" dirty="0"/>
              <a:t> </a:t>
            </a:r>
            <a:r>
              <a:rPr lang="en-US" sz="2000" dirty="0" err="1"/>
              <a:t>dilakukan</a:t>
            </a:r>
            <a:r>
              <a:rPr lang="en-US" sz="2000" dirty="0"/>
              <a:t> </a:t>
            </a:r>
            <a:r>
              <a:rPr lang="en-US" sz="2000" dirty="0" err="1"/>
              <a:t>pada</a:t>
            </a:r>
            <a:r>
              <a:rPr lang="en-US" sz="2000" dirty="0"/>
              <a:t> </a:t>
            </a:r>
            <a:r>
              <a:rPr lang="en-US" sz="2000" dirty="0" err="1"/>
              <a:t>saat</a:t>
            </a:r>
            <a:r>
              <a:rPr lang="en-US" sz="2000" dirty="0"/>
              <a:t> </a:t>
            </a:r>
            <a:r>
              <a:rPr lang="en-US" sz="2000" dirty="0" err="1"/>
              <a:t>serat</a:t>
            </a:r>
            <a:r>
              <a:rPr lang="en-US" sz="2000" dirty="0"/>
              <a:t> </a:t>
            </a:r>
            <a:r>
              <a:rPr lang="en-US" sz="2000" dirty="0" err="1"/>
              <a:t>putus</a:t>
            </a:r>
            <a:r>
              <a:rPr lang="en-US" sz="2000" dirty="0"/>
              <a:t> yang </a:t>
            </a:r>
            <a:r>
              <a:rPr lang="en-US" sz="2000" dirty="0" err="1"/>
              <a:t>dikarenakan</a:t>
            </a:r>
            <a:r>
              <a:rPr lang="en-US" sz="2000" dirty="0"/>
              <a:t> </a:t>
            </a:r>
            <a:r>
              <a:rPr lang="en-US" sz="2000" dirty="0" err="1"/>
              <a:t>oleh</a:t>
            </a:r>
            <a:r>
              <a:rPr lang="en-US" sz="2000" dirty="0"/>
              <a:t> </a:t>
            </a:r>
            <a:r>
              <a:rPr lang="en-US" sz="2000" dirty="0" err="1"/>
              <a:t>faktor</a:t>
            </a:r>
            <a:r>
              <a:rPr lang="en-US" sz="2000" dirty="0"/>
              <a:t> </a:t>
            </a:r>
            <a:r>
              <a:rPr lang="en-US" sz="2000" dirty="0" err="1"/>
              <a:t>dari</a:t>
            </a:r>
            <a:r>
              <a:rPr lang="en-US" sz="2000" dirty="0"/>
              <a:t> </a:t>
            </a:r>
            <a:r>
              <a:rPr lang="en-US" sz="2000" dirty="0" err="1"/>
              <a:t>luar</a:t>
            </a:r>
            <a:r>
              <a:rPr lang="en-US" sz="2000" dirty="0"/>
              <a:t> </a:t>
            </a:r>
            <a:r>
              <a:rPr lang="en-US" sz="2000" dirty="0" err="1"/>
              <a:t>seperti</a:t>
            </a:r>
            <a:r>
              <a:rPr lang="en-US" sz="2000" dirty="0"/>
              <a:t> </a:t>
            </a:r>
            <a:r>
              <a:rPr lang="en-US" sz="2000" dirty="0" err="1"/>
              <a:t>terkena</a:t>
            </a:r>
            <a:r>
              <a:rPr lang="en-US" sz="2000" dirty="0"/>
              <a:t> </a:t>
            </a:r>
            <a:r>
              <a:rPr lang="en-US" sz="2000" dirty="0" err="1"/>
              <a:t>senar</a:t>
            </a:r>
            <a:r>
              <a:rPr lang="en-US" sz="2000" dirty="0"/>
              <a:t> </a:t>
            </a:r>
            <a:r>
              <a:rPr lang="en-US" sz="2000" dirty="0" err="1"/>
              <a:t>layangan</a:t>
            </a:r>
            <a:r>
              <a:rPr lang="en-US" sz="2000" dirty="0"/>
              <a:t>, </a:t>
            </a:r>
            <a:r>
              <a:rPr lang="en-US" sz="2000" dirty="0" err="1"/>
              <a:t>cangkul</a:t>
            </a:r>
            <a:r>
              <a:rPr lang="en-US" sz="2000" dirty="0"/>
              <a:t>, </a:t>
            </a:r>
            <a:r>
              <a:rPr lang="en-US" sz="2000" dirty="0" err="1"/>
              <a:t>jangkar</a:t>
            </a:r>
            <a:r>
              <a:rPr lang="en-US" sz="2000" dirty="0"/>
              <a:t>, </a:t>
            </a:r>
            <a:r>
              <a:rPr lang="en-US" sz="2000" dirty="0" err="1"/>
              <a:t>dan</a:t>
            </a:r>
            <a:r>
              <a:rPr lang="en-US" sz="2000" dirty="0"/>
              <a:t> lain-lain </a:t>
            </a:r>
            <a:r>
              <a:rPr lang="en-US" sz="2000" dirty="0" err="1"/>
              <a:t>atau</a:t>
            </a:r>
            <a:r>
              <a:rPr lang="en-US" sz="2000" dirty="0"/>
              <a:t> </a:t>
            </a:r>
            <a:r>
              <a:rPr lang="en-US" sz="2000" dirty="0" err="1"/>
              <a:t>untuk</a:t>
            </a:r>
            <a:r>
              <a:rPr lang="en-US" sz="2000" dirty="0"/>
              <a:t>  </a:t>
            </a:r>
            <a:r>
              <a:rPr lang="en-US" sz="2000" dirty="0" err="1"/>
              <a:t>menghubungkan</a:t>
            </a:r>
            <a:r>
              <a:rPr lang="en-US" sz="2000" dirty="0"/>
              <a:t> </a:t>
            </a:r>
            <a:r>
              <a:rPr lang="en-US" sz="2000" dirty="0" err="1"/>
              <a:t>ujung</a:t>
            </a:r>
            <a:r>
              <a:rPr lang="en-US" sz="2000" dirty="0"/>
              <a:t> </a:t>
            </a:r>
            <a:r>
              <a:rPr lang="en-US" sz="2000" dirty="0" err="1"/>
              <a:t>serat</a:t>
            </a:r>
            <a:r>
              <a:rPr lang="en-US" sz="2000" dirty="0"/>
              <a:t> </a:t>
            </a:r>
            <a:r>
              <a:rPr lang="en-US" sz="2000" dirty="0" err="1"/>
              <a:t>optik</a:t>
            </a:r>
            <a:r>
              <a:rPr lang="en-US" sz="2000" dirty="0"/>
              <a:t> </a:t>
            </a:r>
            <a:r>
              <a:rPr lang="en-US" sz="2000" dirty="0" err="1"/>
              <a:t>pada</a:t>
            </a:r>
            <a:r>
              <a:rPr lang="en-US" sz="2000" dirty="0"/>
              <a:t> </a:t>
            </a:r>
            <a:r>
              <a:rPr lang="en-US" sz="2000" dirty="0" err="1"/>
              <a:t>saat</a:t>
            </a:r>
            <a:r>
              <a:rPr lang="en-US" sz="2000" dirty="0"/>
              <a:t> </a:t>
            </a:r>
            <a:r>
              <a:rPr lang="en-US" sz="2000" dirty="0" err="1"/>
              <a:t>instalasi</a:t>
            </a:r>
            <a:r>
              <a:rPr lang="en-US" sz="2000" dirty="0"/>
              <a:t> </a:t>
            </a:r>
            <a:r>
              <a:rPr lang="en-US" sz="2000" dirty="0" err="1"/>
              <a:t>dengan</a:t>
            </a:r>
            <a:r>
              <a:rPr lang="en-US" sz="2000" dirty="0"/>
              <a:t> </a:t>
            </a:r>
            <a:r>
              <a:rPr lang="en-US" sz="2000" dirty="0" err="1"/>
              <a:t>jarak</a:t>
            </a:r>
            <a:r>
              <a:rPr lang="en-US" sz="2000" dirty="0"/>
              <a:t> yang </a:t>
            </a:r>
            <a:r>
              <a:rPr lang="en-US" sz="2000" dirty="0" err="1"/>
              <a:t>jauh</a:t>
            </a:r>
            <a:r>
              <a:rPr lang="en-US" sz="2000" dirty="0"/>
              <a:t>.</a:t>
            </a:r>
          </a:p>
        </p:txBody>
      </p:sp>
      <p:sp>
        <p:nvSpPr>
          <p:cNvPr id="6" name="Rectangle 5"/>
          <p:cNvSpPr/>
          <p:nvPr/>
        </p:nvSpPr>
        <p:spPr>
          <a:xfrm>
            <a:off x="1266549" y="1124744"/>
            <a:ext cx="6473803" cy="707886"/>
          </a:xfrm>
          <a:prstGeom prst="rect">
            <a:avLst/>
          </a:prstGeom>
        </p:spPr>
        <p:txBody>
          <a:bodyPr wrap="square">
            <a:spAutoFit/>
          </a:bodyPr>
          <a:lstStyle/>
          <a:p>
            <a:pPr algn="ctr"/>
            <a:r>
              <a:rPr lang="en-US" sz="4000" b="1" dirty="0"/>
              <a:t>G.</a:t>
            </a:r>
            <a:r>
              <a:rPr lang="id-ID" sz="4000" b="1" dirty="0"/>
              <a:t> </a:t>
            </a:r>
            <a:r>
              <a:rPr lang="en-US" sz="4000" b="1" dirty="0" err="1"/>
              <a:t>Penyambungan</a:t>
            </a:r>
            <a:r>
              <a:rPr lang="en-US" sz="4000" b="1" dirty="0"/>
              <a:t> Fiber Optic</a:t>
            </a:r>
            <a:endParaRPr lang="en-US" sz="4000" b="1" dirty="0"/>
          </a:p>
        </p:txBody>
      </p:sp>
    </p:spTree>
    <p:extLst>
      <p:ext uri="{BB962C8B-B14F-4D97-AF65-F5344CB8AC3E}">
        <p14:creationId xmlns:p14="http://schemas.microsoft.com/office/powerpoint/2010/main" val="351596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22</a:t>
            </a:fld>
            <a:endParaRPr lang="id-ID"/>
          </a:p>
        </p:txBody>
      </p:sp>
      <p:sp>
        <p:nvSpPr>
          <p:cNvPr id="3" name="Rectangle 2"/>
          <p:cNvSpPr/>
          <p:nvPr/>
        </p:nvSpPr>
        <p:spPr>
          <a:xfrm>
            <a:off x="395536" y="1711255"/>
            <a:ext cx="5040560" cy="3877985"/>
          </a:xfrm>
          <a:prstGeom prst="rect">
            <a:avLst/>
          </a:prstGeom>
        </p:spPr>
        <p:txBody>
          <a:bodyPr wrap="square">
            <a:spAutoFit/>
          </a:bodyPr>
          <a:lstStyle/>
          <a:p>
            <a:endParaRPr lang="en-US" dirty="0"/>
          </a:p>
          <a:p>
            <a:r>
              <a:rPr lang="en-US" sz="2400" b="1" dirty="0" smtClean="0"/>
              <a:t>1. </a:t>
            </a:r>
            <a:r>
              <a:rPr lang="en-US" sz="2400" b="1" dirty="0" err="1" smtClean="0"/>
              <a:t>Komponen</a:t>
            </a:r>
            <a:r>
              <a:rPr lang="en-US" sz="2400" b="1" dirty="0" smtClean="0"/>
              <a:t> </a:t>
            </a:r>
            <a:r>
              <a:rPr lang="en-US" sz="2400" b="1" dirty="0" err="1"/>
              <a:t>Pasif</a:t>
            </a:r>
            <a:r>
              <a:rPr lang="en-US" sz="2400" b="1" dirty="0"/>
              <a:t> Fiber </a:t>
            </a:r>
            <a:r>
              <a:rPr lang="en-US" sz="2400" b="1" dirty="0" err="1"/>
              <a:t>Optik</a:t>
            </a:r>
            <a:r>
              <a:rPr lang="en-US" sz="2400" b="1" dirty="0"/>
              <a:t>: </a:t>
            </a:r>
            <a:r>
              <a:rPr lang="en-US" sz="2400" b="1" dirty="0" err="1"/>
              <a:t>Mengenal</a:t>
            </a:r>
            <a:r>
              <a:rPr lang="en-US" sz="2400" b="1" dirty="0"/>
              <a:t> GPON, ONT, </a:t>
            </a:r>
            <a:r>
              <a:rPr lang="en-US" sz="2400" b="1" dirty="0" err="1"/>
              <a:t>dan</a:t>
            </a:r>
            <a:r>
              <a:rPr lang="en-US" sz="2400" b="1" dirty="0"/>
              <a:t> OLT</a:t>
            </a:r>
          </a:p>
          <a:p>
            <a:endParaRPr lang="en-US" dirty="0"/>
          </a:p>
          <a:p>
            <a:r>
              <a:rPr lang="en-US" dirty="0" smtClean="0"/>
              <a:t>Passive </a:t>
            </a:r>
            <a:r>
              <a:rPr lang="en-US" dirty="0"/>
              <a:t>Optical Network (PON) </a:t>
            </a:r>
            <a:r>
              <a:rPr lang="en-US" dirty="0" err="1"/>
              <a:t>merupakan</a:t>
            </a:r>
            <a:r>
              <a:rPr lang="en-US" dirty="0"/>
              <a:t> </a:t>
            </a:r>
            <a:r>
              <a:rPr lang="en-US" dirty="0" err="1"/>
              <a:t>sebuah</a:t>
            </a:r>
            <a:r>
              <a:rPr lang="en-US" dirty="0"/>
              <a:t> </a:t>
            </a:r>
            <a:r>
              <a:rPr lang="en-US" dirty="0" err="1"/>
              <a:t>teknologi</a:t>
            </a:r>
            <a:r>
              <a:rPr lang="en-US" dirty="0"/>
              <a:t> </a:t>
            </a:r>
            <a:r>
              <a:rPr lang="en-US" dirty="0" err="1"/>
              <a:t>tembaga</a:t>
            </a:r>
            <a:r>
              <a:rPr lang="en-US" dirty="0"/>
              <a:t> yang </a:t>
            </a:r>
            <a:r>
              <a:rPr lang="en-US" dirty="0" err="1"/>
              <a:t>digunakan</a:t>
            </a:r>
            <a:r>
              <a:rPr lang="en-US" dirty="0"/>
              <a:t> </a:t>
            </a:r>
            <a:r>
              <a:rPr lang="en-US" dirty="0" err="1"/>
              <a:t>baik</a:t>
            </a:r>
            <a:r>
              <a:rPr lang="en-US" dirty="0"/>
              <a:t> </a:t>
            </a:r>
            <a:r>
              <a:rPr lang="en-US" dirty="0" err="1"/>
              <a:t>pada</a:t>
            </a:r>
            <a:r>
              <a:rPr lang="en-US" dirty="0"/>
              <a:t> narrow-band </a:t>
            </a:r>
            <a:r>
              <a:rPr lang="en-US" dirty="0" err="1"/>
              <a:t>dan</a:t>
            </a:r>
            <a:r>
              <a:rPr lang="en-US" dirty="0"/>
              <a:t> broadband. </a:t>
            </a:r>
            <a:r>
              <a:rPr lang="en-US" dirty="0" err="1"/>
              <a:t>Teknologi</a:t>
            </a:r>
            <a:r>
              <a:rPr lang="en-US" dirty="0"/>
              <a:t> </a:t>
            </a:r>
            <a:r>
              <a:rPr lang="en-US" dirty="0" err="1"/>
              <a:t>ini</a:t>
            </a:r>
            <a:r>
              <a:rPr lang="en-US" dirty="0"/>
              <a:t> </a:t>
            </a:r>
            <a:r>
              <a:rPr lang="en-US" dirty="0" err="1"/>
              <a:t>dikatakan</a:t>
            </a:r>
            <a:r>
              <a:rPr lang="en-US" dirty="0"/>
              <a:t> </a:t>
            </a:r>
            <a:r>
              <a:rPr lang="en-US" dirty="0" err="1"/>
              <a:t>pasif</a:t>
            </a:r>
            <a:r>
              <a:rPr lang="en-US" dirty="0"/>
              <a:t> </a:t>
            </a:r>
            <a:r>
              <a:rPr lang="en-US" dirty="0" err="1"/>
              <a:t>karena</a:t>
            </a:r>
            <a:r>
              <a:rPr lang="en-US" dirty="0"/>
              <a:t> </a:t>
            </a:r>
            <a:r>
              <a:rPr lang="en-US" dirty="0" err="1"/>
              <a:t>memiliki</a:t>
            </a:r>
            <a:r>
              <a:rPr lang="en-US" dirty="0"/>
              <a:t> </a:t>
            </a:r>
            <a:r>
              <a:rPr lang="en-US" dirty="0" err="1"/>
              <a:t>elemen</a:t>
            </a:r>
            <a:r>
              <a:rPr lang="en-US" dirty="0"/>
              <a:t> </a:t>
            </a:r>
            <a:r>
              <a:rPr lang="en-US" dirty="0" err="1"/>
              <a:t>pembagi</a:t>
            </a:r>
            <a:r>
              <a:rPr lang="en-US" dirty="0"/>
              <a:t> yang </a:t>
            </a:r>
            <a:r>
              <a:rPr lang="en-US" dirty="0" err="1"/>
              <a:t>tidak</a:t>
            </a:r>
            <a:r>
              <a:rPr lang="en-US" dirty="0"/>
              <a:t> </a:t>
            </a:r>
            <a:r>
              <a:rPr lang="en-US" dirty="0" err="1"/>
              <a:t>memanipulasi</a:t>
            </a:r>
            <a:r>
              <a:rPr lang="en-US" dirty="0"/>
              <a:t> </a:t>
            </a:r>
            <a:r>
              <a:rPr lang="en-US" dirty="0" err="1"/>
              <a:t>sinyal</a:t>
            </a:r>
            <a:r>
              <a:rPr lang="en-US" dirty="0"/>
              <a:t> </a:t>
            </a:r>
            <a:r>
              <a:rPr lang="en-US" dirty="0" err="1"/>
              <a:t>optik</a:t>
            </a:r>
            <a:r>
              <a:rPr lang="en-US" dirty="0"/>
              <a:t>. Salah </a:t>
            </a:r>
            <a:r>
              <a:rPr lang="en-US" dirty="0" err="1"/>
              <a:t>satu</a:t>
            </a:r>
            <a:r>
              <a:rPr lang="en-US" dirty="0"/>
              <a:t> </a:t>
            </a:r>
            <a:r>
              <a:rPr lang="en-US" dirty="0" err="1"/>
              <a:t>jenis</a:t>
            </a:r>
            <a:r>
              <a:rPr lang="en-US" dirty="0"/>
              <a:t> </a:t>
            </a:r>
            <a:r>
              <a:rPr lang="en-US" dirty="0" err="1"/>
              <a:t>dari</a:t>
            </a:r>
            <a:r>
              <a:rPr lang="en-US" dirty="0"/>
              <a:t> PON </a:t>
            </a:r>
            <a:r>
              <a:rPr lang="en-US" dirty="0" err="1"/>
              <a:t>adalah</a:t>
            </a:r>
            <a:r>
              <a:rPr lang="en-US" dirty="0"/>
              <a:t> GPON (Gigabit Ethernet PON).</a:t>
            </a:r>
          </a:p>
          <a:p>
            <a:pPr marL="342900" indent="-342900">
              <a:buFont typeface="+mj-lt"/>
              <a:buAutoNum type="alphaLcParenR"/>
            </a:pPr>
            <a:r>
              <a:rPr lang="en-US" dirty="0" smtClean="0"/>
              <a:t>GPON </a:t>
            </a:r>
            <a:r>
              <a:rPr lang="en-US" dirty="0"/>
              <a:t>(Gigabit Passive Optical </a:t>
            </a:r>
            <a:r>
              <a:rPr lang="en-US" dirty="0" smtClean="0"/>
              <a:t>Network)</a:t>
            </a:r>
          </a:p>
          <a:p>
            <a:pPr marL="342900" indent="-342900">
              <a:buFont typeface="+mj-lt"/>
              <a:buAutoNum type="alphaLcParenR"/>
            </a:pPr>
            <a:r>
              <a:rPr lang="en-US" dirty="0" smtClean="0"/>
              <a:t>OLT </a:t>
            </a:r>
            <a:r>
              <a:rPr lang="en-US" dirty="0"/>
              <a:t>(Optical Line </a:t>
            </a:r>
            <a:r>
              <a:rPr lang="en-US" dirty="0" smtClean="0"/>
              <a:t>Terminal)</a:t>
            </a:r>
            <a:endParaRPr lang="en-US" dirty="0"/>
          </a:p>
          <a:p>
            <a:pPr marL="342900" indent="-342900">
              <a:buFont typeface="+mj-lt"/>
              <a:buAutoNum type="alphaLcParenR"/>
            </a:pPr>
            <a:r>
              <a:rPr lang="en-US" dirty="0" smtClean="0"/>
              <a:t>ONT </a:t>
            </a:r>
            <a:r>
              <a:rPr lang="en-US" dirty="0"/>
              <a:t>(Optical Network Termination</a:t>
            </a:r>
            <a:r>
              <a:rPr lang="en-US"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156767"/>
            <a:ext cx="3300865" cy="220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920914"/>
            <a:ext cx="8424935" cy="707886"/>
          </a:xfrm>
          <a:prstGeom prst="rect">
            <a:avLst/>
          </a:prstGeom>
        </p:spPr>
        <p:txBody>
          <a:bodyPr wrap="square">
            <a:spAutoFit/>
          </a:bodyPr>
          <a:lstStyle/>
          <a:p>
            <a:pPr algn="ctr"/>
            <a:r>
              <a:rPr lang="en-US" sz="4000" b="1" dirty="0"/>
              <a:t>H. </a:t>
            </a:r>
            <a:r>
              <a:rPr lang="en-US" sz="4000" b="1" dirty="0" err="1"/>
              <a:t>Perangkat</a:t>
            </a:r>
            <a:r>
              <a:rPr lang="en-US" sz="4000" b="1" dirty="0"/>
              <a:t> </a:t>
            </a:r>
            <a:r>
              <a:rPr lang="en-US" sz="4000" b="1" dirty="0" err="1"/>
              <a:t>Pasif</a:t>
            </a:r>
            <a:r>
              <a:rPr lang="en-US" sz="4000" b="1" dirty="0"/>
              <a:t> </a:t>
            </a:r>
            <a:r>
              <a:rPr lang="en-US" sz="4000" b="1" dirty="0" err="1"/>
              <a:t>Jaringan</a:t>
            </a:r>
            <a:r>
              <a:rPr lang="en-US" sz="4000" b="1" dirty="0"/>
              <a:t> Fiber Optic</a:t>
            </a:r>
            <a:endParaRPr lang="en-US" sz="4000" b="1" dirty="0"/>
          </a:p>
        </p:txBody>
      </p:sp>
    </p:spTree>
    <p:extLst>
      <p:ext uri="{BB962C8B-B14F-4D97-AF65-F5344CB8AC3E}">
        <p14:creationId xmlns:p14="http://schemas.microsoft.com/office/powerpoint/2010/main" val="335831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23</a:t>
            </a:fld>
            <a:endParaRPr lang="id-ID"/>
          </a:p>
        </p:txBody>
      </p:sp>
      <p:sp>
        <p:nvSpPr>
          <p:cNvPr id="3" name="Rectangle 2"/>
          <p:cNvSpPr/>
          <p:nvPr/>
        </p:nvSpPr>
        <p:spPr>
          <a:xfrm>
            <a:off x="755576" y="1066666"/>
            <a:ext cx="7848872" cy="5170646"/>
          </a:xfrm>
          <a:prstGeom prst="rect">
            <a:avLst/>
          </a:prstGeom>
        </p:spPr>
        <p:txBody>
          <a:bodyPr wrap="square">
            <a:spAutoFit/>
          </a:bodyPr>
          <a:lstStyle/>
          <a:p>
            <a:r>
              <a:rPr lang="id-ID" sz="2400" b="1" dirty="0" smtClean="0"/>
              <a:t>2. Keunggulan </a:t>
            </a:r>
            <a:r>
              <a:rPr lang="id-ID" sz="2400" b="1" dirty="0"/>
              <a:t>dan Kelemahan GPON</a:t>
            </a:r>
          </a:p>
          <a:p>
            <a:r>
              <a:rPr lang="id-ID" dirty="0"/>
              <a:t>Berikut ini merupakan beberapa keunggulan dari GPON yang tidak dimililki jaringan lainnya, antara lain:</a:t>
            </a:r>
          </a:p>
          <a:p>
            <a:pPr marL="342900" indent="-342900">
              <a:buFont typeface="+mj-lt"/>
              <a:buAutoNum type="arabicPeriod"/>
            </a:pPr>
            <a:r>
              <a:rPr lang="id-ID" dirty="0" smtClean="0"/>
              <a:t>Mampu </a:t>
            </a:r>
            <a:r>
              <a:rPr lang="id-ID" dirty="0"/>
              <a:t>menghadirkan layanan triple play services (suara, data, dan video) pada layanan FTTx yang dilakukan melalui satu inti </a:t>
            </a:r>
            <a:r>
              <a:rPr lang="id-ID" dirty="0" smtClean="0"/>
              <a:t>FO.</a:t>
            </a:r>
          </a:p>
          <a:p>
            <a:pPr marL="342900" indent="-342900">
              <a:buFont typeface="+mj-lt"/>
              <a:buAutoNum type="arabicPeriod"/>
            </a:pPr>
            <a:r>
              <a:rPr lang="id-ID" dirty="0" smtClean="0"/>
              <a:t>Dapat </a:t>
            </a:r>
            <a:r>
              <a:rPr lang="id-ID" dirty="0"/>
              <a:t>membagi bandwidth hingga 32 </a:t>
            </a:r>
            <a:r>
              <a:rPr lang="id-ID" dirty="0" smtClean="0"/>
              <a:t>ONT</a:t>
            </a:r>
          </a:p>
          <a:p>
            <a:pPr marL="342900" indent="-342900">
              <a:buFont typeface="+mj-lt"/>
              <a:buAutoNum type="arabicPeriod"/>
            </a:pPr>
            <a:r>
              <a:rPr lang="id-ID" dirty="0" smtClean="0"/>
              <a:t>GPON </a:t>
            </a:r>
            <a:r>
              <a:rPr lang="id-ID" dirty="0"/>
              <a:t>bisa mengurangi penggunaan kabel pada peralatan </a:t>
            </a:r>
            <a:r>
              <a:rPr lang="id-ID" dirty="0" smtClean="0"/>
              <a:t>kantor</a:t>
            </a:r>
          </a:p>
          <a:p>
            <a:pPr marL="342900" indent="-342900">
              <a:buFont typeface="+mj-lt"/>
              <a:buAutoNum type="arabicPeriod"/>
            </a:pPr>
            <a:r>
              <a:rPr lang="id-ID" dirty="0" smtClean="0"/>
              <a:t>Pengalokasian </a:t>
            </a:r>
            <a:r>
              <a:rPr lang="id-ID" dirty="0"/>
              <a:t>bandwidth bisa diatur dengan </a:t>
            </a:r>
            <a:r>
              <a:rPr lang="id-ID" dirty="0" smtClean="0"/>
              <a:t>mudah</a:t>
            </a:r>
          </a:p>
          <a:p>
            <a:pPr marL="342900" indent="-342900">
              <a:buFont typeface="+mj-lt"/>
              <a:buAutoNum type="arabicPeriod"/>
            </a:pPr>
            <a:r>
              <a:rPr lang="id-ID" dirty="0" smtClean="0"/>
              <a:t>Biaya </a:t>
            </a:r>
            <a:r>
              <a:rPr lang="id-ID" dirty="0"/>
              <a:t>perawatan lebih murah, karena memiliki komponen </a:t>
            </a:r>
            <a:r>
              <a:rPr lang="id-ID" dirty="0" smtClean="0"/>
              <a:t>pasif</a:t>
            </a:r>
          </a:p>
          <a:p>
            <a:pPr marL="342900" indent="-342900">
              <a:buFont typeface="+mj-lt"/>
              <a:buAutoNum type="arabicPeriod"/>
            </a:pPr>
            <a:r>
              <a:rPr lang="id-ID" dirty="0" smtClean="0"/>
              <a:t>Lebih </a:t>
            </a:r>
            <a:r>
              <a:rPr lang="id-ID" dirty="0"/>
              <a:t>efisien dalam hal biaya pemasangan, pemeliharaan, dan pengembangan.</a:t>
            </a:r>
          </a:p>
          <a:p>
            <a:endParaRPr lang="id-ID" dirty="0" smtClean="0"/>
          </a:p>
          <a:p>
            <a:r>
              <a:rPr lang="id-ID" dirty="0" smtClean="0"/>
              <a:t>Meskipun </a:t>
            </a:r>
            <a:r>
              <a:rPr lang="id-ID" dirty="0"/>
              <a:t>memiliki banyak kelebihan, ada beberapa kelemahan yang terdapat pada jaringan GPON, antara lain:</a:t>
            </a:r>
          </a:p>
          <a:p>
            <a:pPr marL="342900" indent="-342900">
              <a:buFont typeface="+mj-lt"/>
              <a:buAutoNum type="arabicPeriod"/>
            </a:pPr>
            <a:r>
              <a:rPr lang="id-ID" dirty="0" smtClean="0"/>
              <a:t>Kompleksitas </a:t>
            </a:r>
            <a:r>
              <a:rPr lang="id-ID" dirty="0"/>
              <a:t>model layering dibanding jaringan </a:t>
            </a:r>
            <a:r>
              <a:rPr lang="id-ID" dirty="0" smtClean="0"/>
              <a:t>lain</a:t>
            </a:r>
          </a:p>
          <a:p>
            <a:pPr marL="342900" indent="-342900">
              <a:buFont typeface="+mj-lt"/>
              <a:buAutoNum type="arabicPeriod"/>
            </a:pPr>
            <a:r>
              <a:rPr lang="id-ID" dirty="0" smtClean="0"/>
              <a:t>Jika </a:t>
            </a:r>
            <a:r>
              <a:rPr lang="id-ID" dirty="0"/>
              <a:t>dibandingkan dengan GEPON, instalasi GPON memakan dana lebih </a:t>
            </a:r>
            <a:r>
              <a:rPr lang="id-ID" dirty="0" smtClean="0"/>
              <a:t>banyak</a:t>
            </a:r>
          </a:p>
          <a:p>
            <a:pPr marL="342900" indent="-342900">
              <a:buFont typeface="+mj-lt"/>
              <a:buAutoNum type="arabicPeriod"/>
            </a:pPr>
            <a:r>
              <a:rPr lang="id-ID" dirty="0" smtClean="0"/>
              <a:t>Penerima </a:t>
            </a:r>
            <a:r>
              <a:rPr lang="id-ID" dirty="0"/>
              <a:t>laju data 2.4 Gbps saat ini terbilang cukup </a:t>
            </a:r>
            <a:r>
              <a:rPr lang="id-ID" dirty="0" smtClean="0"/>
              <a:t>mahal</a:t>
            </a:r>
          </a:p>
          <a:p>
            <a:pPr marL="342900" indent="-342900">
              <a:buFont typeface="+mj-lt"/>
              <a:buAutoNum type="arabicPeriod"/>
            </a:pPr>
            <a:r>
              <a:rPr lang="id-ID" dirty="0" smtClean="0"/>
              <a:t>Saat </a:t>
            </a:r>
            <a:r>
              <a:rPr lang="id-ID" dirty="0"/>
              <a:t>ini bandwidth upstream hanya terbatas hingga 622 Mbps saja</a:t>
            </a:r>
          </a:p>
          <a:p>
            <a:endParaRPr lang="id-ID" dirty="0"/>
          </a:p>
        </p:txBody>
      </p:sp>
    </p:spTree>
    <p:extLst>
      <p:ext uri="{BB962C8B-B14F-4D97-AF65-F5344CB8AC3E}">
        <p14:creationId xmlns:p14="http://schemas.microsoft.com/office/powerpoint/2010/main" val="217997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24</a:t>
            </a:fld>
            <a:endParaRPr lang="id-ID"/>
          </a:p>
        </p:txBody>
      </p:sp>
      <p:sp>
        <p:nvSpPr>
          <p:cNvPr id="3" name="Rectangle 2"/>
          <p:cNvSpPr/>
          <p:nvPr/>
        </p:nvSpPr>
        <p:spPr>
          <a:xfrm>
            <a:off x="683568" y="1556792"/>
            <a:ext cx="7858922" cy="4093428"/>
          </a:xfrm>
          <a:prstGeom prst="rect">
            <a:avLst/>
          </a:prstGeom>
        </p:spPr>
        <p:txBody>
          <a:bodyPr wrap="square">
            <a:spAutoFit/>
          </a:bodyPr>
          <a:lstStyle/>
          <a:p>
            <a:r>
              <a:rPr lang="id-ID" sz="2000" dirty="0"/>
              <a:t>Pada Instalasi kali ini terjadi beberapa masalah, yaitu pada saat pengecekan koneksi ternyata koneksi belum sepenuhnya berjalan dengan lancar, dan loss yang dihasilkan sangat besar atau tidak memenuhi standar loss yang direkomendasikan yaitu RX </a:t>
            </a:r>
            <a:r>
              <a:rPr lang="id-ID" sz="2000" i="1" dirty="0"/>
              <a:t>sensitivity</a:t>
            </a:r>
            <a:r>
              <a:rPr lang="id-ID" sz="2000" dirty="0"/>
              <a:t>-nya antara – 22 s/d – 24 dB</a:t>
            </a:r>
            <a:r>
              <a:rPr lang="id-ID" sz="2000" dirty="0" smtClean="0"/>
              <a:t>,</a:t>
            </a:r>
            <a:endParaRPr lang="en-US" sz="2000" dirty="0" smtClean="0"/>
          </a:p>
          <a:p>
            <a:r>
              <a:rPr lang="id-ID" sz="2000" dirty="0" smtClean="0"/>
              <a:t>Pada </a:t>
            </a:r>
            <a:r>
              <a:rPr lang="id-ID" sz="2000" dirty="0"/>
              <a:t>saat dilakukan penghitungan ternyata loss yang dihasikan adalah – 38 dB, setelah tim men-</a:t>
            </a:r>
            <a:r>
              <a:rPr lang="id-ID" sz="2000" i="1" dirty="0"/>
              <a:t>troubleshooting</a:t>
            </a:r>
            <a:r>
              <a:rPr lang="id-ID" sz="2000" dirty="0"/>
              <a:t> masalah ini mulai dari konstruksi kabel apakah ada bending atau kabel yang patah, penggunaan attenuator yang tepat, setelah beberapa tindakan tersebut dilakukan ternyata loss yang dihasilkan masih saja besar. </a:t>
            </a:r>
            <a:endParaRPr lang="en-US" sz="2000" dirty="0" smtClean="0"/>
          </a:p>
          <a:p>
            <a:r>
              <a:rPr lang="id-ID" sz="2000" dirty="0" smtClean="0"/>
              <a:t>Tim </a:t>
            </a:r>
            <a:r>
              <a:rPr lang="id-ID" sz="2000" dirty="0"/>
              <a:t>instalasi sempat mengganti atau men-</a:t>
            </a:r>
            <a:r>
              <a:rPr lang="id-ID" sz="2000" i="1" dirty="0"/>
              <a:t>splice </a:t>
            </a:r>
            <a:r>
              <a:rPr lang="id-ID" sz="2000" dirty="0"/>
              <a:t>ulang patch cord karena diasumsikan hasil </a:t>
            </a:r>
            <a:r>
              <a:rPr lang="id-ID" sz="2000" i="1" dirty="0"/>
              <a:t>splicing</a:t>
            </a:r>
            <a:r>
              <a:rPr lang="id-ID" sz="2000" dirty="0"/>
              <a:t>nya kurang maksimal, ternyata tindakan tersebut juga tidak merubah hasil penghitungan loss yang direkomendasikan.</a:t>
            </a:r>
            <a:endParaRPr lang="en-US" sz="2000" dirty="0"/>
          </a:p>
        </p:txBody>
      </p:sp>
      <p:sp>
        <p:nvSpPr>
          <p:cNvPr id="4" name="Rectangle 3"/>
          <p:cNvSpPr/>
          <p:nvPr/>
        </p:nvSpPr>
        <p:spPr>
          <a:xfrm>
            <a:off x="323528" y="836712"/>
            <a:ext cx="8424935" cy="646331"/>
          </a:xfrm>
          <a:prstGeom prst="rect">
            <a:avLst/>
          </a:prstGeom>
        </p:spPr>
        <p:txBody>
          <a:bodyPr wrap="square">
            <a:spAutoFit/>
          </a:bodyPr>
          <a:lstStyle/>
          <a:p>
            <a:pPr algn="ctr"/>
            <a:r>
              <a:rPr lang="en-US" sz="3600" b="1" dirty="0" smtClean="0"/>
              <a:t>I. </a:t>
            </a:r>
            <a:r>
              <a:rPr lang="en-US" sz="3600" b="1" dirty="0" err="1"/>
              <a:t>Permasalahan</a:t>
            </a:r>
            <a:r>
              <a:rPr lang="en-US" sz="3600" b="1" dirty="0"/>
              <a:t> </a:t>
            </a:r>
            <a:r>
              <a:rPr lang="en-US" sz="3600" b="1" dirty="0" err="1"/>
              <a:t>Jaringan</a:t>
            </a:r>
            <a:r>
              <a:rPr lang="en-US" sz="3600" b="1" dirty="0"/>
              <a:t> Fiber Optic</a:t>
            </a:r>
            <a:endParaRPr lang="en-US" sz="3600" b="1" dirty="0"/>
          </a:p>
        </p:txBody>
      </p:sp>
    </p:spTree>
    <p:extLst>
      <p:ext uri="{BB962C8B-B14F-4D97-AF65-F5344CB8AC3E}">
        <p14:creationId xmlns:p14="http://schemas.microsoft.com/office/powerpoint/2010/main" val="307450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3</a:t>
            </a:fld>
            <a:endParaRPr lang="id-ID"/>
          </a:p>
        </p:txBody>
      </p:sp>
      <p:sp>
        <p:nvSpPr>
          <p:cNvPr id="4" name="Rectangle 3"/>
          <p:cNvSpPr/>
          <p:nvPr/>
        </p:nvSpPr>
        <p:spPr>
          <a:xfrm>
            <a:off x="324409" y="1511539"/>
            <a:ext cx="4964116" cy="461665"/>
          </a:xfrm>
          <a:prstGeom prst="rect">
            <a:avLst/>
          </a:prstGeom>
        </p:spPr>
        <p:txBody>
          <a:bodyPr wrap="none">
            <a:spAutoFit/>
          </a:bodyPr>
          <a:lstStyle/>
          <a:p>
            <a:r>
              <a:rPr lang="en-US" sz="2400" b="1" dirty="0"/>
              <a:t>1. </a:t>
            </a:r>
            <a:r>
              <a:rPr lang="en-US" sz="2400" b="1" dirty="0" err="1"/>
              <a:t>Pengenalan</a:t>
            </a:r>
            <a:r>
              <a:rPr lang="en-US" sz="2400" b="1" dirty="0"/>
              <a:t> </a:t>
            </a:r>
            <a:r>
              <a:rPr lang="en-US" sz="2400" b="1" dirty="0" err="1"/>
              <a:t>Jaringan</a:t>
            </a:r>
            <a:r>
              <a:rPr lang="en-US" sz="2400" b="1" dirty="0"/>
              <a:t> </a:t>
            </a:r>
            <a:r>
              <a:rPr lang="en-US" sz="2400" b="1" dirty="0" err="1"/>
              <a:t>Berbasis</a:t>
            </a:r>
            <a:r>
              <a:rPr lang="en-US" sz="2400" b="1" dirty="0"/>
              <a:t> </a:t>
            </a:r>
            <a:r>
              <a:rPr lang="en-US" sz="2400" b="1" dirty="0" err="1"/>
              <a:t>Luas</a:t>
            </a:r>
            <a:r>
              <a:rPr lang="en-US" sz="2400" b="1" dirty="0"/>
              <a:t> </a:t>
            </a:r>
          </a:p>
        </p:txBody>
      </p:sp>
      <p:sp>
        <p:nvSpPr>
          <p:cNvPr id="5" name="Rectangle 4"/>
          <p:cNvSpPr/>
          <p:nvPr/>
        </p:nvSpPr>
        <p:spPr>
          <a:xfrm>
            <a:off x="5975131" y="2019282"/>
            <a:ext cx="3016271" cy="3477875"/>
          </a:xfrm>
          <a:prstGeom prst="rect">
            <a:avLst/>
          </a:prstGeom>
        </p:spPr>
        <p:txBody>
          <a:bodyPr wrap="square">
            <a:spAutoFit/>
          </a:bodyPr>
          <a:lstStyle/>
          <a:p>
            <a:r>
              <a:rPr lang="en-US" sz="2000" dirty="0" err="1"/>
              <a:t>Sebuah</a:t>
            </a:r>
            <a:r>
              <a:rPr lang="en-US" sz="2000" dirty="0"/>
              <a:t> WAN </a:t>
            </a:r>
            <a:r>
              <a:rPr lang="en-US" sz="2000" dirty="0" err="1"/>
              <a:t>menggunakan</a:t>
            </a:r>
            <a:r>
              <a:rPr lang="en-US" sz="2000" dirty="0"/>
              <a:t> </a:t>
            </a:r>
            <a:r>
              <a:rPr lang="en-US" sz="2000" dirty="0" err="1"/>
              <a:t>jalur</a:t>
            </a:r>
            <a:r>
              <a:rPr lang="en-US" sz="2000" dirty="0"/>
              <a:t> data </a:t>
            </a:r>
            <a:r>
              <a:rPr lang="en-US" sz="2000" dirty="0" err="1"/>
              <a:t>untuk</a:t>
            </a:r>
            <a:r>
              <a:rPr lang="en-US" sz="2000" dirty="0"/>
              <a:t> </a:t>
            </a:r>
            <a:r>
              <a:rPr lang="en-US" sz="2000" dirty="0" err="1"/>
              <a:t>membawa</a:t>
            </a:r>
            <a:r>
              <a:rPr lang="en-US" sz="2000" dirty="0"/>
              <a:t> data </a:t>
            </a:r>
            <a:r>
              <a:rPr lang="en-US" sz="2000" dirty="0" err="1"/>
              <a:t>menuju</a:t>
            </a:r>
            <a:r>
              <a:rPr lang="en-US" sz="2000" dirty="0"/>
              <a:t> </a:t>
            </a:r>
            <a:r>
              <a:rPr lang="en-US" sz="2000" dirty="0" err="1"/>
              <a:t>ke</a:t>
            </a:r>
            <a:r>
              <a:rPr lang="en-US" sz="2000" dirty="0"/>
              <a:t> internet </a:t>
            </a:r>
            <a:r>
              <a:rPr lang="en-US" sz="2000" dirty="0" err="1"/>
              <a:t>dan</a:t>
            </a:r>
            <a:r>
              <a:rPr lang="en-US" sz="2000" dirty="0"/>
              <a:t> </a:t>
            </a:r>
            <a:r>
              <a:rPr lang="en-US" sz="2000" dirty="0" err="1"/>
              <a:t>menghubungkan</a:t>
            </a:r>
            <a:r>
              <a:rPr lang="en-US" sz="2000" dirty="0"/>
              <a:t> </a:t>
            </a:r>
            <a:r>
              <a:rPr lang="en-US" sz="2000" dirty="0" err="1"/>
              <a:t>lokasi</a:t>
            </a:r>
            <a:r>
              <a:rPr lang="en-US" sz="2000" dirty="0"/>
              <a:t> </a:t>
            </a:r>
            <a:r>
              <a:rPr lang="en-US" sz="2000" dirty="0" err="1"/>
              <a:t>lokasi</a:t>
            </a:r>
            <a:r>
              <a:rPr lang="en-US" sz="2000" dirty="0"/>
              <a:t> </a:t>
            </a:r>
            <a:r>
              <a:rPr lang="en-US" sz="2000" dirty="0" err="1"/>
              <a:t>perusahaan</a:t>
            </a:r>
            <a:r>
              <a:rPr lang="en-US" sz="2000" dirty="0"/>
              <a:t> yang </a:t>
            </a:r>
            <a:r>
              <a:rPr lang="en-US" sz="2000" dirty="0" err="1"/>
              <a:t>terpisah</a:t>
            </a:r>
            <a:r>
              <a:rPr lang="en-US" sz="2000" dirty="0"/>
              <a:t> </a:t>
            </a:r>
            <a:r>
              <a:rPr lang="en-US" sz="2000" dirty="0" err="1"/>
              <a:t>pisah</a:t>
            </a:r>
            <a:r>
              <a:rPr lang="en-US" sz="2000" dirty="0"/>
              <a:t>. </a:t>
            </a:r>
            <a:endParaRPr lang="en-US" sz="2000" dirty="0" smtClean="0"/>
          </a:p>
          <a:p>
            <a:endParaRPr lang="en-US" sz="2000" dirty="0"/>
          </a:p>
          <a:p>
            <a:r>
              <a:rPr lang="en-US" sz="2000" dirty="0" err="1" smtClean="0"/>
              <a:t>Telepon</a:t>
            </a:r>
            <a:r>
              <a:rPr lang="en-US" sz="2000" dirty="0" smtClean="0"/>
              <a:t> </a:t>
            </a:r>
            <a:r>
              <a:rPr lang="en-US" sz="2000" dirty="0" err="1"/>
              <a:t>dan</a:t>
            </a:r>
            <a:r>
              <a:rPr lang="en-US" sz="2000" dirty="0"/>
              <a:t> </a:t>
            </a:r>
            <a:r>
              <a:rPr lang="en-US" sz="2000" dirty="0" err="1"/>
              <a:t>layanan</a:t>
            </a:r>
            <a:r>
              <a:rPr lang="en-US" sz="2000" dirty="0"/>
              <a:t> data yang paling </a:t>
            </a:r>
            <a:r>
              <a:rPr lang="en-US" sz="2000" dirty="0" err="1"/>
              <a:t>banyak</a:t>
            </a:r>
            <a:r>
              <a:rPr lang="en-US" sz="2000" dirty="0"/>
              <a:t> </a:t>
            </a:r>
            <a:r>
              <a:rPr lang="en-US" sz="2000" dirty="0" err="1"/>
              <a:t>digunakan</a:t>
            </a:r>
            <a:r>
              <a:rPr lang="en-US" sz="2000" dirty="0"/>
              <a:t> </a:t>
            </a:r>
            <a:r>
              <a:rPr lang="en-US" sz="2000" dirty="0" err="1"/>
              <a:t>pada</a:t>
            </a:r>
            <a:r>
              <a:rPr lang="en-US" sz="2000" dirty="0"/>
              <a:t> WAN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09" y="2225587"/>
            <a:ext cx="5650722" cy="3612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11760" y="288778"/>
            <a:ext cx="4428648" cy="584775"/>
          </a:xfrm>
          <a:prstGeom prst="rect">
            <a:avLst/>
          </a:prstGeom>
        </p:spPr>
        <p:txBody>
          <a:bodyPr wrap="none">
            <a:spAutoFit/>
          </a:bodyPr>
          <a:lstStyle/>
          <a:p>
            <a:r>
              <a:rPr lang="en-US" sz="3200" b="1" dirty="0"/>
              <a:t>A. </a:t>
            </a:r>
            <a:r>
              <a:rPr lang="en-US" sz="3200" b="1" dirty="0" err="1"/>
              <a:t>Jaringan</a:t>
            </a:r>
            <a:r>
              <a:rPr lang="en-US" sz="3200" b="1" dirty="0"/>
              <a:t> </a:t>
            </a:r>
            <a:r>
              <a:rPr lang="en-US" sz="3200" b="1" dirty="0" err="1"/>
              <a:t>Berbasis</a:t>
            </a:r>
            <a:r>
              <a:rPr lang="en-US" sz="3200" b="1" dirty="0"/>
              <a:t> </a:t>
            </a:r>
            <a:r>
              <a:rPr lang="en-US" sz="3200" b="1" dirty="0" err="1"/>
              <a:t>Luas</a:t>
            </a:r>
            <a:endParaRPr lang="en-US" sz="3200" b="1" dirty="0"/>
          </a:p>
        </p:txBody>
      </p:sp>
    </p:spTree>
    <p:extLst>
      <p:ext uri="{BB962C8B-B14F-4D97-AF65-F5344CB8AC3E}">
        <p14:creationId xmlns:p14="http://schemas.microsoft.com/office/powerpoint/2010/main" val="403671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4</a:t>
            </a:fld>
            <a:endParaRPr lang="id-ID"/>
          </a:p>
        </p:txBody>
      </p:sp>
      <p:sp>
        <p:nvSpPr>
          <p:cNvPr id="3" name="Flowchart: Document 2"/>
          <p:cNvSpPr/>
          <p:nvPr/>
        </p:nvSpPr>
        <p:spPr>
          <a:xfrm>
            <a:off x="5910695" y="2312876"/>
            <a:ext cx="2736304" cy="792088"/>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CSU/DSU</a:t>
            </a:r>
          </a:p>
        </p:txBody>
      </p:sp>
      <p:sp>
        <p:nvSpPr>
          <p:cNvPr id="4" name="Flowchart: Document 3"/>
          <p:cNvSpPr/>
          <p:nvPr/>
        </p:nvSpPr>
        <p:spPr>
          <a:xfrm>
            <a:off x="5910695" y="3356992"/>
            <a:ext cx="2736304" cy="792088"/>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Modem</a:t>
            </a:r>
          </a:p>
        </p:txBody>
      </p:sp>
      <p:sp>
        <p:nvSpPr>
          <p:cNvPr id="5" name="Flowchart: Document 4"/>
          <p:cNvSpPr/>
          <p:nvPr/>
        </p:nvSpPr>
        <p:spPr>
          <a:xfrm>
            <a:off x="5940152" y="4416743"/>
            <a:ext cx="2736304" cy="792088"/>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Communication Server</a:t>
            </a:r>
          </a:p>
        </p:txBody>
      </p:sp>
      <p:sp>
        <p:nvSpPr>
          <p:cNvPr id="6" name="Rectangle 5"/>
          <p:cNvSpPr/>
          <p:nvPr/>
        </p:nvSpPr>
        <p:spPr>
          <a:xfrm>
            <a:off x="1979712" y="415981"/>
            <a:ext cx="2561214" cy="461665"/>
          </a:xfrm>
          <a:prstGeom prst="rect">
            <a:avLst/>
          </a:prstGeom>
        </p:spPr>
        <p:txBody>
          <a:bodyPr wrap="none">
            <a:spAutoFit/>
          </a:bodyPr>
          <a:lstStyle/>
          <a:p>
            <a:r>
              <a:rPr lang="en-US" sz="2400" b="1" dirty="0" smtClean="0"/>
              <a:t>2. </a:t>
            </a:r>
            <a:r>
              <a:rPr lang="en-US" sz="2400" b="1" dirty="0" err="1" smtClean="0"/>
              <a:t>Perangkat</a:t>
            </a:r>
            <a:r>
              <a:rPr lang="en-US" sz="2400" b="1" dirty="0" smtClean="0"/>
              <a:t>  </a:t>
            </a:r>
            <a:r>
              <a:rPr lang="en-US" sz="2400" b="1" dirty="0"/>
              <a:t>WAN</a:t>
            </a:r>
          </a:p>
        </p:txBody>
      </p:sp>
      <p:sp>
        <p:nvSpPr>
          <p:cNvPr id="7" name="Flowchart: Document 6"/>
          <p:cNvSpPr/>
          <p:nvPr/>
        </p:nvSpPr>
        <p:spPr>
          <a:xfrm>
            <a:off x="5940152" y="1319946"/>
            <a:ext cx="2736304" cy="792088"/>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smtClean="0"/>
              <a:t>Router</a:t>
            </a:r>
            <a:endParaRPr lang="en-US" sz="2000" b="1" dirty="0"/>
          </a:p>
        </p:txBody>
      </p:sp>
      <p:sp>
        <p:nvSpPr>
          <p:cNvPr id="8" name="Cloud Callout 7"/>
          <p:cNvSpPr/>
          <p:nvPr/>
        </p:nvSpPr>
        <p:spPr>
          <a:xfrm>
            <a:off x="494961" y="2708920"/>
            <a:ext cx="3816424" cy="1800200"/>
          </a:xfrm>
          <a:prstGeom prst="cloudCallout">
            <a:avLst>
              <a:gd name="adj1" fmla="val 71792"/>
              <a:gd name="adj2" fmla="val -823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err="1" smtClean="0">
                <a:solidFill>
                  <a:schemeClr val="tx1"/>
                </a:solidFill>
              </a:rPr>
              <a:t>Perangkat</a:t>
            </a:r>
            <a:r>
              <a:rPr lang="en-US" sz="2400" b="1" dirty="0" smtClean="0">
                <a:solidFill>
                  <a:schemeClr val="tx1"/>
                </a:solidFill>
              </a:rPr>
              <a:t> WAN</a:t>
            </a:r>
            <a:endParaRPr lang="en-US" sz="2400" b="1" dirty="0">
              <a:solidFill>
                <a:schemeClr val="tx1"/>
              </a:solidFill>
            </a:endParaRPr>
          </a:p>
        </p:txBody>
      </p:sp>
    </p:spTree>
    <p:extLst>
      <p:ext uri="{BB962C8B-B14F-4D97-AF65-F5344CB8AC3E}">
        <p14:creationId xmlns:p14="http://schemas.microsoft.com/office/powerpoint/2010/main" val="333352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5</a:t>
            </a:fld>
            <a:endParaRPr lang="id-ID"/>
          </a:p>
        </p:txBody>
      </p:sp>
      <p:sp>
        <p:nvSpPr>
          <p:cNvPr id="3" name="Rectangle 2"/>
          <p:cNvSpPr/>
          <p:nvPr/>
        </p:nvSpPr>
        <p:spPr>
          <a:xfrm>
            <a:off x="830972" y="1050881"/>
            <a:ext cx="8280920" cy="1692771"/>
          </a:xfrm>
          <a:prstGeom prst="rect">
            <a:avLst/>
          </a:prstGeom>
        </p:spPr>
        <p:txBody>
          <a:bodyPr wrap="square">
            <a:spAutoFit/>
          </a:bodyPr>
          <a:lstStyle/>
          <a:p>
            <a:r>
              <a:rPr lang="en-US" sz="2400" b="1" dirty="0" smtClean="0"/>
              <a:t>3.Standar </a:t>
            </a:r>
            <a:r>
              <a:rPr lang="en-US" sz="2400" b="1" dirty="0" smtClean="0"/>
              <a:t>WAN</a:t>
            </a:r>
            <a:endParaRPr lang="en-US" dirty="0" smtClean="0"/>
          </a:p>
          <a:p>
            <a:r>
              <a:rPr lang="en-US" sz="2000" dirty="0" smtClean="0"/>
              <a:t>WAN </a:t>
            </a:r>
            <a:r>
              <a:rPr lang="en-US" sz="2000" dirty="0" err="1"/>
              <a:t>menggunakan</a:t>
            </a:r>
            <a:r>
              <a:rPr lang="en-US" sz="2000" dirty="0"/>
              <a:t> OSI layer </a:t>
            </a:r>
            <a:r>
              <a:rPr lang="en-US" sz="2000" dirty="0" err="1"/>
              <a:t>tetapi</a:t>
            </a:r>
            <a:r>
              <a:rPr lang="en-US" sz="2000" dirty="0"/>
              <a:t> </a:t>
            </a:r>
            <a:r>
              <a:rPr lang="en-US" sz="2000" dirty="0" err="1"/>
              <a:t>hanya</a:t>
            </a:r>
            <a:r>
              <a:rPr lang="en-US" sz="2000" dirty="0"/>
              <a:t> </a:t>
            </a:r>
            <a:r>
              <a:rPr lang="en-US" sz="2000" dirty="0" err="1"/>
              <a:t>fokus</a:t>
            </a:r>
            <a:r>
              <a:rPr lang="en-US" sz="2000" dirty="0"/>
              <a:t> </a:t>
            </a:r>
            <a:r>
              <a:rPr lang="en-US" sz="2000" dirty="0" err="1"/>
              <a:t>pada</a:t>
            </a:r>
            <a:r>
              <a:rPr lang="en-US" sz="2000" dirty="0"/>
              <a:t> layer 1 </a:t>
            </a:r>
            <a:r>
              <a:rPr lang="en-US" sz="2000" dirty="0" err="1"/>
              <a:t>dan</a:t>
            </a:r>
            <a:r>
              <a:rPr lang="en-US" sz="2000" dirty="0"/>
              <a:t> 2. </a:t>
            </a:r>
            <a:r>
              <a:rPr lang="en-US" sz="2000" dirty="0" err="1"/>
              <a:t>Standar</a:t>
            </a:r>
            <a:r>
              <a:rPr lang="en-US" sz="2000" dirty="0"/>
              <a:t> WAN </a:t>
            </a:r>
            <a:r>
              <a:rPr lang="en-US" sz="2000" dirty="0" err="1"/>
              <a:t>pada</a:t>
            </a:r>
            <a:r>
              <a:rPr lang="en-US" sz="2000" dirty="0"/>
              <a:t> </a:t>
            </a:r>
            <a:r>
              <a:rPr lang="en-US" sz="2000" dirty="0" err="1"/>
              <a:t>umumnya</a:t>
            </a:r>
            <a:r>
              <a:rPr lang="en-US" sz="2000" dirty="0"/>
              <a:t> </a:t>
            </a:r>
            <a:r>
              <a:rPr lang="en-US" sz="2000" dirty="0" err="1"/>
              <a:t>menggambarkan</a:t>
            </a:r>
            <a:r>
              <a:rPr lang="en-US" sz="2000" dirty="0"/>
              <a:t> </a:t>
            </a:r>
            <a:r>
              <a:rPr lang="en-US" sz="2000" dirty="0" err="1"/>
              <a:t>baik</a:t>
            </a:r>
            <a:r>
              <a:rPr lang="en-US" sz="2000" dirty="0"/>
              <a:t> </a:t>
            </a:r>
            <a:r>
              <a:rPr lang="en-US" sz="2000" dirty="0" err="1"/>
              <a:t>metodepengiriman</a:t>
            </a:r>
            <a:r>
              <a:rPr lang="en-US" sz="2000" dirty="0"/>
              <a:t> layer 1 </a:t>
            </a:r>
            <a:r>
              <a:rPr lang="en-US" sz="2000" dirty="0" err="1"/>
              <a:t>dan</a:t>
            </a:r>
            <a:r>
              <a:rPr lang="en-US" sz="2000" dirty="0"/>
              <a:t> </a:t>
            </a:r>
            <a:r>
              <a:rPr lang="en-US" sz="2000" dirty="0" err="1"/>
              <a:t>kebutuhan</a:t>
            </a:r>
            <a:r>
              <a:rPr lang="en-US" sz="2000" dirty="0"/>
              <a:t> layer 2, </a:t>
            </a:r>
            <a:r>
              <a:rPr lang="en-US" sz="2000" dirty="0" err="1"/>
              <a:t>termasuk</a:t>
            </a:r>
            <a:r>
              <a:rPr lang="en-US" sz="2000" dirty="0"/>
              <a:t> </a:t>
            </a:r>
            <a:r>
              <a:rPr lang="en-US" sz="2000" dirty="0" err="1"/>
              <a:t>alamat</a:t>
            </a:r>
            <a:r>
              <a:rPr lang="en-US" sz="2000" dirty="0"/>
              <a:t> </a:t>
            </a:r>
            <a:r>
              <a:rPr lang="en-US" sz="2000" dirty="0" err="1"/>
              <a:t>fisik</a:t>
            </a:r>
            <a:r>
              <a:rPr lang="en-US" sz="2000" dirty="0"/>
              <a:t>, </a:t>
            </a:r>
            <a:r>
              <a:rPr lang="en-US" sz="2000" dirty="0" err="1"/>
              <a:t>aliran</a:t>
            </a:r>
            <a:r>
              <a:rPr lang="en-US" sz="2000" dirty="0"/>
              <a:t> data </a:t>
            </a:r>
            <a:r>
              <a:rPr lang="en-US" sz="2000" dirty="0" err="1"/>
              <a:t>dan</a:t>
            </a:r>
            <a:r>
              <a:rPr lang="en-US" sz="2000" dirty="0"/>
              <a:t> </a:t>
            </a:r>
            <a:r>
              <a:rPr lang="en-US" sz="2000" dirty="0" err="1"/>
              <a:t>enkapsulasi</a:t>
            </a:r>
            <a:r>
              <a:rPr lang="en-US" sz="2000" dirty="0"/>
              <a:t>. </a:t>
            </a:r>
            <a:r>
              <a:rPr lang="en-US" sz="2000" dirty="0" err="1"/>
              <a:t>Dibawah</a:t>
            </a:r>
            <a:r>
              <a:rPr lang="en-US" sz="2000" dirty="0"/>
              <a:t> </a:t>
            </a:r>
            <a:r>
              <a:rPr lang="en-US" sz="2000" dirty="0" err="1"/>
              <a:t>ini</a:t>
            </a:r>
            <a:r>
              <a:rPr lang="en-US" sz="2000" dirty="0"/>
              <a:t> </a:t>
            </a:r>
            <a:r>
              <a:rPr lang="en-US" sz="2000" dirty="0" err="1"/>
              <a:t>adalah</a:t>
            </a:r>
            <a:r>
              <a:rPr lang="en-US" sz="2000" dirty="0"/>
              <a:t> </a:t>
            </a:r>
            <a:r>
              <a:rPr lang="en-US" sz="2000" dirty="0" err="1"/>
              <a:t>organisasi</a:t>
            </a:r>
            <a:r>
              <a:rPr lang="en-US" sz="2000" dirty="0"/>
              <a:t> yang </a:t>
            </a:r>
            <a:r>
              <a:rPr lang="en-US" sz="2000" dirty="0" err="1"/>
              <a:t>mengatur</a:t>
            </a:r>
            <a:r>
              <a:rPr lang="en-US" sz="2000" dirty="0"/>
              <a:t> </a:t>
            </a:r>
            <a:r>
              <a:rPr lang="en-US" sz="2000" dirty="0" err="1"/>
              <a:t>standar</a:t>
            </a:r>
            <a:r>
              <a:rPr lang="en-US" sz="2000" dirty="0"/>
              <a:t> WAN.</a:t>
            </a:r>
          </a:p>
        </p:txBody>
      </p:sp>
      <p:sp>
        <p:nvSpPr>
          <p:cNvPr id="4" name="Rectangle 3"/>
          <p:cNvSpPr/>
          <p:nvPr/>
        </p:nvSpPr>
        <p:spPr>
          <a:xfrm>
            <a:off x="683568" y="2727173"/>
            <a:ext cx="8136904" cy="2677656"/>
          </a:xfrm>
          <a:prstGeom prst="rect">
            <a:avLst/>
          </a:prstGeom>
        </p:spPr>
        <p:txBody>
          <a:bodyPr wrap="square">
            <a:spAutoFit/>
          </a:bodyPr>
          <a:lstStyle/>
          <a:p>
            <a:endParaRPr lang="en-US" sz="2400" b="1" dirty="0"/>
          </a:p>
          <a:p>
            <a:r>
              <a:rPr lang="en-US" sz="2400" b="1" dirty="0" smtClean="0"/>
              <a:t>4. </a:t>
            </a:r>
            <a:r>
              <a:rPr lang="en-US" sz="2400" b="1" dirty="0" err="1" smtClean="0"/>
              <a:t>Dasar-dasar</a:t>
            </a:r>
            <a:r>
              <a:rPr lang="en-US" sz="2400" b="1" dirty="0" smtClean="0"/>
              <a:t> </a:t>
            </a:r>
            <a:r>
              <a:rPr lang="en-US" sz="2400" b="1" dirty="0" smtClean="0"/>
              <a:t>Routing</a:t>
            </a:r>
            <a:endParaRPr lang="en-US" sz="2400" b="1" dirty="0"/>
          </a:p>
          <a:p>
            <a:pPr marL="342900" indent="-342900">
              <a:buAutoNum type="alphaLcParenR"/>
            </a:pPr>
            <a:r>
              <a:rPr lang="en-US" sz="2000" dirty="0" smtClean="0"/>
              <a:t>Routing </a:t>
            </a:r>
            <a:r>
              <a:rPr lang="en-US" sz="2000" dirty="0" err="1"/>
              <a:t>Langsung</a:t>
            </a:r>
            <a:r>
              <a:rPr lang="en-US" sz="2000" dirty="0"/>
              <a:t> </a:t>
            </a:r>
            <a:r>
              <a:rPr lang="en-US" sz="2000" dirty="0" err="1"/>
              <a:t>dan</a:t>
            </a:r>
            <a:r>
              <a:rPr lang="en-US" sz="2000" dirty="0"/>
              <a:t> </a:t>
            </a:r>
            <a:r>
              <a:rPr lang="en-US" sz="2000" dirty="0" err="1"/>
              <a:t>Tidak</a:t>
            </a:r>
            <a:r>
              <a:rPr lang="en-US" sz="2000" dirty="0"/>
              <a:t> </a:t>
            </a:r>
            <a:r>
              <a:rPr lang="en-US" sz="2000" dirty="0" err="1" smtClean="0"/>
              <a:t>Langsung</a:t>
            </a:r>
            <a:endParaRPr lang="id-ID" sz="2000" dirty="0" smtClean="0"/>
          </a:p>
          <a:p>
            <a:endParaRPr lang="en-US" sz="2000" dirty="0"/>
          </a:p>
          <a:p>
            <a:r>
              <a:rPr lang="en-US" sz="2000" dirty="0"/>
              <a:t>Proses </a:t>
            </a:r>
            <a:r>
              <a:rPr lang="en-US" sz="2000" dirty="0" err="1"/>
              <a:t>pengiriman</a:t>
            </a:r>
            <a:r>
              <a:rPr lang="en-US" sz="2000" dirty="0"/>
              <a:t> datagram IP </a:t>
            </a:r>
            <a:r>
              <a:rPr lang="en-US" sz="2000" dirty="0" err="1"/>
              <a:t>selalu</a:t>
            </a:r>
            <a:r>
              <a:rPr lang="en-US" sz="2000" dirty="0"/>
              <a:t> </a:t>
            </a:r>
            <a:r>
              <a:rPr lang="en-US" sz="2000" dirty="0" err="1"/>
              <a:t>menggunakan</a:t>
            </a:r>
            <a:r>
              <a:rPr lang="en-US" sz="2000" dirty="0"/>
              <a:t> </a:t>
            </a:r>
            <a:r>
              <a:rPr lang="en-US" sz="2000" dirty="0" err="1"/>
              <a:t>tabel</a:t>
            </a:r>
            <a:r>
              <a:rPr lang="en-US" sz="2000" dirty="0"/>
              <a:t> routing. </a:t>
            </a:r>
            <a:r>
              <a:rPr lang="en-US" sz="2000" dirty="0" err="1"/>
              <a:t>Tabel</a:t>
            </a:r>
            <a:r>
              <a:rPr lang="en-US" sz="2000" dirty="0"/>
              <a:t> routing </a:t>
            </a:r>
            <a:r>
              <a:rPr lang="en-US" sz="2000" dirty="0" err="1"/>
              <a:t>berisi</a:t>
            </a:r>
            <a:r>
              <a:rPr lang="en-US" sz="2000" dirty="0"/>
              <a:t> </a:t>
            </a:r>
            <a:r>
              <a:rPr lang="en-US" sz="2000" dirty="0" err="1"/>
              <a:t>informasi</a:t>
            </a:r>
            <a:r>
              <a:rPr lang="en-US" sz="2000" dirty="0"/>
              <a:t> yang </a:t>
            </a:r>
            <a:r>
              <a:rPr lang="en-US" sz="2000" dirty="0" err="1"/>
              <a:t>diperlukan</a:t>
            </a:r>
            <a:r>
              <a:rPr lang="en-US" sz="2000" dirty="0"/>
              <a:t> </a:t>
            </a:r>
            <a:r>
              <a:rPr lang="en-US" sz="2000" dirty="0" err="1"/>
              <a:t>untuk</a:t>
            </a:r>
            <a:r>
              <a:rPr lang="en-US" sz="2000" dirty="0"/>
              <a:t> </a:t>
            </a:r>
            <a:r>
              <a:rPr lang="en-US" sz="2000" dirty="0" err="1"/>
              <a:t>menentukan</a:t>
            </a:r>
            <a:r>
              <a:rPr lang="en-US" sz="2000" dirty="0"/>
              <a:t> </a:t>
            </a:r>
            <a:r>
              <a:rPr lang="en-US" sz="2000" dirty="0" err="1"/>
              <a:t>ke</a:t>
            </a:r>
            <a:r>
              <a:rPr lang="en-US" sz="2000" dirty="0"/>
              <a:t> </a:t>
            </a:r>
            <a:r>
              <a:rPr lang="en-US" sz="2000" dirty="0" err="1"/>
              <a:t>mana</a:t>
            </a:r>
            <a:r>
              <a:rPr lang="en-US" sz="2000" dirty="0"/>
              <a:t> datagram </a:t>
            </a:r>
            <a:r>
              <a:rPr lang="en-US" sz="2000" dirty="0" err="1"/>
              <a:t>harus</a:t>
            </a:r>
            <a:r>
              <a:rPr lang="en-US" sz="2000" dirty="0"/>
              <a:t> di </a:t>
            </a:r>
            <a:r>
              <a:rPr lang="en-US" sz="2000" dirty="0" err="1"/>
              <a:t>kirim</a:t>
            </a:r>
            <a:r>
              <a:rPr lang="en-US" sz="2000" dirty="0"/>
              <a:t>. Datagram </a:t>
            </a:r>
            <a:r>
              <a:rPr lang="en-US" sz="2000" dirty="0" err="1"/>
              <a:t>dapat</a:t>
            </a:r>
            <a:r>
              <a:rPr lang="en-US" sz="2000" dirty="0"/>
              <a:t> </a:t>
            </a:r>
            <a:r>
              <a:rPr lang="en-US" sz="2000" dirty="0" err="1"/>
              <a:t>dikirim</a:t>
            </a:r>
            <a:r>
              <a:rPr lang="en-US" sz="2000" dirty="0"/>
              <a:t> </a:t>
            </a:r>
            <a:r>
              <a:rPr lang="en-US" sz="2000" dirty="0" err="1"/>
              <a:t>langsung</a:t>
            </a:r>
            <a:r>
              <a:rPr lang="en-US" sz="2000" dirty="0"/>
              <a:t> </a:t>
            </a:r>
            <a:r>
              <a:rPr lang="en-US" sz="2000" dirty="0" err="1"/>
              <a:t>ke</a:t>
            </a:r>
            <a:r>
              <a:rPr lang="en-US" sz="2000" dirty="0"/>
              <a:t> host </a:t>
            </a:r>
            <a:r>
              <a:rPr lang="en-US" sz="2000" dirty="0" err="1"/>
              <a:t>tujuan</a:t>
            </a:r>
            <a:r>
              <a:rPr lang="en-US" sz="2000" dirty="0"/>
              <a:t> </a:t>
            </a:r>
            <a:r>
              <a:rPr lang="en-US" sz="2000" dirty="0" err="1"/>
              <a:t>atau</a:t>
            </a:r>
            <a:r>
              <a:rPr lang="en-US" sz="2000" dirty="0"/>
              <a:t> </a:t>
            </a:r>
            <a:r>
              <a:rPr lang="en-US" sz="2000" dirty="0" err="1"/>
              <a:t>harus</a:t>
            </a:r>
            <a:r>
              <a:rPr lang="en-US" sz="2000" dirty="0"/>
              <a:t> </a:t>
            </a:r>
            <a:r>
              <a:rPr lang="en-US" sz="2000" dirty="0" err="1"/>
              <a:t>melalui</a:t>
            </a:r>
            <a:r>
              <a:rPr lang="en-US" sz="2000" dirty="0"/>
              <a:t> host lain </a:t>
            </a:r>
            <a:r>
              <a:rPr lang="en-US" sz="2000" dirty="0" err="1"/>
              <a:t>terlebih</a:t>
            </a:r>
            <a:r>
              <a:rPr lang="en-US" sz="2000" dirty="0"/>
              <a:t> </a:t>
            </a:r>
            <a:r>
              <a:rPr lang="en-US" sz="2000" dirty="0" err="1"/>
              <a:t>dahulu</a:t>
            </a:r>
            <a:r>
              <a:rPr lang="en-US" sz="2000" dirty="0"/>
              <a:t> </a:t>
            </a:r>
            <a:r>
              <a:rPr lang="en-US" sz="2000" dirty="0" err="1"/>
              <a:t>tergantung</a:t>
            </a:r>
            <a:r>
              <a:rPr lang="en-US" sz="2000" dirty="0"/>
              <a:t> </a:t>
            </a:r>
            <a:r>
              <a:rPr lang="en-US" sz="2000" dirty="0" err="1"/>
              <a:t>pada</a:t>
            </a:r>
            <a:r>
              <a:rPr lang="en-US" sz="2000" dirty="0"/>
              <a:t> </a:t>
            </a:r>
            <a:r>
              <a:rPr lang="en-US" sz="2000" dirty="0" err="1"/>
              <a:t>tabel</a:t>
            </a:r>
            <a:r>
              <a:rPr lang="en-US" sz="2000" dirty="0"/>
              <a:t> routing.</a:t>
            </a:r>
          </a:p>
        </p:txBody>
      </p:sp>
    </p:spTree>
    <p:extLst>
      <p:ext uri="{BB962C8B-B14F-4D97-AF65-F5344CB8AC3E}">
        <p14:creationId xmlns:p14="http://schemas.microsoft.com/office/powerpoint/2010/main" val="41026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6</a:t>
            </a:fld>
            <a:endParaRPr lang="id-ID"/>
          </a:p>
        </p:txBody>
      </p:sp>
      <p:sp>
        <p:nvSpPr>
          <p:cNvPr id="3" name="Rounded Rectangular Callout 2"/>
          <p:cNvSpPr/>
          <p:nvPr/>
        </p:nvSpPr>
        <p:spPr>
          <a:xfrm>
            <a:off x="2843808" y="404665"/>
            <a:ext cx="6039455" cy="1728191"/>
          </a:xfrm>
          <a:prstGeom prst="wedgeRoundRectCallout">
            <a:avLst>
              <a:gd name="adj1" fmla="val -63214"/>
              <a:gd name="adj2" fmla="val 5158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Wingdings" pitchFamily="2" charset="2"/>
              <a:buChar char="Ø"/>
            </a:pPr>
            <a:r>
              <a:rPr lang="en-US" dirty="0"/>
              <a:t>Minimal Routing</a:t>
            </a:r>
          </a:p>
          <a:p>
            <a:r>
              <a:rPr lang="en-US" dirty="0"/>
              <a:t>Dari </a:t>
            </a:r>
            <a:r>
              <a:rPr lang="en-US" dirty="0" err="1"/>
              <a:t>namanya</a:t>
            </a:r>
            <a:r>
              <a:rPr lang="en-US" dirty="0"/>
              <a:t> </a:t>
            </a:r>
            <a:r>
              <a:rPr lang="en-US" dirty="0" err="1"/>
              <a:t>dapat</a:t>
            </a:r>
            <a:r>
              <a:rPr lang="en-US" dirty="0"/>
              <a:t> </a:t>
            </a:r>
            <a:r>
              <a:rPr lang="en-US" dirty="0" err="1"/>
              <a:t>diketahui</a:t>
            </a:r>
            <a:r>
              <a:rPr lang="en-US" dirty="0"/>
              <a:t> </a:t>
            </a:r>
            <a:r>
              <a:rPr lang="en-US" dirty="0" err="1"/>
              <a:t>bahwa</a:t>
            </a:r>
            <a:r>
              <a:rPr lang="en-US" dirty="0"/>
              <a:t> </a:t>
            </a:r>
            <a:r>
              <a:rPr lang="en-US" dirty="0" err="1"/>
              <a:t>ini</a:t>
            </a:r>
            <a:r>
              <a:rPr lang="en-US" dirty="0"/>
              <a:t> </a:t>
            </a:r>
            <a:r>
              <a:rPr lang="en-US" dirty="0" err="1"/>
              <a:t>adalah</a:t>
            </a:r>
            <a:r>
              <a:rPr lang="en-US" dirty="0"/>
              <a:t> </a:t>
            </a:r>
            <a:r>
              <a:rPr lang="en-US" dirty="0" err="1"/>
              <a:t>konfigurasi</a:t>
            </a:r>
            <a:r>
              <a:rPr lang="en-US" dirty="0"/>
              <a:t> yang paling </a:t>
            </a:r>
            <a:r>
              <a:rPr lang="en-US" dirty="0" err="1"/>
              <a:t>sederhana</a:t>
            </a:r>
            <a:r>
              <a:rPr lang="en-US" dirty="0"/>
              <a:t> </a:t>
            </a:r>
            <a:r>
              <a:rPr lang="en-US" dirty="0" err="1"/>
              <a:t>tapi</a:t>
            </a:r>
            <a:r>
              <a:rPr lang="en-US" dirty="0"/>
              <a:t> </a:t>
            </a:r>
            <a:r>
              <a:rPr lang="en-US" dirty="0" err="1"/>
              <a:t>mutlak</a:t>
            </a:r>
            <a:r>
              <a:rPr lang="en-US" dirty="0"/>
              <a:t> </a:t>
            </a:r>
            <a:r>
              <a:rPr lang="en-US" dirty="0" err="1"/>
              <a:t>diperlukan</a:t>
            </a:r>
            <a:r>
              <a:rPr lang="en-US" dirty="0"/>
              <a:t>. </a:t>
            </a:r>
            <a:r>
              <a:rPr lang="en-US" dirty="0" err="1"/>
              <a:t>Biasanya</a:t>
            </a:r>
            <a:r>
              <a:rPr lang="en-US" dirty="0"/>
              <a:t> minimal routing </a:t>
            </a:r>
            <a:r>
              <a:rPr lang="en-US" dirty="0" err="1"/>
              <a:t>dipasang</a:t>
            </a:r>
            <a:r>
              <a:rPr lang="en-US" dirty="0"/>
              <a:t> 	</a:t>
            </a:r>
            <a:r>
              <a:rPr lang="en-US" dirty="0" err="1"/>
              <a:t>pada</a:t>
            </a:r>
            <a:r>
              <a:rPr lang="en-US" dirty="0"/>
              <a:t> network yang </a:t>
            </a:r>
            <a:r>
              <a:rPr lang="en-US" dirty="0" err="1"/>
              <a:t>terisolasi</a:t>
            </a:r>
            <a:r>
              <a:rPr lang="en-US" dirty="0"/>
              <a:t> </a:t>
            </a:r>
            <a:r>
              <a:rPr lang="en-US" dirty="0" err="1"/>
              <a:t>dari</a:t>
            </a:r>
            <a:r>
              <a:rPr lang="en-US" dirty="0"/>
              <a:t> network lain </a:t>
            </a:r>
            <a:r>
              <a:rPr lang="en-US" dirty="0" err="1"/>
              <a:t>atau</a:t>
            </a:r>
            <a:r>
              <a:rPr lang="en-US" dirty="0"/>
              <a:t> </a:t>
            </a:r>
            <a:r>
              <a:rPr lang="en-US" dirty="0" err="1"/>
              <a:t>dengan</a:t>
            </a:r>
            <a:r>
              <a:rPr lang="en-US" dirty="0"/>
              <a:t> kata lain 	</a:t>
            </a:r>
            <a:r>
              <a:rPr lang="en-US" dirty="0" err="1"/>
              <a:t>hanya</a:t>
            </a:r>
            <a:r>
              <a:rPr lang="en-US" dirty="0"/>
              <a:t> </a:t>
            </a:r>
            <a:r>
              <a:rPr lang="en-US" dirty="0" err="1"/>
              <a:t>pemakaian</a:t>
            </a:r>
            <a:r>
              <a:rPr lang="en-US" dirty="0"/>
              <a:t> </a:t>
            </a:r>
            <a:r>
              <a:rPr lang="en-US" dirty="0" err="1"/>
              <a:t>lokal</a:t>
            </a:r>
            <a:r>
              <a:rPr lang="en-US" dirty="0"/>
              <a:t> </a:t>
            </a:r>
            <a:r>
              <a:rPr lang="en-US" dirty="0" err="1"/>
              <a:t>saja</a:t>
            </a:r>
            <a:r>
              <a:rPr lang="en-US" dirty="0"/>
              <a:t>.</a:t>
            </a:r>
          </a:p>
        </p:txBody>
      </p:sp>
      <p:sp>
        <p:nvSpPr>
          <p:cNvPr id="4" name="Rounded Rectangular Callout 3"/>
          <p:cNvSpPr/>
          <p:nvPr/>
        </p:nvSpPr>
        <p:spPr>
          <a:xfrm>
            <a:off x="2843807" y="2299811"/>
            <a:ext cx="6010855" cy="1728191"/>
          </a:xfrm>
          <a:prstGeom prst="wedgeRoundRectCallout">
            <a:avLst>
              <a:gd name="adj1" fmla="val -62998"/>
              <a:gd name="adj2" fmla="val -84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id-ID" dirty="0"/>
          </a:p>
          <a:p>
            <a:pPr marL="285750" indent="-285750">
              <a:buFont typeface="Wingdings" pitchFamily="2" charset="2"/>
              <a:buChar char="Ø"/>
            </a:pPr>
            <a:r>
              <a:rPr lang="en-US" dirty="0"/>
              <a:t>Static Routing</a:t>
            </a:r>
            <a:endParaRPr lang="id-ID" dirty="0"/>
          </a:p>
          <a:p>
            <a:r>
              <a:rPr lang="en-US" dirty="0" err="1"/>
              <a:t>Konfigurasi</a:t>
            </a:r>
            <a:r>
              <a:rPr lang="en-US" dirty="0"/>
              <a:t> routing </a:t>
            </a:r>
            <a:r>
              <a:rPr lang="en-US" dirty="0" err="1"/>
              <a:t>jenis</a:t>
            </a:r>
            <a:r>
              <a:rPr lang="en-US" dirty="0"/>
              <a:t> </a:t>
            </a:r>
            <a:r>
              <a:rPr lang="en-US" dirty="0" err="1"/>
              <a:t>ini</a:t>
            </a:r>
            <a:r>
              <a:rPr lang="en-US" dirty="0"/>
              <a:t> </a:t>
            </a:r>
            <a:r>
              <a:rPr lang="en-US" dirty="0" err="1"/>
              <a:t>biasanya</a:t>
            </a:r>
            <a:r>
              <a:rPr lang="en-US" dirty="0"/>
              <a:t> </a:t>
            </a:r>
            <a:r>
              <a:rPr lang="en-US" dirty="0" err="1"/>
              <a:t>dibangun</a:t>
            </a:r>
            <a:r>
              <a:rPr lang="en-US" dirty="0"/>
              <a:t> </a:t>
            </a:r>
            <a:r>
              <a:rPr lang="en-US" dirty="0" err="1"/>
              <a:t>dalam</a:t>
            </a:r>
            <a:r>
              <a:rPr lang="en-US" dirty="0"/>
              <a:t> network yang </a:t>
            </a:r>
            <a:r>
              <a:rPr lang="en-US" dirty="0" err="1"/>
              <a:t>hanya</a:t>
            </a:r>
            <a:r>
              <a:rPr lang="en-US" dirty="0"/>
              <a:t> </a:t>
            </a:r>
            <a:r>
              <a:rPr lang="en-US" dirty="0" err="1"/>
              <a:t>mempunyai</a:t>
            </a:r>
            <a:r>
              <a:rPr lang="en-US" dirty="0"/>
              <a:t> </a:t>
            </a:r>
            <a:r>
              <a:rPr lang="en-US" dirty="0" err="1"/>
              <a:t>beberapa</a:t>
            </a:r>
            <a:r>
              <a:rPr lang="en-US" dirty="0"/>
              <a:t> gateway, </a:t>
            </a:r>
            <a:r>
              <a:rPr lang="en-US" dirty="0" err="1"/>
              <a:t>umumnya</a:t>
            </a:r>
            <a:r>
              <a:rPr lang="en-US" dirty="0"/>
              <a:t> </a:t>
            </a:r>
            <a:r>
              <a:rPr lang="en-US" dirty="0" err="1"/>
              <a:t>tidak</a:t>
            </a:r>
            <a:r>
              <a:rPr lang="en-US" dirty="0"/>
              <a:t> </a:t>
            </a:r>
            <a:r>
              <a:rPr lang="en-US" dirty="0" err="1"/>
              <a:t>lebih</a:t>
            </a:r>
            <a:r>
              <a:rPr lang="en-US" dirty="0"/>
              <a:t> </a:t>
            </a:r>
            <a:r>
              <a:rPr lang="en-US" dirty="0" err="1"/>
              <a:t>dari</a:t>
            </a:r>
            <a:r>
              <a:rPr lang="en-US" dirty="0"/>
              <a:t> 2 </a:t>
            </a:r>
            <a:r>
              <a:rPr lang="en-US" dirty="0" err="1"/>
              <a:t>atau</a:t>
            </a:r>
            <a:r>
              <a:rPr lang="en-US" dirty="0"/>
              <a:t> 3. Static routing </a:t>
            </a:r>
            <a:r>
              <a:rPr lang="en-US" dirty="0" err="1"/>
              <a:t>dibuat</a:t>
            </a:r>
            <a:r>
              <a:rPr lang="en-US" dirty="0"/>
              <a:t> </a:t>
            </a:r>
            <a:r>
              <a:rPr lang="en-US" dirty="0" err="1"/>
              <a:t>secara</a:t>
            </a:r>
            <a:r>
              <a:rPr lang="en-US" dirty="0"/>
              <a:t> manual </a:t>
            </a:r>
            <a:r>
              <a:rPr lang="en-US" dirty="0" err="1"/>
              <a:t>pada</a:t>
            </a:r>
            <a:r>
              <a:rPr lang="en-US" dirty="0"/>
              <a:t> </a:t>
            </a:r>
            <a:r>
              <a:rPr lang="en-US" dirty="0" err="1"/>
              <a:t>masing-masing</a:t>
            </a:r>
            <a:r>
              <a:rPr lang="en-US" dirty="0"/>
              <a:t> gateway. </a:t>
            </a:r>
          </a:p>
        </p:txBody>
      </p:sp>
      <p:sp>
        <p:nvSpPr>
          <p:cNvPr id="5" name="Rounded Rectangular Callout 4"/>
          <p:cNvSpPr/>
          <p:nvPr/>
        </p:nvSpPr>
        <p:spPr>
          <a:xfrm>
            <a:off x="2843809" y="4221088"/>
            <a:ext cx="6039454" cy="1728191"/>
          </a:xfrm>
          <a:prstGeom prst="wedgeRoundRectCallout">
            <a:avLst>
              <a:gd name="adj1" fmla="val -67312"/>
              <a:gd name="adj2" fmla="val -5897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Wingdings" pitchFamily="2" charset="2"/>
              <a:buChar char="Ø"/>
            </a:pPr>
            <a:r>
              <a:rPr lang="en-US" dirty="0"/>
              <a:t>Dynamic Routing</a:t>
            </a:r>
          </a:p>
          <a:p>
            <a:r>
              <a:rPr lang="en-US" dirty="0" err="1"/>
              <a:t>Dalam</a:t>
            </a:r>
            <a:r>
              <a:rPr lang="en-US" dirty="0"/>
              <a:t> </a:t>
            </a:r>
            <a:r>
              <a:rPr lang="en-US" dirty="0" err="1"/>
              <a:t>sebuah</a:t>
            </a:r>
            <a:r>
              <a:rPr lang="en-US" dirty="0"/>
              <a:t> network </a:t>
            </a:r>
            <a:r>
              <a:rPr lang="en-US" dirty="0" err="1"/>
              <a:t>dimana</a:t>
            </a:r>
            <a:r>
              <a:rPr lang="en-US" dirty="0"/>
              <a:t> </a:t>
            </a:r>
            <a:r>
              <a:rPr lang="en-US" dirty="0" err="1"/>
              <a:t>terdapat</a:t>
            </a:r>
            <a:r>
              <a:rPr lang="en-US" dirty="0"/>
              <a:t> </a:t>
            </a:r>
            <a:r>
              <a:rPr lang="en-US" dirty="0" err="1"/>
              <a:t>jalur</a:t>
            </a:r>
            <a:r>
              <a:rPr lang="en-US" dirty="0"/>
              <a:t> routing </a:t>
            </a:r>
            <a:r>
              <a:rPr lang="en-US" dirty="0" err="1"/>
              <a:t>lebih</a:t>
            </a:r>
            <a:r>
              <a:rPr lang="en-US" dirty="0"/>
              <a:t> </a:t>
            </a:r>
            <a:r>
              <a:rPr lang="en-US" dirty="0" err="1"/>
              <a:t>dari</a:t>
            </a:r>
            <a:r>
              <a:rPr lang="en-US" dirty="0"/>
              <a:t> </a:t>
            </a:r>
            <a:r>
              <a:rPr lang="en-US" dirty="0" err="1"/>
              <a:t>satu</a:t>
            </a:r>
            <a:r>
              <a:rPr lang="en-US" dirty="0"/>
              <a:t> </a:t>
            </a:r>
            <a:r>
              <a:rPr lang="en-US" dirty="0" err="1"/>
              <a:t>rute</a:t>
            </a:r>
            <a:r>
              <a:rPr lang="en-US" dirty="0"/>
              <a:t> </a:t>
            </a:r>
            <a:r>
              <a:rPr lang="en-US" dirty="0" err="1"/>
              <a:t>untuk</a:t>
            </a:r>
            <a:r>
              <a:rPr lang="en-US" dirty="0"/>
              <a:t> </a:t>
            </a:r>
            <a:r>
              <a:rPr lang="en-US" dirty="0" err="1"/>
              <a:t>mencapai</a:t>
            </a:r>
            <a:r>
              <a:rPr lang="en-US" dirty="0"/>
              <a:t> </a:t>
            </a:r>
            <a:r>
              <a:rPr lang="en-US" dirty="0" err="1"/>
              <a:t>tujuan</a:t>
            </a:r>
            <a:r>
              <a:rPr lang="en-US" dirty="0"/>
              <a:t> yang </a:t>
            </a:r>
            <a:r>
              <a:rPr lang="en-US" dirty="0" err="1"/>
              <a:t>sama</a:t>
            </a:r>
            <a:r>
              <a:rPr lang="en-US" dirty="0"/>
              <a:t> </a:t>
            </a:r>
            <a:r>
              <a:rPr lang="en-US" dirty="0" err="1"/>
              <a:t>biasanya</a:t>
            </a:r>
            <a:r>
              <a:rPr lang="en-US" dirty="0"/>
              <a:t> </a:t>
            </a:r>
            <a:r>
              <a:rPr lang="en-US" dirty="0" err="1"/>
              <a:t>menggunakan</a:t>
            </a:r>
            <a:r>
              <a:rPr lang="en-US" dirty="0"/>
              <a:t> dynamic routing</a:t>
            </a:r>
          </a:p>
        </p:txBody>
      </p:sp>
      <p:sp>
        <p:nvSpPr>
          <p:cNvPr id="6" name="Rectangle 5"/>
          <p:cNvSpPr/>
          <p:nvPr/>
        </p:nvSpPr>
        <p:spPr>
          <a:xfrm>
            <a:off x="107504" y="1671191"/>
            <a:ext cx="2016224" cy="2431435"/>
          </a:xfrm>
          <a:prstGeom prst="rect">
            <a:avLst/>
          </a:prstGeom>
        </p:spPr>
        <p:txBody>
          <a:bodyPr wrap="square">
            <a:spAutoFit/>
          </a:bodyPr>
          <a:lstStyle/>
          <a:p>
            <a:r>
              <a:rPr lang="en-US" sz="2400" b="1" dirty="0"/>
              <a:t>b) </a:t>
            </a:r>
            <a:r>
              <a:rPr lang="en-US" sz="2400" b="1" dirty="0" err="1"/>
              <a:t>Jenis</a:t>
            </a:r>
            <a:r>
              <a:rPr lang="en-US" sz="2400" b="1" dirty="0"/>
              <a:t> </a:t>
            </a:r>
            <a:r>
              <a:rPr lang="en-US" sz="2400" b="1" dirty="0" err="1"/>
              <a:t>Konfigurasi</a:t>
            </a:r>
            <a:r>
              <a:rPr lang="en-US" sz="2400" b="1" dirty="0"/>
              <a:t> </a:t>
            </a:r>
            <a:r>
              <a:rPr lang="en-US" sz="2400" b="1" dirty="0" smtClean="0"/>
              <a:t>Routing</a:t>
            </a:r>
            <a:endParaRPr lang="en-US" dirty="0"/>
          </a:p>
          <a:p>
            <a:pPr algn="ctr"/>
            <a:r>
              <a:rPr lang="en-US" sz="2000" dirty="0" err="1"/>
              <a:t>Konfigurasi</a:t>
            </a:r>
            <a:r>
              <a:rPr lang="en-US" sz="2000" dirty="0"/>
              <a:t> routing </a:t>
            </a:r>
            <a:r>
              <a:rPr lang="en-US" sz="2000" dirty="0" err="1"/>
              <a:t>secara</a:t>
            </a:r>
            <a:r>
              <a:rPr lang="en-US" sz="2000" dirty="0"/>
              <a:t> </a:t>
            </a:r>
            <a:r>
              <a:rPr lang="en-US" sz="2000" dirty="0" err="1"/>
              <a:t>umum</a:t>
            </a:r>
            <a:r>
              <a:rPr lang="en-US" sz="2000" dirty="0"/>
              <a:t> </a:t>
            </a:r>
            <a:r>
              <a:rPr lang="en-US" sz="2000" dirty="0" err="1"/>
              <a:t>terdiri</a:t>
            </a:r>
            <a:r>
              <a:rPr lang="en-US" sz="2000" dirty="0"/>
              <a:t> </a:t>
            </a:r>
            <a:r>
              <a:rPr lang="en-US" sz="2000" dirty="0" err="1"/>
              <a:t>dari</a:t>
            </a:r>
            <a:r>
              <a:rPr lang="en-US" sz="2000" dirty="0"/>
              <a:t> 3 </a:t>
            </a:r>
            <a:r>
              <a:rPr lang="en-US" sz="2000" dirty="0" err="1"/>
              <a:t>macam</a:t>
            </a:r>
            <a:r>
              <a:rPr lang="en-US" sz="2000" dirty="0"/>
              <a:t> </a:t>
            </a:r>
            <a:r>
              <a:rPr lang="en-US" sz="2000" dirty="0" err="1"/>
              <a:t>yaitu</a:t>
            </a:r>
            <a:r>
              <a:rPr lang="en-US" sz="2000" dirty="0"/>
              <a:t>:</a:t>
            </a:r>
          </a:p>
        </p:txBody>
      </p:sp>
    </p:spTree>
    <p:extLst>
      <p:ext uri="{BB962C8B-B14F-4D97-AF65-F5344CB8AC3E}">
        <p14:creationId xmlns:p14="http://schemas.microsoft.com/office/powerpoint/2010/main" val="419846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7</a:t>
            </a:fld>
            <a:endParaRPr lang="id-ID"/>
          </a:p>
        </p:txBody>
      </p:sp>
      <p:sp>
        <p:nvSpPr>
          <p:cNvPr id="3" name="Rectangle 2"/>
          <p:cNvSpPr/>
          <p:nvPr/>
        </p:nvSpPr>
        <p:spPr>
          <a:xfrm>
            <a:off x="971600" y="2060848"/>
            <a:ext cx="7560840" cy="1015663"/>
          </a:xfrm>
          <a:prstGeom prst="rect">
            <a:avLst/>
          </a:prstGeom>
        </p:spPr>
        <p:txBody>
          <a:bodyPr wrap="square">
            <a:spAutoFit/>
          </a:bodyPr>
          <a:lstStyle/>
          <a:p>
            <a:r>
              <a:rPr lang="en-US" sz="2000" dirty="0" err="1" smtClean="0"/>
              <a:t>Jaringan</a:t>
            </a:r>
            <a:r>
              <a:rPr lang="en-US" sz="2000" dirty="0" smtClean="0"/>
              <a:t> </a:t>
            </a:r>
            <a:r>
              <a:rPr lang="en-US" sz="2000" dirty="0" err="1"/>
              <a:t>nirkabel</a:t>
            </a:r>
            <a:r>
              <a:rPr lang="en-US" sz="2000" dirty="0"/>
              <a:t> </a:t>
            </a:r>
            <a:r>
              <a:rPr lang="en-US" sz="2000" dirty="0" err="1"/>
              <a:t>atau</a:t>
            </a:r>
            <a:r>
              <a:rPr lang="en-US" sz="2000" dirty="0"/>
              <a:t> wireless network  </a:t>
            </a:r>
            <a:r>
              <a:rPr lang="en-US" sz="2000" dirty="0" err="1"/>
              <a:t>adalah</a:t>
            </a:r>
            <a:r>
              <a:rPr lang="en-US" sz="2000" dirty="0"/>
              <a:t> </a:t>
            </a:r>
            <a:r>
              <a:rPr lang="en-US" sz="2000" dirty="0" err="1"/>
              <a:t>sebuah</a:t>
            </a:r>
            <a:r>
              <a:rPr lang="en-US" sz="2000" dirty="0"/>
              <a:t> </a:t>
            </a:r>
            <a:r>
              <a:rPr lang="en-US" sz="2000" dirty="0" err="1"/>
              <a:t>teknologi</a:t>
            </a:r>
            <a:r>
              <a:rPr lang="en-US" sz="2000" dirty="0"/>
              <a:t> </a:t>
            </a:r>
            <a:r>
              <a:rPr lang="en-US" sz="2000" dirty="0" err="1"/>
              <a:t>jaringan</a:t>
            </a:r>
            <a:r>
              <a:rPr lang="en-US" sz="2000" dirty="0"/>
              <a:t> </a:t>
            </a:r>
            <a:r>
              <a:rPr lang="en-US" sz="2000" dirty="0" err="1"/>
              <a:t>telekomunikasi</a:t>
            </a:r>
            <a:r>
              <a:rPr lang="en-US" sz="2000" dirty="0"/>
              <a:t> </a:t>
            </a:r>
            <a:r>
              <a:rPr lang="en-US" sz="2000" dirty="0" err="1"/>
              <a:t>dan</a:t>
            </a:r>
            <a:r>
              <a:rPr lang="en-US" sz="2000" dirty="0"/>
              <a:t> </a:t>
            </a:r>
            <a:r>
              <a:rPr lang="en-US" sz="2000" dirty="0" err="1"/>
              <a:t>informasi</a:t>
            </a:r>
            <a:r>
              <a:rPr lang="en-US" sz="2000" dirty="0"/>
              <a:t> yang </a:t>
            </a:r>
            <a:r>
              <a:rPr lang="en-US" sz="2000" dirty="0" err="1"/>
              <a:t>digunakan</a:t>
            </a:r>
            <a:r>
              <a:rPr lang="en-US" sz="2000" dirty="0"/>
              <a:t> </a:t>
            </a:r>
            <a:r>
              <a:rPr lang="en-US" sz="2000" dirty="0" err="1"/>
              <a:t>untuk</a:t>
            </a:r>
            <a:r>
              <a:rPr lang="en-US" sz="2000" dirty="0"/>
              <a:t> </a:t>
            </a:r>
            <a:r>
              <a:rPr lang="en-US" sz="2000" dirty="0" err="1"/>
              <a:t>berbagai</a:t>
            </a:r>
            <a:r>
              <a:rPr lang="en-US" sz="2000" dirty="0"/>
              <a:t> </a:t>
            </a:r>
            <a:r>
              <a:rPr lang="en-US" sz="2000" dirty="0" err="1"/>
              <a:t>peralatan</a:t>
            </a:r>
            <a:r>
              <a:rPr lang="en-US" sz="2000" dirty="0"/>
              <a:t> </a:t>
            </a:r>
            <a:r>
              <a:rPr lang="en-US" sz="2000" dirty="0" err="1"/>
              <a:t>teknologi</a:t>
            </a:r>
            <a:r>
              <a:rPr lang="en-US" sz="2000" dirty="0"/>
              <a:t> </a:t>
            </a:r>
            <a:r>
              <a:rPr lang="en-US" sz="2000" dirty="0" err="1"/>
              <a:t>informasi</a:t>
            </a:r>
            <a:r>
              <a:rPr lang="en-US" sz="2000" dirty="0"/>
              <a:t> yang </a:t>
            </a:r>
            <a:r>
              <a:rPr lang="en-US" sz="2000" dirty="0" err="1"/>
              <a:t>tidak</a:t>
            </a:r>
            <a:r>
              <a:rPr lang="en-US" sz="2000" dirty="0"/>
              <a:t> </a:t>
            </a:r>
            <a:r>
              <a:rPr lang="en-US" sz="2000" dirty="0" err="1"/>
              <a:t>menggunakan</a:t>
            </a:r>
            <a:r>
              <a:rPr lang="en-US" sz="2000" dirty="0"/>
              <a:t> </a:t>
            </a:r>
            <a:r>
              <a:rPr lang="en-US" sz="2000" dirty="0" err="1"/>
              <a:t>kabel</a:t>
            </a:r>
            <a:r>
              <a:rPr lang="en-US" sz="2000" dirty="0"/>
              <a:t>. </a:t>
            </a:r>
          </a:p>
        </p:txBody>
      </p:sp>
      <p:sp>
        <p:nvSpPr>
          <p:cNvPr id="5" name="Rectangle 4"/>
          <p:cNvSpPr/>
          <p:nvPr/>
        </p:nvSpPr>
        <p:spPr>
          <a:xfrm>
            <a:off x="827584" y="1268760"/>
            <a:ext cx="4256614" cy="461665"/>
          </a:xfrm>
          <a:prstGeom prst="rect">
            <a:avLst/>
          </a:prstGeom>
        </p:spPr>
        <p:txBody>
          <a:bodyPr wrap="none">
            <a:spAutoFit/>
          </a:bodyPr>
          <a:lstStyle/>
          <a:p>
            <a:r>
              <a:rPr lang="en-US" sz="2400" b="1" dirty="0" smtClean="0"/>
              <a:t>1. </a:t>
            </a:r>
            <a:r>
              <a:rPr lang="en-US" sz="2400" b="1" dirty="0" err="1" smtClean="0"/>
              <a:t>Pengenalan</a:t>
            </a:r>
            <a:r>
              <a:rPr lang="en-US" sz="2400" b="1" dirty="0" smtClean="0"/>
              <a:t> </a:t>
            </a:r>
            <a:r>
              <a:rPr lang="en-US" sz="2400" b="1" dirty="0" err="1"/>
              <a:t>Jaringan</a:t>
            </a:r>
            <a:r>
              <a:rPr lang="en-US" sz="2400" b="1" dirty="0"/>
              <a:t> </a:t>
            </a:r>
            <a:r>
              <a:rPr lang="en-US" sz="2400" b="1" dirty="0" err="1"/>
              <a:t>Nirkabel</a:t>
            </a:r>
            <a:endParaRPr lang="en-US" sz="2400" b="1" dirty="0"/>
          </a:p>
        </p:txBody>
      </p:sp>
      <p:sp>
        <p:nvSpPr>
          <p:cNvPr id="6" name="Rectangle 5"/>
          <p:cNvSpPr/>
          <p:nvPr/>
        </p:nvSpPr>
        <p:spPr>
          <a:xfrm>
            <a:off x="983254" y="3645024"/>
            <a:ext cx="7261154" cy="1631216"/>
          </a:xfrm>
          <a:prstGeom prst="rect">
            <a:avLst/>
          </a:prstGeom>
        </p:spPr>
        <p:txBody>
          <a:bodyPr wrap="square">
            <a:spAutoFit/>
          </a:bodyPr>
          <a:lstStyle/>
          <a:p>
            <a:r>
              <a:rPr lang="id-ID" sz="2000" dirty="0"/>
              <a:t>Tekonologi primer  yang banyak dipakai  dalam  jaringan nirkabel adalah standar protokol 802.11, yang juga dikenal sebagai Wi-Fi. Protokol 802.11 merupakan protokol radio. (802.11a,802.11b, dan 802.11g) telah menikmati kesuksesan yang luar biasa di Amerika Serikat dan Eropa.</a:t>
            </a:r>
          </a:p>
        </p:txBody>
      </p:sp>
      <p:sp>
        <p:nvSpPr>
          <p:cNvPr id="7" name="Rectangle 6"/>
          <p:cNvSpPr/>
          <p:nvPr/>
        </p:nvSpPr>
        <p:spPr>
          <a:xfrm>
            <a:off x="1763688" y="296602"/>
            <a:ext cx="3563027" cy="584775"/>
          </a:xfrm>
          <a:prstGeom prst="rect">
            <a:avLst/>
          </a:prstGeom>
        </p:spPr>
        <p:txBody>
          <a:bodyPr wrap="none">
            <a:spAutoFit/>
          </a:bodyPr>
          <a:lstStyle/>
          <a:p>
            <a:pPr algn="ctr"/>
            <a:r>
              <a:rPr lang="en-US" sz="3200" b="1" dirty="0"/>
              <a:t>B. </a:t>
            </a:r>
            <a:r>
              <a:rPr lang="en-US" sz="3200" b="1" dirty="0" err="1"/>
              <a:t>Jaringan</a:t>
            </a:r>
            <a:r>
              <a:rPr lang="en-US" sz="3200" b="1" dirty="0"/>
              <a:t> </a:t>
            </a:r>
            <a:r>
              <a:rPr lang="en-US" sz="3200" b="1" dirty="0" err="1"/>
              <a:t>Nirkabel</a:t>
            </a:r>
            <a:endParaRPr lang="en-US" sz="3200" b="1" dirty="0"/>
          </a:p>
        </p:txBody>
      </p:sp>
    </p:spTree>
    <p:extLst>
      <p:ext uri="{BB962C8B-B14F-4D97-AF65-F5344CB8AC3E}">
        <p14:creationId xmlns:p14="http://schemas.microsoft.com/office/powerpoint/2010/main" val="220996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8</a:t>
            </a:fld>
            <a:endParaRPr lang="id-ID"/>
          </a:p>
        </p:txBody>
      </p:sp>
      <p:sp>
        <p:nvSpPr>
          <p:cNvPr id="3" name="Rectangle 2"/>
          <p:cNvSpPr/>
          <p:nvPr/>
        </p:nvSpPr>
        <p:spPr>
          <a:xfrm>
            <a:off x="971600" y="1124744"/>
            <a:ext cx="7200800" cy="1754326"/>
          </a:xfrm>
          <a:prstGeom prst="rect">
            <a:avLst/>
          </a:prstGeom>
        </p:spPr>
        <p:txBody>
          <a:bodyPr wrap="square">
            <a:spAutoFit/>
          </a:bodyPr>
          <a:lstStyle/>
          <a:p>
            <a:r>
              <a:rPr lang="en-US" sz="2400" b="1" dirty="0" smtClean="0"/>
              <a:t>2.</a:t>
            </a:r>
            <a:r>
              <a:rPr lang="id-ID" sz="2400" b="1" dirty="0" smtClean="0"/>
              <a:t> </a:t>
            </a:r>
            <a:r>
              <a:rPr lang="en-US" sz="2400" b="1" dirty="0" err="1" smtClean="0"/>
              <a:t>Perangkat</a:t>
            </a:r>
            <a:r>
              <a:rPr lang="en-US" sz="2400" b="1" dirty="0" smtClean="0"/>
              <a:t> </a:t>
            </a:r>
            <a:r>
              <a:rPr lang="en-US" sz="2400" b="1" dirty="0" err="1"/>
              <a:t>Jaringan</a:t>
            </a:r>
            <a:r>
              <a:rPr lang="en-US" sz="2400" b="1" dirty="0"/>
              <a:t> </a:t>
            </a:r>
            <a:r>
              <a:rPr lang="en-US" sz="2400" b="1" dirty="0" err="1" smtClean="0"/>
              <a:t>Nirkabel</a:t>
            </a:r>
            <a:endParaRPr lang="en-US" sz="2400" b="1" dirty="0" smtClean="0"/>
          </a:p>
          <a:p>
            <a:endParaRPr lang="en-US" sz="2400" b="1" dirty="0"/>
          </a:p>
          <a:p>
            <a:r>
              <a:rPr lang="en-US" sz="2000" dirty="0" err="1"/>
              <a:t>Dalam</a:t>
            </a:r>
            <a:r>
              <a:rPr lang="en-US" sz="2000" dirty="0"/>
              <a:t> </a:t>
            </a:r>
            <a:r>
              <a:rPr lang="en-US" sz="2000" dirty="0" err="1"/>
              <a:t>membangun</a:t>
            </a:r>
            <a:r>
              <a:rPr lang="en-US" sz="2000" dirty="0"/>
              <a:t> </a:t>
            </a:r>
            <a:r>
              <a:rPr lang="en-US" sz="2000" dirty="0" err="1"/>
              <a:t>sebuah</a:t>
            </a:r>
            <a:r>
              <a:rPr lang="en-US" sz="2000" dirty="0"/>
              <a:t> </a:t>
            </a:r>
            <a:r>
              <a:rPr lang="en-US" sz="2000" dirty="0" err="1"/>
              <a:t>jaringan</a:t>
            </a:r>
            <a:r>
              <a:rPr lang="en-US" sz="2000" dirty="0"/>
              <a:t> </a:t>
            </a:r>
            <a:r>
              <a:rPr lang="en-US" sz="2000" dirty="0" err="1"/>
              <a:t>nirkabel</a:t>
            </a:r>
            <a:r>
              <a:rPr lang="en-US" sz="2000" dirty="0"/>
              <a:t>, </a:t>
            </a:r>
            <a:r>
              <a:rPr lang="en-US" sz="2000" dirty="0" err="1"/>
              <a:t>diperlukan</a:t>
            </a:r>
            <a:r>
              <a:rPr lang="en-US" sz="2000" dirty="0"/>
              <a:t> </a:t>
            </a:r>
            <a:r>
              <a:rPr lang="en-US" sz="2000" dirty="0" err="1"/>
              <a:t>beberapa</a:t>
            </a:r>
            <a:r>
              <a:rPr lang="en-US" sz="2000" dirty="0"/>
              <a:t> </a:t>
            </a:r>
            <a:r>
              <a:rPr lang="en-US" sz="2000" dirty="0" err="1"/>
              <a:t>perangkat</a:t>
            </a:r>
            <a:r>
              <a:rPr lang="en-US" sz="2000" dirty="0"/>
              <a:t> </a:t>
            </a:r>
            <a:r>
              <a:rPr lang="en-US" sz="2000" dirty="0" err="1"/>
              <a:t>atau</a:t>
            </a:r>
            <a:r>
              <a:rPr lang="en-US" sz="2000" dirty="0"/>
              <a:t> device </a:t>
            </a:r>
            <a:r>
              <a:rPr lang="en-US" sz="2000" dirty="0" err="1"/>
              <a:t>utama</a:t>
            </a:r>
            <a:r>
              <a:rPr lang="en-US" sz="2000" dirty="0"/>
              <a:t> di </a:t>
            </a:r>
            <a:r>
              <a:rPr lang="en-US" sz="2000" dirty="0" err="1"/>
              <a:t>antaranya</a:t>
            </a:r>
            <a:r>
              <a:rPr lang="en-US" sz="2000" dirty="0"/>
              <a:t> </a:t>
            </a:r>
            <a:r>
              <a:rPr lang="en-US" sz="2000" dirty="0" err="1"/>
              <a:t>adalah</a:t>
            </a:r>
            <a:r>
              <a:rPr lang="en-US" sz="2000" dirty="0"/>
              <a:t> : antenna, access point </a:t>
            </a:r>
            <a:r>
              <a:rPr lang="en-US" sz="2000" dirty="0" err="1"/>
              <a:t>dan</a:t>
            </a:r>
            <a:r>
              <a:rPr lang="en-US" sz="2000" dirty="0"/>
              <a:t> wireless adapter. </a:t>
            </a:r>
          </a:p>
        </p:txBody>
      </p:sp>
      <p:sp>
        <p:nvSpPr>
          <p:cNvPr id="4" name="Rectangle 3"/>
          <p:cNvSpPr/>
          <p:nvPr/>
        </p:nvSpPr>
        <p:spPr>
          <a:xfrm>
            <a:off x="971600" y="3140968"/>
            <a:ext cx="7056784" cy="2616101"/>
          </a:xfrm>
          <a:prstGeom prst="rect">
            <a:avLst/>
          </a:prstGeom>
        </p:spPr>
        <p:txBody>
          <a:bodyPr wrap="square">
            <a:spAutoFit/>
          </a:bodyPr>
          <a:lstStyle/>
          <a:p>
            <a:r>
              <a:rPr lang="en-US" sz="2400" b="1" dirty="0" smtClean="0"/>
              <a:t>3.</a:t>
            </a:r>
            <a:r>
              <a:rPr lang="id-ID" sz="2400" b="1" dirty="0" smtClean="0"/>
              <a:t> </a:t>
            </a:r>
            <a:r>
              <a:rPr lang="en-US" sz="2400" b="1" dirty="0" err="1" smtClean="0"/>
              <a:t>Jaringan</a:t>
            </a:r>
            <a:r>
              <a:rPr lang="en-US" sz="2400" b="1" dirty="0" smtClean="0"/>
              <a:t> </a:t>
            </a:r>
            <a:r>
              <a:rPr lang="en-US" sz="2400" b="1" dirty="0" err="1"/>
              <a:t>Nirkabel</a:t>
            </a:r>
            <a:r>
              <a:rPr lang="en-US" sz="2400" b="1" dirty="0"/>
              <a:t> Di </a:t>
            </a:r>
            <a:r>
              <a:rPr lang="en-US" sz="2400" b="1" dirty="0" err="1"/>
              <a:t>Masa</a:t>
            </a:r>
            <a:r>
              <a:rPr lang="en-US" sz="2400" b="1" dirty="0"/>
              <a:t> </a:t>
            </a:r>
            <a:r>
              <a:rPr lang="en-US" sz="2400" b="1" dirty="0" err="1" smtClean="0"/>
              <a:t>Depan</a:t>
            </a:r>
            <a:endParaRPr lang="en-US" sz="2400" b="1" dirty="0" smtClean="0"/>
          </a:p>
          <a:p>
            <a:endParaRPr lang="en-US" sz="2000" dirty="0"/>
          </a:p>
          <a:p>
            <a:r>
              <a:rPr lang="en-US" sz="2000" dirty="0"/>
              <a:t>Di </a:t>
            </a:r>
            <a:r>
              <a:rPr lang="en-US" sz="2000" dirty="0" err="1"/>
              <a:t>masa</a:t>
            </a:r>
            <a:r>
              <a:rPr lang="en-US" sz="2000" dirty="0"/>
              <a:t> </a:t>
            </a:r>
            <a:r>
              <a:rPr lang="en-US" sz="2000" dirty="0" err="1"/>
              <a:t>akan</a:t>
            </a:r>
            <a:r>
              <a:rPr lang="en-US" sz="2000" dirty="0"/>
              <a:t> </a:t>
            </a:r>
            <a:r>
              <a:rPr lang="en-US" sz="2000" dirty="0" err="1"/>
              <a:t>datang</a:t>
            </a:r>
            <a:r>
              <a:rPr lang="en-US" sz="2000" dirty="0"/>
              <a:t>, </a:t>
            </a:r>
            <a:r>
              <a:rPr lang="en-US" sz="2000" dirty="0" err="1"/>
              <a:t>layanan</a:t>
            </a:r>
            <a:r>
              <a:rPr lang="en-US" sz="2000" dirty="0"/>
              <a:t> </a:t>
            </a:r>
            <a:r>
              <a:rPr lang="en-US" sz="2000" dirty="0" err="1"/>
              <a:t>untuk</a:t>
            </a:r>
            <a:r>
              <a:rPr lang="en-US" sz="2000" dirty="0"/>
              <a:t> </a:t>
            </a:r>
            <a:r>
              <a:rPr lang="en-US" sz="2000" dirty="0" err="1"/>
              <a:t>jaringan</a:t>
            </a:r>
            <a:r>
              <a:rPr lang="en-US" sz="2000" dirty="0"/>
              <a:t> </a:t>
            </a:r>
            <a:r>
              <a:rPr lang="en-US" sz="2000" dirty="0" err="1"/>
              <a:t>nirkabel</a:t>
            </a:r>
            <a:r>
              <a:rPr lang="en-US" sz="2000" dirty="0"/>
              <a:t> </a:t>
            </a:r>
            <a:r>
              <a:rPr lang="en-US" sz="2000" dirty="0" err="1"/>
              <a:t>berbasis</a:t>
            </a:r>
            <a:r>
              <a:rPr lang="en-US" sz="2000" dirty="0"/>
              <a:t> </a:t>
            </a:r>
            <a:r>
              <a:rPr lang="en-US" sz="2000" dirty="0" err="1"/>
              <a:t>lokasi</a:t>
            </a:r>
            <a:r>
              <a:rPr lang="en-US" sz="2000" dirty="0"/>
              <a:t> </a:t>
            </a:r>
            <a:r>
              <a:rPr lang="en-US" sz="2000" dirty="0" err="1"/>
              <a:t>diidentifikasi</a:t>
            </a:r>
            <a:r>
              <a:rPr lang="en-US" sz="2000" dirty="0"/>
              <a:t> </a:t>
            </a:r>
            <a:r>
              <a:rPr lang="en-US" sz="2000" dirty="0" err="1"/>
              <a:t>sebagai</a:t>
            </a:r>
            <a:r>
              <a:rPr lang="en-US" sz="2000" dirty="0"/>
              <a:t> </a:t>
            </a:r>
            <a:r>
              <a:rPr lang="en-US" sz="2000" dirty="0" err="1"/>
              <a:t>kunci</a:t>
            </a:r>
            <a:r>
              <a:rPr lang="en-US" sz="2000" dirty="0"/>
              <a:t> </a:t>
            </a:r>
            <a:r>
              <a:rPr lang="en-US" sz="2000" dirty="0" err="1"/>
              <a:t>utama</a:t>
            </a:r>
            <a:r>
              <a:rPr lang="en-US" sz="2000" dirty="0"/>
              <a:t> di </a:t>
            </a:r>
            <a:r>
              <a:rPr lang="en-US" sz="2000" dirty="0" err="1"/>
              <a:t>dalam</a:t>
            </a:r>
            <a:r>
              <a:rPr lang="en-US" sz="2000" dirty="0"/>
              <a:t> </a:t>
            </a:r>
            <a:r>
              <a:rPr lang="en-US" sz="2000" dirty="0" err="1"/>
              <a:t>mengeksplotasi</a:t>
            </a:r>
            <a:r>
              <a:rPr lang="en-US" sz="2000" dirty="0"/>
              <a:t> </a:t>
            </a:r>
            <a:r>
              <a:rPr lang="en-US" sz="2000" dirty="0" err="1"/>
              <a:t>kecanggihan</a:t>
            </a:r>
            <a:r>
              <a:rPr lang="en-US" sz="2000" dirty="0"/>
              <a:t> </a:t>
            </a:r>
            <a:r>
              <a:rPr lang="en-US" sz="2000" dirty="0" err="1"/>
              <a:t>teknologi</a:t>
            </a:r>
            <a:r>
              <a:rPr lang="en-US" sz="2000" dirty="0"/>
              <a:t> </a:t>
            </a:r>
            <a:r>
              <a:rPr lang="en-US" sz="2000" dirty="0" err="1"/>
              <a:t>nirkabel</a:t>
            </a:r>
            <a:r>
              <a:rPr lang="en-US" sz="2000" dirty="0"/>
              <a:t>. </a:t>
            </a:r>
            <a:r>
              <a:rPr lang="en-US" sz="2000" dirty="0" err="1"/>
              <a:t>Pada</a:t>
            </a:r>
            <a:r>
              <a:rPr lang="en-US" sz="2000" dirty="0"/>
              <a:t> </a:t>
            </a:r>
            <a:r>
              <a:rPr lang="en-US" sz="2000" dirty="0" err="1"/>
              <a:t>masa</a:t>
            </a:r>
            <a:r>
              <a:rPr lang="en-US" sz="2000" dirty="0"/>
              <a:t> </a:t>
            </a:r>
            <a:r>
              <a:rPr lang="en-US" sz="2000" dirty="0" err="1"/>
              <a:t>itu</a:t>
            </a:r>
            <a:r>
              <a:rPr lang="en-US" sz="2000" dirty="0"/>
              <a:t>, </a:t>
            </a:r>
            <a:r>
              <a:rPr lang="en-US" sz="2000" dirty="0" err="1"/>
              <a:t>layanan</a:t>
            </a:r>
            <a:r>
              <a:rPr lang="en-US" sz="2000" dirty="0"/>
              <a:t> </a:t>
            </a:r>
            <a:r>
              <a:rPr lang="en-US" sz="2000" dirty="0" err="1"/>
              <a:t>berbasis</a:t>
            </a:r>
            <a:r>
              <a:rPr lang="en-US" sz="2000" dirty="0"/>
              <a:t> </a:t>
            </a:r>
            <a:r>
              <a:rPr lang="en-US" sz="2000" dirty="0" err="1"/>
              <a:t>lokasi</a:t>
            </a:r>
            <a:r>
              <a:rPr lang="en-US" sz="2000" dirty="0"/>
              <a:t> </a:t>
            </a:r>
            <a:r>
              <a:rPr lang="en-US" sz="2000" dirty="0" err="1"/>
              <a:t>akan</a:t>
            </a:r>
            <a:r>
              <a:rPr lang="en-US" sz="2000" dirty="0"/>
              <a:t> </a:t>
            </a:r>
            <a:r>
              <a:rPr lang="en-US" sz="2000" dirty="0" err="1"/>
              <a:t>menjadi</a:t>
            </a:r>
            <a:r>
              <a:rPr lang="en-US" sz="2000" dirty="0"/>
              <a:t> ‘</a:t>
            </a:r>
            <a:r>
              <a:rPr lang="en-US" sz="2000" dirty="0" err="1"/>
              <a:t>tambang</a:t>
            </a:r>
            <a:r>
              <a:rPr lang="en-US" sz="2000" dirty="0"/>
              <a:t> </a:t>
            </a:r>
            <a:r>
              <a:rPr lang="en-US" sz="2000" dirty="0" err="1"/>
              <a:t>emas</a:t>
            </a:r>
            <a:r>
              <a:rPr lang="en-US" sz="2000" dirty="0"/>
              <a:t>’ </a:t>
            </a:r>
            <a:r>
              <a:rPr lang="en-US" sz="2000" dirty="0" err="1"/>
              <a:t>kepada</a:t>
            </a:r>
            <a:r>
              <a:rPr lang="en-US" sz="2000" dirty="0"/>
              <a:t> </a:t>
            </a:r>
            <a:r>
              <a:rPr lang="en-US" sz="2000" dirty="0" err="1"/>
              <a:t>perusahaan</a:t>
            </a:r>
            <a:r>
              <a:rPr lang="en-US" sz="2000" dirty="0"/>
              <a:t> </a:t>
            </a:r>
            <a:r>
              <a:rPr lang="en-US" sz="2000" dirty="0" err="1"/>
              <a:t>telekomunikasi</a:t>
            </a:r>
            <a:r>
              <a:rPr lang="en-US" sz="2000" dirty="0"/>
              <a:t> </a:t>
            </a:r>
            <a:r>
              <a:rPr lang="en-US" sz="2000" dirty="0" err="1"/>
              <a:t>maupun</a:t>
            </a:r>
            <a:r>
              <a:rPr lang="en-US" sz="2000" dirty="0"/>
              <a:t> </a:t>
            </a:r>
            <a:r>
              <a:rPr lang="en-US" sz="2000" dirty="0" err="1"/>
              <a:t>perusahaan</a:t>
            </a:r>
            <a:r>
              <a:rPr lang="en-US" sz="2000" dirty="0"/>
              <a:t> </a:t>
            </a:r>
            <a:r>
              <a:rPr lang="en-US" sz="2000" dirty="0" err="1"/>
              <a:t>pemasaran</a:t>
            </a:r>
            <a:r>
              <a:rPr lang="en-US" sz="2000" dirty="0"/>
              <a:t> </a:t>
            </a:r>
            <a:r>
              <a:rPr lang="en-US" sz="2000" dirty="0" err="1"/>
              <a:t>dalam</a:t>
            </a:r>
            <a:r>
              <a:rPr lang="en-US" sz="2000" dirty="0"/>
              <a:t> </a:t>
            </a:r>
            <a:r>
              <a:rPr lang="en-US" sz="2000" dirty="0" err="1"/>
              <a:t>meraup</a:t>
            </a:r>
            <a:r>
              <a:rPr lang="en-US" sz="2000" dirty="0"/>
              <a:t> </a:t>
            </a:r>
            <a:r>
              <a:rPr lang="en-US" sz="2000" dirty="0" err="1"/>
              <a:t>keuntungan</a:t>
            </a:r>
            <a:r>
              <a:rPr lang="en-US" sz="2000" dirty="0"/>
              <a:t> </a:t>
            </a:r>
            <a:r>
              <a:rPr lang="en-US" sz="2000" dirty="0" err="1"/>
              <a:t>masing-masing</a:t>
            </a:r>
            <a:r>
              <a:rPr lang="en-US" sz="2000" dirty="0"/>
              <a:t>. </a:t>
            </a:r>
          </a:p>
        </p:txBody>
      </p:sp>
    </p:spTree>
    <p:extLst>
      <p:ext uri="{BB962C8B-B14F-4D97-AF65-F5344CB8AC3E}">
        <p14:creationId xmlns:p14="http://schemas.microsoft.com/office/powerpoint/2010/main" val="293194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C9F4C6-A8B4-454B-BBA9-B6D228FB3A3F}" type="slidenum">
              <a:rPr lang="id-ID" smtClean="0"/>
              <a:pPr/>
              <a:t>9</a:t>
            </a:fld>
            <a:endParaRPr lang="id-ID"/>
          </a:p>
        </p:txBody>
      </p:sp>
      <p:sp>
        <p:nvSpPr>
          <p:cNvPr id="4" name="Rectangle 3"/>
          <p:cNvSpPr/>
          <p:nvPr/>
        </p:nvSpPr>
        <p:spPr>
          <a:xfrm>
            <a:off x="944221" y="980728"/>
            <a:ext cx="7607272" cy="1323439"/>
          </a:xfrm>
          <a:prstGeom prst="rect">
            <a:avLst/>
          </a:prstGeom>
        </p:spPr>
        <p:txBody>
          <a:bodyPr wrap="square">
            <a:spAutoFit/>
          </a:bodyPr>
          <a:lstStyle/>
          <a:p>
            <a:r>
              <a:rPr lang="en-US" sz="2000" dirty="0" err="1"/>
              <a:t>Jaringan</a:t>
            </a:r>
            <a:r>
              <a:rPr lang="en-US" sz="2000" dirty="0"/>
              <a:t> </a:t>
            </a:r>
            <a:r>
              <a:rPr lang="en-US" sz="2000" dirty="0" err="1"/>
              <a:t>nirkabel</a:t>
            </a:r>
            <a:r>
              <a:rPr lang="en-US" sz="2000" dirty="0"/>
              <a:t> </a:t>
            </a:r>
            <a:r>
              <a:rPr lang="en-US" sz="2000" dirty="0" err="1"/>
              <a:t>atau</a:t>
            </a:r>
            <a:r>
              <a:rPr lang="en-US" sz="2000" dirty="0"/>
              <a:t> </a:t>
            </a:r>
            <a:r>
              <a:rPr lang="en-US" sz="2000" dirty="0" err="1"/>
              <a:t>lebih</a:t>
            </a:r>
            <a:r>
              <a:rPr lang="en-US" sz="2000" dirty="0"/>
              <a:t> </a:t>
            </a:r>
            <a:r>
              <a:rPr lang="en-US" sz="2000" dirty="0" err="1"/>
              <a:t>dikenal</a:t>
            </a:r>
            <a:r>
              <a:rPr lang="en-US" sz="2000" dirty="0"/>
              <a:t> </a:t>
            </a:r>
            <a:r>
              <a:rPr lang="en-US" sz="2000" dirty="0" err="1"/>
              <a:t>dengan</a:t>
            </a:r>
            <a:r>
              <a:rPr lang="en-US" sz="2000" dirty="0"/>
              <a:t> Wi-Fi </a:t>
            </a:r>
            <a:r>
              <a:rPr lang="en-US" sz="2000" dirty="0" err="1"/>
              <a:t>banyak</a:t>
            </a:r>
            <a:r>
              <a:rPr lang="en-US" sz="2000" dirty="0"/>
              <a:t> </a:t>
            </a:r>
            <a:r>
              <a:rPr lang="en-US" sz="2000" dirty="0" err="1"/>
              <a:t>memiliki</a:t>
            </a:r>
            <a:r>
              <a:rPr lang="en-US" sz="2000" dirty="0"/>
              <a:t> </a:t>
            </a:r>
            <a:r>
              <a:rPr lang="en-US" sz="2000" dirty="0" err="1"/>
              <a:t>kelebihan</a:t>
            </a:r>
            <a:r>
              <a:rPr lang="en-US" sz="2000" dirty="0"/>
              <a:t> </a:t>
            </a:r>
            <a:r>
              <a:rPr lang="en-US" sz="2000" dirty="0" err="1"/>
              <a:t>jika</a:t>
            </a:r>
            <a:r>
              <a:rPr lang="en-US" sz="2000" dirty="0"/>
              <a:t> </a:t>
            </a:r>
            <a:r>
              <a:rPr lang="en-US" sz="2000" dirty="0" err="1"/>
              <a:t>dibandingkan</a:t>
            </a:r>
            <a:r>
              <a:rPr lang="en-US" sz="2000" dirty="0"/>
              <a:t> </a:t>
            </a:r>
            <a:r>
              <a:rPr lang="en-US" sz="2000" dirty="0" err="1"/>
              <a:t>dengan</a:t>
            </a:r>
            <a:r>
              <a:rPr lang="en-US" sz="2000" dirty="0"/>
              <a:t> </a:t>
            </a:r>
            <a:r>
              <a:rPr lang="en-US" sz="2000" dirty="0" err="1"/>
              <a:t>jaringan</a:t>
            </a:r>
            <a:r>
              <a:rPr lang="en-US" sz="2000" dirty="0"/>
              <a:t> </a:t>
            </a:r>
            <a:r>
              <a:rPr lang="en-US" sz="2000" dirty="0" err="1"/>
              <a:t>dengan</a:t>
            </a:r>
            <a:r>
              <a:rPr lang="en-US" sz="2000" dirty="0"/>
              <a:t> media </a:t>
            </a:r>
            <a:r>
              <a:rPr lang="en-US" sz="2000" dirty="0" err="1"/>
              <a:t>kabel</a:t>
            </a:r>
            <a:r>
              <a:rPr lang="en-US" sz="2000" dirty="0"/>
              <a:t> (wired), </a:t>
            </a:r>
            <a:r>
              <a:rPr lang="en-US" sz="2000" dirty="0" err="1"/>
              <a:t>terutama</a:t>
            </a:r>
            <a:r>
              <a:rPr lang="en-US" sz="2000" dirty="0"/>
              <a:t> </a:t>
            </a:r>
            <a:r>
              <a:rPr lang="en-US" sz="2000" dirty="0" err="1"/>
              <a:t>jika</a:t>
            </a:r>
            <a:r>
              <a:rPr lang="en-US" sz="2000" dirty="0"/>
              <a:t> </a:t>
            </a:r>
            <a:r>
              <a:rPr lang="en-US" sz="2000" dirty="0" err="1"/>
              <a:t>ditinjau</a:t>
            </a:r>
            <a:r>
              <a:rPr lang="en-US" sz="2000" dirty="0"/>
              <a:t> </a:t>
            </a:r>
            <a:r>
              <a:rPr lang="en-US" sz="2000" dirty="0" err="1"/>
              <a:t>dari</a:t>
            </a:r>
            <a:r>
              <a:rPr lang="en-US" sz="2000" dirty="0"/>
              <a:t> </a:t>
            </a:r>
            <a:r>
              <a:rPr lang="en-US" sz="2000" dirty="0" err="1"/>
              <a:t>sisi</a:t>
            </a:r>
            <a:r>
              <a:rPr lang="en-US" sz="2000" dirty="0"/>
              <a:t> </a:t>
            </a:r>
            <a:r>
              <a:rPr lang="en-US" sz="2000" dirty="0" err="1"/>
              <a:t>efisiensi</a:t>
            </a:r>
            <a:r>
              <a:rPr lang="en-US" sz="2000" dirty="0"/>
              <a:t> </a:t>
            </a:r>
            <a:r>
              <a:rPr lang="en-US" sz="2000" dirty="0" err="1"/>
              <a:t>desain</a:t>
            </a:r>
            <a:r>
              <a:rPr lang="en-US" sz="2000" dirty="0"/>
              <a:t> </a:t>
            </a:r>
            <a:r>
              <a:rPr lang="en-US" sz="2000" dirty="0" err="1"/>
              <a:t>jaringan</a:t>
            </a:r>
            <a:r>
              <a:rPr lang="en-US" sz="2000" dirty="0"/>
              <a:t> </a:t>
            </a:r>
            <a:r>
              <a:rPr lang="en-US" sz="2000" dirty="0" err="1"/>
              <a:t>serta</a:t>
            </a:r>
            <a:r>
              <a:rPr lang="en-US" sz="2000" dirty="0"/>
              <a:t> </a:t>
            </a:r>
            <a:r>
              <a:rPr lang="en-US" sz="2000" dirty="0" err="1"/>
              <a:t>efektifitas</a:t>
            </a:r>
            <a:r>
              <a:rPr lang="en-US" sz="2000" dirty="0"/>
              <a:t> </a:t>
            </a:r>
            <a:r>
              <a:rPr lang="en-US" sz="2000" dirty="0" err="1"/>
              <a:t>jangkauan</a:t>
            </a:r>
            <a:r>
              <a:rPr lang="en-US" sz="2000" dirty="0"/>
              <a:t> </a:t>
            </a:r>
            <a:r>
              <a:rPr lang="en-US" sz="2000" dirty="0" err="1"/>
              <a:t>akses</a:t>
            </a:r>
            <a:r>
              <a:rPr lang="en-US" sz="2000" dirty="0"/>
              <a:t> </a:t>
            </a:r>
            <a:r>
              <a:rPr lang="en-US" sz="2000" dirty="0" err="1"/>
              <a:t>penggunanya</a:t>
            </a:r>
            <a:endParaRPr lang="en-US" sz="2000" dirty="0"/>
          </a:p>
        </p:txBody>
      </p:sp>
      <p:sp>
        <p:nvSpPr>
          <p:cNvPr id="5" name="Rectangle 4"/>
          <p:cNvSpPr/>
          <p:nvPr/>
        </p:nvSpPr>
        <p:spPr>
          <a:xfrm>
            <a:off x="804276" y="2419395"/>
            <a:ext cx="7560840" cy="461665"/>
          </a:xfrm>
          <a:prstGeom prst="rect">
            <a:avLst/>
          </a:prstGeom>
        </p:spPr>
        <p:txBody>
          <a:bodyPr wrap="square">
            <a:spAutoFit/>
          </a:bodyPr>
          <a:lstStyle/>
          <a:p>
            <a:r>
              <a:rPr lang="en-US" sz="2400" b="1" dirty="0" smtClean="0"/>
              <a:t>1.</a:t>
            </a:r>
            <a:r>
              <a:rPr lang="id-ID" sz="2400" b="1" dirty="0" smtClean="0"/>
              <a:t> </a:t>
            </a:r>
            <a:r>
              <a:rPr lang="en-US" sz="2400" b="1" dirty="0" err="1" smtClean="0"/>
              <a:t>Kelemahan</a:t>
            </a:r>
            <a:r>
              <a:rPr lang="en-US" sz="2400" b="1" dirty="0" smtClean="0"/>
              <a:t> </a:t>
            </a:r>
            <a:r>
              <a:rPr lang="en-US" sz="2400" b="1" dirty="0" err="1"/>
              <a:t>nirkabel</a:t>
            </a:r>
            <a:r>
              <a:rPr lang="en-US" sz="2400" b="1" dirty="0"/>
              <a:t> </a:t>
            </a:r>
            <a:r>
              <a:rPr lang="en-US" sz="2400" b="1" dirty="0" err="1"/>
              <a:t>pada</a:t>
            </a:r>
            <a:r>
              <a:rPr lang="en-US" sz="2400" b="1" dirty="0"/>
              <a:t> </a:t>
            </a:r>
            <a:r>
              <a:rPr lang="en-US" sz="2400" b="1" dirty="0" err="1"/>
              <a:t>Lapisan</a:t>
            </a:r>
            <a:r>
              <a:rPr lang="en-US" sz="2400" b="1" dirty="0"/>
              <a:t> </a:t>
            </a:r>
            <a:r>
              <a:rPr lang="en-US" sz="2400" b="1" dirty="0" err="1"/>
              <a:t>Fisik</a:t>
            </a:r>
            <a:r>
              <a:rPr lang="en-US" sz="2400" b="1" dirty="0"/>
              <a:t> (Physical Layer)</a:t>
            </a:r>
          </a:p>
        </p:txBody>
      </p:sp>
      <p:sp>
        <p:nvSpPr>
          <p:cNvPr id="6" name="Flowchart: Multidocument 5"/>
          <p:cNvSpPr/>
          <p:nvPr/>
        </p:nvSpPr>
        <p:spPr>
          <a:xfrm>
            <a:off x="355314" y="2911712"/>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a. Interception atau penyadapan</a:t>
            </a:r>
            <a:endParaRPr lang="id-ID" dirty="0"/>
          </a:p>
        </p:txBody>
      </p:sp>
      <p:sp>
        <p:nvSpPr>
          <p:cNvPr id="7" name="Flowchart: Multidocument 6"/>
          <p:cNvSpPr/>
          <p:nvPr/>
        </p:nvSpPr>
        <p:spPr>
          <a:xfrm>
            <a:off x="355314" y="3926235"/>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t>
            </a:r>
            <a:r>
              <a:rPr lang="id-ID" dirty="0" smtClean="0"/>
              <a:t> </a:t>
            </a:r>
            <a:r>
              <a:rPr lang="en-US" dirty="0" smtClean="0"/>
              <a:t>Injection </a:t>
            </a:r>
            <a:r>
              <a:rPr lang="en-US" dirty="0" err="1" smtClean="0"/>
              <a:t>atau</a:t>
            </a:r>
            <a:r>
              <a:rPr lang="en-US" dirty="0" smtClean="0"/>
              <a:t> </a:t>
            </a:r>
            <a:r>
              <a:rPr lang="en-US" dirty="0" err="1" smtClean="0"/>
              <a:t>injeksi</a:t>
            </a:r>
            <a:endParaRPr lang="en-US" dirty="0"/>
          </a:p>
        </p:txBody>
      </p:sp>
      <p:sp>
        <p:nvSpPr>
          <p:cNvPr id="8" name="Flowchart: Multidocument 7"/>
          <p:cNvSpPr/>
          <p:nvPr/>
        </p:nvSpPr>
        <p:spPr>
          <a:xfrm>
            <a:off x="374105" y="4889077"/>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t>
            </a:r>
            <a:r>
              <a:rPr lang="id-ID" dirty="0" smtClean="0"/>
              <a:t> </a:t>
            </a:r>
            <a:r>
              <a:rPr lang="en-US" dirty="0" smtClean="0"/>
              <a:t>Jamming</a:t>
            </a:r>
            <a:endParaRPr lang="en-US" dirty="0"/>
          </a:p>
        </p:txBody>
      </p:sp>
      <p:sp>
        <p:nvSpPr>
          <p:cNvPr id="9" name="Flowchart: Multidocument 8"/>
          <p:cNvSpPr/>
          <p:nvPr/>
        </p:nvSpPr>
        <p:spPr>
          <a:xfrm>
            <a:off x="4635273" y="3124970"/>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a:t>
            </a:r>
            <a:r>
              <a:rPr lang="id-ID" dirty="0" smtClean="0"/>
              <a:t> </a:t>
            </a:r>
            <a:r>
              <a:rPr lang="en-US" dirty="0" smtClean="0"/>
              <a:t>Locating Mobile Node</a:t>
            </a:r>
            <a:endParaRPr lang="en-US" dirty="0"/>
          </a:p>
        </p:txBody>
      </p:sp>
      <p:sp>
        <p:nvSpPr>
          <p:cNvPr id="10" name="Flowchart: Multidocument 9"/>
          <p:cNvSpPr/>
          <p:nvPr/>
        </p:nvSpPr>
        <p:spPr>
          <a:xfrm>
            <a:off x="4658581" y="4087812"/>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 Access Control</a:t>
            </a:r>
            <a:endParaRPr lang="en-US" dirty="0"/>
          </a:p>
        </p:txBody>
      </p:sp>
      <p:sp>
        <p:nvSpPr>
          <p:cNvPr id="11" name="Flowchart: Multidocument 10"/>
          <p:cNvSpPr/>
          <p:nvPr/>
        </p:nvSpPr>
        <p:spPr>
          <a:xfrm>
            <a:off x="4658581" y="5098461"/>
            <a:ext cx="3600400" cy="801265"/>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 Hijacking</a:t>
            </a:r>
            <a:endParaRPr lang="en-US" dirty="0"/>
          </a:p>
        </p:txBody>
      </p:sp>
      <p:sp>
        <p:nvSpPr>
          <p:cNvPr id="12" name="Rectangle 11"/>
          <p:cNvSpPr/>
          <p:nvPr/>
        </p:nvSpPr>
        <p:spPr>
          <a:xfrm>
            <a:off x="1702654" y="248001"/>
            <a:ext cx="6052299" cy="584775"/>
          </a:xfrm>
          <a:prstGeom prst="rect">
            <a:avLst/>
          </a:prstGeom>
        </p:spPr>
        <p:txBody>
          <a:bodyPr wrap="none">
            <a:spAutoFit/>
          </a:bodyPr>
          <a:lstStyle/>
          <a:p>
            <a:pPr algn="ctr"/>
            <a:r>
              <a:rPr lang="en-US" sz="3200" b="1" dirty="0"/>
              <a:t>C. </a:t>
            </a:r>
            <a:r>
              <a:rPr lang="en-US" sz="3200" b="1" dirty="0" err="1"/>
              <a:t>Permasalahan</a:t>
            </a:r>
            <a:r>
              <a:rPr lang="en-US" sz="3200" b="1" dirty="0"/>
              <a:t> </a:t>
            </a:r>
            <a:r>
              <a:rPr lang="en-US" sz="3200" b="1" dirty="0" err="1"/>
              <a:t>Jaringan</a:t>
            </a:r>
            <a:r>
              <a:rPr lang="en-US" sz="3200" b="1" dirty="0"/>
              <a:t> </a:t>
            </a:r>
            <a:r>
              <a:rPr lang="en-US" sz="3200" b="1" dirty="0" err="1"/>
              <a:t>Nirkabel</a:t>
            </a:r>
            <a:endParaRPr lang="en-US" sz="3200" b="1" dirty="0"/>
          </a:p>
        </p:txBody>
      </p:sp>
    </p:spTree>
    <p:extLst>
      <p:ext uri="{BB962C8B-B14F-4D97-AF65-F5344CB8AC3E}">
        <p14:creationId xmlns:p14="http://schemas.microsoft.com/office/powerpoint/2010/main" val="4019659284"/>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714</TotalTime>
  <Words>1719</Words>
  <Application>Microsoft Office PowerPoint</Application>
  <PresentationFormat>On-screen Show (4:3)</PresentationFormat>
  <Paragraphs>183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didik duro</dc:creator>
  <cp:lastModifiedBy>ilo</cp:lastModifiedBy>
  <cp:revision>38</cp:revision>
  <dcterms:created xsi:type="dcterms:W3CDTF">2016-03-17T21:39:40Z</dcterms:created>
  <dcterms:modified xsi:type="dcterms:W3CDTF">2018-05-06T02:47:22Z</dcterms:modified>
</cp:coreProperties>
</file>