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nxBNpvQsexgzUcCa7HbybaAGB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D4DFF6-E7C0-4F8D-97DD-2082A9528EE0}">
  <a:tblStyle styleId="{84D4DFF6-E7C0-4F8D-97DD-2082A9528EE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l-G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57806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666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940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758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74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0518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6530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964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800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150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4694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732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45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8654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630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752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208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9657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65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434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704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019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09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781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Διαφάνεια τίτλου" type="title">
  <p:cSld name="TITLE">
    <p:spTree>
      <p:nvGrpSpPr>
        <p:cNvPr id="1" name="Shape 15"/>
        <p:cNvGrpSpPr/>
        <p:nvPr/>
      </p:nvGrpSpPr>
      <p:grpSpPr>
        <a:xfrm>
          <a:off x="0" y="0"/>
          <a:ext cx="0" cy="0"/>
          <a:chOff x="0" y="0"/>
          <a:chExt cx="0" cy="0"/>
        </a:xfrm>
      </p:grpSpPr>
      <p:sp>
        <p:nvSpPr>
          <p:cNvPr id="16" name="Google Shape;16;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Τίτλος και Κατακόρυφο κείμενο"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Κατακόρυφος τίτλος και Κείμενο" type="vertTitleAndTx">
  <p:cSld name="VERTICAL_TITLE_AND_VERTICAL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Τίτλος και περιεχόμενο" type="obj">
  <p:cSld name="OBJECT">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Κεφαλίδα ενότητας" type="secHead">
  <p:cSld name="SECTION_HEADER">
    <p:spTree>
      <p:nvGrpSpPr>
        <p:cNvPr id="1" name="Shape 27"/>
        <p:cNvGrpSpPr/>
        <p:nvPr/>
      </p:nvGrpSpPr>
      <p:grpSpPr>
        <a:xfrm>
          <a:off x="0" y="0"/>
          <a:ext cx="0" cy="0"/>
          <a:chOff x="0" y="0"/>
          <a:chExt cx="0" cy="0"/>
        </a:xfrm>
      </p:grpSpPr>
      <p:sp>
        <p:nvSpPr>
          <p:cNvPr id="28" name="Google Shape;28;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Δύο περιεχόμενα" type="twoObj">
  <p:cSld name="TWO_OBJECTS">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Σύγκριση" type="twoTxTwoObj">
  <p:cSld name="TWO_OBJECTS_WITH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Μόνο τίτλος" type="titleOnly">
  <p:cSld name="TITLE_ONLY">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Κενό" type="blank">
  <p:cSld name="BLANK">
    <p:spTree>
      <p:nvGrpSpPr>
        <p:cNvPr id="1" name="Shape 54"/>
        <p:cNvGrpSpPr/>
        <p:nvPr/>
      </p:nvGrpSpPr>
      <p:grpSpPr>
        <a:xfrm>
          <a:off x="0" y="0"/>
          <a:ext cx="0" cy="0"/>
          <a:chOff x="0" y="0"/>
          <a:chExt cx="0" cy="0"/>
        </a:xfrm>
      </p:grpSpPr>
      <p:sp>
        <p:nvSpPr>
          <p:cNvPr id="55" name="Google Shape;5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Περιεχόμενο με λεζάντα"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G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Εικόνα με λεζάντα"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3"/>
          <p:cNvSpPr>
            <a:spLocks noGrp="1"/>
          </p:cNvSpPr>
          <p:nvPr>
            <p:ph type="pic" idx="2"/>
          </p:nvPr>
        </p:nvSpPr>
        <p:spPr>
          <a:xfrm>
            <a:off x="5183188" y="987425"/>
            <a:ext cx="6172200" cy="4873625"/>
          </a:xfrm>
          <a:prstGeom prst="rect">
            <a:avLst/>
          </a:prstGeom>
          <a:noFill/>
          <a:ln>
            <a:noFill/>
          </a:ln>
        </p:spPr>
      </p:sp>
      <p:sp>
        <p:nvSpPr>
          <p:cNvPr id="68" name="Google Shape;68;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l-G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l-G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2418539" y="397276"/>
            <a:ext cx="6982027" cy="98559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l-GR" sz="900" b="0" i="0" u="none" strike="noStrike" cap="none">
                <a:solidFill>
                  <a:schemeClr val="dk1"/>
                </a:solidFill>
                <a:latin typeface="Times New Roman"/>
                <a:ea typeface="Times New Roman"/>
                <a:cs typeface="Times New Roman"/>
                <a:sym typeface="Times New Roman"/>
              </a:rPr>
              <a:t>ΕΘΝΙΚΟ ΜΕΤΣΟΒΙΟ ΠΟΛΥΤΕΧΝΕΙΟ</a:t>
            </a:r>
            <a:r>
              <a:rPr lang="el-GR" sz="900" b="0" i="0" u="none" strike="noStrike" cap="none">
                <a:solidFill>
                  <a:schemeClr val="dk1"/>
                </a:solidFill>
                <a:latin typeface="Calibri"/>
                <a:ea typeface="Calibri"/>
                <a:cs typeface="Calibri"/>
                <a:sym typeface="Calibri"/>
              </a:rPr>
              <a:t> </a:t>
            </a:r>
            <a:r>
              <a:rPr lang="el-GR" sz="900" b="0" i="0" u="none" strike="noStrike" cap="none">
                <a:solidFill>
                  <a:schemeClr val="dk1"/>
                </a:solidFill>
                <a:latin typeface="Times New Roman"/>
                <a:ea typeface="Times New Roman"/>
                <a:cs typeface="Times New Roman"/>
                <a:sym typeface="Times New Roman"/>
              </a:rPr>
              <a:t>ΣΧΟΛΗ ΗΛΕΚΤΡΟΛΟΓΩΝ ΜΗΧΑΝΙΚΩΝ ΚΑΙ Μ/Υ</a:t>
            </a:r>
            <a:r>
              <a:rPr lang="el-GR" sz="900" b="0" i="0" u="none" strike="noStrike" cap="none">
                <a:solidFill>
                  <a:schemeClr val="dk1"/>
                </a:solidFill>
                <a:latin typeface="Calibri"/>
                <a:ea typeface="Calibri"/>
                <a:cs typeface="Calibri"/>
                <a:sym typeface="Calibri"/>
              </a:rPr>
              <a:t> </a:t>
            </a:r>
            <a:r>
              <a:rPr lang="el-GR" sz="900" b="0" i="0" u="none" strike="noStrike" cap="none">
                <a:solidFill>
                  <a:schemeClr val="dk1"/>
                </a:solidFill>
                <a:latin typeface="Times New Roman"/>
                <a:ea typeface="Times New Roman"/>
                <a:cs typeface="Times New Roman"/>
                <a:sym typeface="Times New Roman"/>
              </a:rPr>
              <a:t>ΠΑΝΕΠΙΣΤΗΜΙΟ ΠΕΙΡΑΙΩΣ</a:t>
            </a:r>
            <a:endParaRPr sz="900" b="0" i="0" u="none" strike="noStrike" cap="none">
              <a:solidFill>
                <a:schemeClr val="dk1"/>
              </a:solidFill>
              <a:latin typeface="Calibri"/>
              <a:ea typeface="Calibri"/>
              <a:cs typeface="Calibri"/>
              <a:sym typeface="Calibri"/>
            </a:endParaRPr>
          </a:p>
          <a:p>
            <a:pPr marL="0" marR="0" lvl="0" indent="0" algn="ctr" rtl="0">
              <a:lnSpc>
                <a:spcPct val="107000"/>
              </a:lnSpc>
              <a:spcBef>
                <a:spcPts val="800"/>
              </a:spcBef>
              <a:spcAft>
                <a:spcPts val="0"/>
              </a:spcAft>
              <a:buNone/>
            </a:pPr>
            <a:r>
              <a:rPr lang="el-GR" sz="900" b="0" i="0" u="none" strike="noStrike" cap="none">
                <a:solidFill>
                  <a:schemeClr val="dk1"/>
                </a:solidFill>
                <a:latin typeface="Times New Roman"/>
                <a:ea typeface="Times New Roman"/>
                <a:cs typeface="Times New Roman"/>
                <a:sym typeface="Times New Roman"/>
              </a:rPr>
              <a:t>ΣΧΟΛΗ ΝΑΥΤΙΛΙΑΣ ΚΑΙ ΒΙΟΜΗΧΑΝΙΑΣ</a:t>
            </a:r>
            <a:r>
              <a:rPr lang="el-GR" sz="900" b="0" i="0" u="none" strike="noStrike" cap="none">
                <a:solidFill>
                  <a:schemeClr val="dk1"/>
                </a:solidFill>
                <a:latin typeface="Calibri"/>
                <a:ea typeface="Calibri"/>
                <a:cs typeface="Calibri"/>
                <a:sym typeface="Calibri"/>
              </a:rPr>
              <a:t> </a:t>
            </a:r>
            <a:r>
              <a:rPr lang="el-GR" sz="900" b="0" i="0" u="none" strike="noStrike" cap="none">
                <a:solidFill>
                  <a:schemeClr val="dk1"/>
                </a:solidFill>
                <a:latin typeface="Times New Roman"/>
                <a:ea typeface="Times New Roman"/>
                <a:cs typeface="Times New Roman"/>
                <a:sym typeface="Times New Roman"/>
              </a:rPr>
              <a:t>ΤΜΗΜΑΤΟΣ ΒΙΟΜΗΧΑΝΙΚΗΣ ΔΙΟΙΚΗΣΗΣ &amp; ΤΕΧΝΟΛΟΓΙΑΣ</a:t>
            </a:r>
            <a:endParaRPr sz="900" b="0" i="0" u="none" strike="noStrike" cap="none">
              <a:solidFill>
                <a:schemeClr val="dk1"/>
              </a:solidFill>
              <a:latin typeface="Calibri"/>
              <a:ea typeface="Calibri"/>
              <a:cs typeface="Calibri"/>
              <a:sym typeface="Calibri"/>
            </a:endParaRPr>
          </a:p>
          <a:p>
            <a:pPr marL="0" marR="0" lvl="0" indent="0" algn="ctr" rtl="0">
              <a:lnSpc>
                <a:spcPct val="107000"/>
              </a:lnSpc>
              <a:spcBef>
                <a:spcPts val="800"/>
              </a:spcBef>
              <a:spcAft>
                <a:spcPts val="0"/>
              </a:spcAft>
              <a:buNone/>
            </a:pPr>
            <a:r>
              <a:rPr lang="el-GR" sz="900" b="0" i="0" u="none" strike="noStrike" cap="none">
                <a:solidFill>
                  <a:schemeClr val="dk1"/>
                </a:solidFill>
                <a:latin typeface="Times New Roman"/>
                <a:ea typeface="Times New Roman"/>
                <a:cs typeface="Times New Roman"/>
                <a:sym typeface="Times New Roman"/>
              </a:rPr>
              <a:t>ΔΙΑΠΑΝΕΠΙΣΤΗΜΙΑΚΟ ΠΡΟΓΡΑΜΜΑ ΜΕΤΑΠΤΥΧΙΑΚΩΝ ΣΠΟΥΔΩN</a:t>
            </a:r>
            <a:endParaRPr sz="900" b="0" i="0" u="none" strike="noStrike" cap="none">
              <a:solidFill>
                <a:schemeClr val="dk1"/>
              </a:solidFill>
              <a:latin typeface="Calibri"/>
              <a:ea typeface="Calibri"/>
              <a:cs typeface="Calibri"/>
              <a:sym typeface="Calibri"/>
            </a:endParaRPr>
          </a:p>
          <a:p>
            <a:pPr marL="0" marR="0" lvl="0" indent="0" algn="ctr" rtl="0">
              <a:lnSpc>
                <a:spcPct val="107000"/>
              </a:lnSpc>
              <a:spcBef>
                <a:spcPts val="800"/>
              </a:spcBef>
              <a:spcAft>
                <a:spcPts val="0"/>
              </a:spcAft>
              <a:buNone/>
            </a:pPr>
            <a:r>
              <a:rPr lang="el-GR" sz="900" b="0" i="0" u="none" strike="noStrike" cap="none">
                <a:solidFill>
                  <a:schemeClr val="dk1"/>
                </a:solidFill>
                <a:latin typeface="Times New Roman"/>
                <a:ea typeface="Times New Roman"/>
                <a:cs typeface="Times New Roman"/>
                <a:sym typeface="Times New Roman"/>
              </a:rPr>
              <a:t>«ΤΕΧΝΟ-ΟΙΚΟΝΟΜΙΚΑ ΣΥΣΤΗΜΑΤΑ»</a:t>
            </a:r>
            <a:endParaRPr sz="900" b="0" i="0" u="none" strike="noStrike" cap="none">
              <a:solidFill>
                <a:schemeClr val="dk1"/>
              </a:solidFill>
              <a:latin typeface="Calibri"/>
              <a:ea typeface="Calibri"/>
              <a:cs typeface="Calibri"/>
              <a:sym typeface="Calibri"/>
            </a:endParaRPr>
          </a:p>
        </p:txBody>
      </p:sp>
      <p:pic>
        <p:nvPicPr>
          <p:cNvPr id="89" name="Google Shape;89;p1"/>
          <p:cNvPicPr preferRelativeResize="0"/>
          <p:nvPr/>
        </p:nvPicPr>
        <p:blipFill rotWithShape="1">
          <a:blip r:embed="rId3">
            <a:alphaModFix/>
          </a:blip>
          <a:srcRect/>
          <a:stretch/>
        </p:blipFill>
        <p:spPr>
          <a:xfrm>
            <a:off x="9134368" y="0"/>
            <a:ext cx="3057632" cy="1633253"/>
          </a:xfrm>
          <a:prstGeom prst="rect">
            <a:avLst/>
          </a:prstGeom>
          <a:noFill/>
          <a:ln>
            <a:noFill/>
          </a:ln>
        </p:spPr>
      </p:pic>
      <p:pic>
        <p:nvPicPr>
          <p:cNvPr id="90" name="Google Shape;90;p1"/>
          <p:cNvPicPr preferRelativeResize="0"/>
          <p:nvPr/>
        </p:nvPicPr>
        <p:blipFill rotWithShape="1">
          <a:blip r:embed="rId4">
            <a:alphaModFix/>
          </a:blip>
          <a:srcRect/>
          <a:stretch/>
        </p:blipFill>
        <p:spPr>
          <a:xfrm>
            <a:off x="292748" y="86263"/>
            <a:ext cx="1536051" cy="1795734"/>
          </a:xfrm>
          <a:prstGeom prst="rect">
            <a:avLst/>
          </a:prstGeom>
          <a:noFill/>
          <a:ln>
            <a:noFill/>
          </a:ln>
        </p:spPr>
      </p:pic>
      <p:sp>
        <p:nvSpPr>
          <p:cNvPr id="91" name="Google Shape;91;p1"/>
          <p:cNvSpPr txBox="1"/>
          <p:nvPr/>
        </p:nvSpPr>
        <p:spPr>
          <a:xfrm>
            <a:off x="3048811" y="2275069"/>
            <a:ext cx="6094378" cy="972317"/>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l-GR" sz="1600" b="0" i="0" u="none" strike="noStrike" cap="none">
                <a:solidFill>
                  <a:schemeClr val="dk1"/>
                </a:solidFill>
                <a:latin typeface="Times New Roman"/>
                <a:ea typeface="Times New Roman"/>
                <a:cs typeface="Times New Roman"/>
                <a:sym typeface="Times New Roman"/>
              </a:rPr>
              <a:t>ΔΙΕΠΙΣΤΗΜΟΝΙΚΟ – ΔΙΑΠΑΝΕΠΙΣΤΗΜΙΑΚΟ ΠΡΟΓΡΑΜΜΑ ΜΕΤΑΠΤΥΧΙΑΚΩΝ ΣΠΟΥΔΩΝ</a:t>
            </a:r>
            <a:endParaRPr sz="1100" b="0" i="0" u="none" strike="noStrike" cap="none">
              <a:solidFill>
                <a:schemeClr val="dk1"/>
              </a:solidFill>
              <a:latin typeface="Calibri"/>
              <a:ea typeface="Calibri"/>
              <a:cs typeface="Calibri"/>
              <a:sym typeface="Calibri"/>
            </a:endParaRPr>
          </a:p>
          <a:p>
            <a:pPr marL="0" marR="0" lvl="0" indent="0" algn="ctr" rtl="0">
              <a:lnSpc>
                <a:spcPct val="107000"/>
              </a:lnSpc>
              <a:spcBef>
                <a:spcPts val="800"/>
              </a:spcBef>
              <a:spcAft>
                <a:spcPts val="0"/>
              </a:spcAft>
              <a:buNone/>
            </a:pPr>
            <a:r>
              <a:rPr lang="el-GR" sz="1600" b="0" i="0" u="none" strike="noStrike" cap="none">
                <a:solidFill>
                  <a:schemeClr val="dk1"/>
                </a:solidFill>
                <a:latin typeface="Times New Roman"/>
                <a:ea typeface="Times New Roman"/>
                <a:cs typeface="Times New Roman"/>
                <a:sym typeface="Times New Roman"/>
              </a:rPr>
              <a:t>«ΤΕΧΝΟ-ΟΙΚΟΝΟΜΙΚΑ ΣΥΣΤΗΜΑΤΑ»</a:t>
            </a:r>
            <a:endParaRPr sz="1100" b="0" i="0" u="none" strike="noStrike" cap="none">
              <a:solidFill>
                <a:schemeClr val="dk1"/>
              </a:solidFill>
              <a:latin typeface="Calibri"/>
              <a:ea typeface="Calibri"/>
              <a:cs typeface="Calibri"/>
              <a:sym typeface="Calibri"/>
            </a:endParaRPr>
          </a:p>
        </p:txBody>
      </p:sp>
      <p:sp>
        <p:nvSpPr>
          <p:cNvPr id="92" name="Google Shape;92;p1"/>
          <p:cNvSpPr txBox="1"/>
          <p:nvPr/>
        </p:nvSpPr>
        <p:spPr>
          <a:xfrm>
            <a:off x="2115563" y="3443460"/>
            <a:ext cx="7960874" cy="405367"/>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l-GR" sz="2000" b="1" i="0" u="none" strike="noStrike" cap="none">
                <a:solidFill>
                  <a:schemeClr val="dk1"/>
                </a:solidFill>
                <a:latin typeface="Times New Roman"/>
                <a:ea typeface="Times New Roman"/>
                <a:cs typeface="Times New Roman"/>
                <a:sym typeface="Times New Roman"/>
              </a:rPr>
              <a:t>ΑΝΑΠΤΥΞΗ ΛΟΓΙΣΜΙΚΟΥ ΥΠΟΒΟΗΘΗΣΗΣ ΔΙΔΑΣΚΑΛΙΑΣ</a:t>
            </a:r>
            <a:endParaRPr sz="2000" b="0" i="0" u="none" strike="noStrike" cap="none">
              <a:solidFill>
                <a:schemeClr val="dk1"/>
              </a:solidFill>
              <a:latin typeface="Calibri"/>
              <a:ea typeface="Calibri"/>
              <a:cs typeface="Calibri"/>
              <a:sym typeface="Calibri"/>
            </a:endParaRPr>
          </a:p>
        </p:txBody>
      </p:sp>
      <p:sp>
        <p:nvSpPr>
          <p:cNvPr id="93" name="Google Shape;93;p1"/>
          <p:cNvSpPr txBox="1"/>
          <p:nvPr/>
        </p:nvSpPr>
        <p:spPr>
          <a:xfrm>
            <a:off x="2728705" y="4100602"/>
            <a:ext cx="6094378" cy="977704"/>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l-GR" sz="1400" b="0" i="0" u="none" strike="noStrike" cap="none">
                <a:solidFill>
                  <a:schemeClr val="dk1"/>
                </a:solidFill>
                <a:latin typeface="Times New Roman"/>
                <a:ea typeface="Times New Roman"/>
                <a:cs typeface="Times New Roman"/>
                <a:sym typeface="Times New Roman"/>
              </a:rPr>
              <a:t>Αντώνιος Λ. Αντωνάτος</a:t>
            </a:r>
            <a:endParaRPr sz="11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l-GR" sz="1400" b="1" i="0" u="none" strike="noStrike" cap="none">
                <a:solidFill>
                  <a:schemeClr val="dk1"/>
                </a:solidFill>
                <a:latin typeface="Times New Roman"/>
                <a:ea typeface="Times New Roman"/>
                <a:cs typeface="Times New Roman"/>
                <a:sym typeface="Times New Roman"/>
              </a:rPr>
              <a:t>Επιβλέπων: </a:t>
            </a:r>
            <a:r>
              <a:rPr lang="el-GR" sz="1400" b="0" i="0" u="none" strike="noStrike" cap="none">
                <a:solidFill>
                  <a:schemeClr val="dk1"/>
                </a:solidFill>
                <a:latin typeface="Times New Roman"/>
                <a:ea typeface="Times New Roman"/>
                <a:cs typeface="Times New Roman"/>
                <a:sym typeface="Times New Roman"/>
              </a:rPr>
              <a:t>Ιωάννης Αναγνωστόπουλος</a:t>
            </a:r>
            <a:endParaRPr sz="1100" b="0" i="0" u="none" strike="noStrike" cap="none">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l-GR" sz="1400" b="0" i="0" u="none" strike="noStrike" cap="none">
                <a:solidFill>
                  <a:schemeClr val="dk1"/>
                </a:solidFill>
                <a:latin typeface="Times New Roman"/>
                <a:ea typeface="Times New Roman"/>
                <a:cs typeface="Times New Roman"/>
                <a:sym typeface="Times New Roman"/>
              </a:rPr>
              <a:t>                     Καθηγητής, Πανεπιστήμιο</a:t>
            </a:r>
            <a:r>
              <a:rPr lang="el-GR" sz="800" b="0" i="0" u="none" strike="noStrike" cap="none">
                <a:solidFill>
                  <a:schemeClr val="dk1"/>
                </a:solidFill>
                <a:latin typeface="Calibri"/>
                <a:ea typeface="Calibri"/>
                <a:cs typeface="Calibri"/>
                <a:sym typeface="Calibri"/>
              </a:rPr>
              <a:t>  </a:t>
            </a:r>
            <a:r>
              <a:rPr lang="el-GR" sz="1400" b="0" i="0" u="none" strike="noStrike" cap="none">
                <a:solidFill>
                  <a:schemeClr val="dk1"/>
                </a:solidFill>
                <a:latin typeface="Times New Roman"/>
                <a:ea typeface="Times New Roman"/>
                <a:cs typeface="Times New Roman"/>
                <a:sym typeface="Times New Roman"/>
              </a:rPr>
              <a:t> Θεσσαλίας</a:t>
            </a:r>
            <a:endParaRPr sz="1100" b="0" i="0" u="none" strike="noStrike" cap="none">
              <a:solidFill>
                <a:schemeClr val="dk1"/>
              </a:solidFill>
              <a:latin typeface="Calibri"/>
              <a:ea typeface="Calibri"/>
              <a:cs typeface="Calibri"/>
              <a:sym typeface="Calibri"/>
            </a:endParaRPr>
          </a:p>
        </p:txBody>
      </p:sp>
      <p:sp>
        <p:nvSpPr>
          <p:cNvPr id="94" name="Google Shape;94;p1"/>
          <p:cNvSpPr txBox="1"/>
          <p:nvPr/>
        </p:nvSpPr>
        <p:spPr>
          <a:xfrm>
            <a:off x="3048811" y="5275770"/>
            <a:ext cx="6094378" cy="311496"/>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l-GR" sz="1400" b="0" i="0" u="none" strike="noStrike" cap="none">
                <a:solidFill>
                  <a:schemeClr val="dk1"/>
                </a:solidFill>
                <a:latin typeface="Times New Roman"/>
                <a:ea typeface="Times New Roman"/>
                <a:cs typeface="Times New Roman"/>
                <a:sym typeface="Times New Roman"/>
              </a:rPr>
              <a:t>Αθήνα, Οκτώβριος 2023</a:t>
            </a:r>
            <a:endParaRPr sz="11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Μεθοδολογία, υλοποίηση και περιβάλλον εφαρμογής</a:t>
            </a:r>
            <a:endParaRPr/>
          </a:p>
        </p:txBody>
      </p:sp>
      <p:sp>
        <p:nvSpPr>
          <p:cNvPr id="220" name="Google Shape;22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221" name="Google Shape;22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10</a:t>
            </a:fld>
            <a:endParaRPr/>
          </a:p>
        </p:txBody>
      </p:sp>
      <p:pic>
        <p:nvPicPr>
          <p:cNvPr id="222" name="Google Shape;222;p10"/>
          <p:cNvPicPr preferRelativeResize="0">
            <a:picLocks noGrp="1"/>
          </p:cNvPicPr>
          <p:nvPr>
            <p:ph type="body" idx="1"/>
          </p:nvPr>
        </p:nvPicPr>
        <p:blipFill rotWithShape="1">
          <a:blip r:embed="rId3">
            <a:alphaModFix/>
          </a:blip>
          <a:srcRect/>
          <a:stretch/>
        </p:blipFill>
        <p:spPr>
          <a:xfrm>
            <a:off x="1089819" y="1916485"/>
            <a:ext cx="5854831" cy="1411177"/>
          </a:xfrm>
          <a:prstGeom prst="rect">
            <a:avLst/>
          </a:prstGeom>
          <a:noFill/>
          <a:ln w="9525" cap="flat" cmpd="sng">
            <a:solidFill>
              <a:schemeClr val="dk1"/>
            </a:solidFill>
            <a:prstDash val="solid"/>
            <a:round/>
            <a:headEnd type="none" w="sm" len="sm"/>
            <a:tailEnd type="none" w="sm" len="sm"/>
          </a:ln>
        </p:spPr>
      </p:pic>
      <p:pic>
        <p:nvPicPr>
          <p:cNvPr id="223" name="Google Shape;223;p10"/>
          <p:cNvPicPr preferRelativeResize="0"/>
          <p:nvPr/>
        </p:nvPicPr>
        <p:blipFill rotWithShape="1">
          <a:blip r:embed="rId4">
            <a:alphaModFix/>
          </a:blip>
          <a:srcRect/>
          <a:stretch/>
        </p:blipFill>
        <p:spPr>
          <a:xfrm>
            <a:off x="1055254" y="3429000"/>
            <a:ext cx="5889396" cy="1272650"/>
          </a:xfrm>
          <a:prstGeom prst="rect">
            <a:avLst/>
          </a:prstGeom>
          <a:noFill/>
          <a:ln w="9525" cap="flat" cmpd="sng">
            <a:solidFill>
              <a:schemeClr val="dk1"/>
            </a:solidFill>
            <a:prstDash val="solid"/>
            <a:round/>
            <a:headEnd type="none" w="sm" len="sm"/>
            <a:tailEnd type="none" w="sm" len="sm"/>
          </a:ln>
        </p:spPr>
      </p:pic>
      <p:pic>
        <p:nvPicPr>
          <p:cNvPr id="224" name="Google Shape;224;p10"/>
          <p:cNvPicPr preferRelativeResize="0"/>
          <p:nvPr/>
        </p:nvPicPr>
        <p:blipFill rotWithShape="1">
          <a:blip r:embed="rId5">
            <a:alphaModFix/>
          </a:blip>
          <a:srcRect/>
          <a:stretch/>
        </p:blipFill>
        <p:spPr>
          <a:xfrm>
            <a:off x="1051719" y="4802988"/>
            <a:ext cx="5889396" cy="701101"/>
          </a:xfrm>
          <a:prstGeom prst="rect">
            <a:avLst/>
          </a:prstGeom>
          <a:noFill/>
          <a:ln w="9525" cap="flat" cmpd="sng">
            <a:solidFill>
              <a:schemeClr val="dk1"/>
            </a:solidFill>
            <a:prstDash val="solid"/>
            <a:round/>
            <a:headEnd type="none" w="sm" len="sm"/>
            <a:tailEnd type="none" w="sm" len="sm"/>
          </a:ln>
        </p:spPr>
      </p:pic>
      <p:pic>
        <p:nvPicPr>
          <p:cNvPr id="225" name="Google Shape;225;p10"/>
          <p:cNvPicPr preferRelativeResize="0"/>
          <p:nvPr/>
        </p:nvPicPr>
        <p:blipFill rotWithShape="1">
          <a:blip r:embed="rId6">
            <a:alphaModFix/>
          </a:blip>
          <a:srcRect/>
          <a:stretch/>
        </p:blipFill>
        <p:spPr>
          <a:xfrm>
            <a:off x="6941115" y="2536101"/>
            <a:ext cx="5033131" cy="2034716"/>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Μεθοδολογία, υλοποίηση και περιβάλλον εφαρμογής</a:t>
            </a:r>
            <a:endParaRPr/>
          </a:p>
        </p:txBody>
      </p:sp>
      <p:pic>
        <p:nvPicPr>
          <p:cNvPr id="231" name="Google Shape;231;p11"/>
          <p:cNvPicPr preferRelativeResize="0">
            <a:picLocks noGrp="1"/>
          </p:cNvPicPr>
          <p:nvPr>
            <p:ph type="body" idx="1"/>
          </p:nvPr>
        </p:nvPicPr>
        <p:blipFill rotWithShape="1">
          <a:blip r:embed="rId3">
            <a:alphaModFix/>
          </a:blip>
          <a:srcRect/>
          <a:stretch/>
        </p:blipFill>
        <p:spPr>
          <a:xfrm>
            <a:off x="456040" y="2558281"/>
            <a:ext cx="5332019" cy="2642958"/>
          </a:xfrm>
          <a:prstGeom prst="rect">
            <a:avLst/>
          </a:prstGeom>
          <a:noFill/>
          <a:ln w="9525" cap="flat" cmpd="sng">
            <a:solidFill>
              <a:schemeClr val="dk1"/>
            </a:solidFill>
            <a:prstDash val="solid"/>
            <a:round/>
            <a:headEnd type="none" w="sm" len="sm"/>
            <a:tailEnd type="none" w="sm" len="sm"/>
          </a:ln>
        </p:spPr>
      </p:pic>
      <p:sp>
        <p:nvSpPr>
          <p:cNvPr id="232" name="Google Shape;23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233" name="Google Shape;23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11</a:t>
            </a:fld>
            <a:endParaRPr/>
          </a:p>
        </p:txBody>
      </p:sp>
      <p:pic>
        <p:nvPicPr>
          <p:cNvPr id="234" name="Google Shape;234;p11"/>
          <p:cNvPicPr preferRelativeResize="0"/>
          <p:nvPr/>
        </p:nvPicPr>
        <p:blipFill rotWithShape="1">
          <a:blip r:embed="rId4">
            <a:alphaModFix/>
          </a:blip>
          <a:srcRect/>
          <a:stretch/>
        </p:blipFill>
        <p:spPr>
          <a:xfrm>
            <a:off x="5901180" y="2107761"/>
            <a:ext cx="6175342" cy="3444627"/>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Μεθοδολογία, υλοποίηση και περιβάλλον εφαρμογής</a:t>
            </a:r>
            <a:endParaRPr/>
          </a:p>
        </p:txBody>
      </p:sp>
      <p:pic>
        <p:nvPicPr>
          <p:cNvPr id="240" name="Google Shape;240;p12"/>
          <p:cNvPicPr preferRelativeResize="0">
            <a:picLocks noGrp="1"/>
          </p:cNvPicPr>
          <p:nvPr>
            <p:ph type="body" idx="1"/>
          </p:nvPr>
        </p:nvPicPr>
        <p:blipFill rotWithShape="1">
          <a:blip r:embed="rId3">
            <a:alphaModFix/>
          </a:blip>
          <a:srcRect/>
          <a:stretch/>
        </p:blipFill>
        <p:spPr>
          <a:xfrm>
            <a:off x="838200" y="1894980"/>
            <a:ext cx="8626310" cy="1534019"/>
          </a:xfrm>
          <a:prstGeom prst="rect">
            <a:avLst/>
          </a:prstGeom>
          <a:noFill/>
          <a:ln w="9525" cap="flat" cmpd="sng">
            <a:solidFill>
              <a:schemeClr val="dk1"/>
            </a:solidFill>
            <a:prstDash val="solid"/>
            <a:round/>
            <a:headEnd type="none" w="sm" len="sm"/>
            <a:tailEnd type="none" w="sm" len="sm"/>
          </a:ln>
        </p:spPr>
      </p:pic>
      <p:sp>
        <p:nvSpPr>
          <p:cNvPr id="241" name="Google Shape;24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242" name="Google Shape;24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12</a:t>
            </a:fld>
            <a:endParaRPr/>
          </a:p>
        </p:txBody>
      </p:sp>
      <p:pic>
        <p:nvPicPr>
          <p:cNvPr id="243" name="Google Shape;243;p12"/>
          <p:cNvPicPr preferRelativeResize="0"/>
          <p:nvPr/>
        </p:nvPicPr>
        <p:blipFill rotWithShape="1">
          <a:blip r:embed="rId4">
            <a:alphaModFix/>
          </a:blip>
          <a:srcRect/>
          <a:stretch/>
        </p:blipFill>
        <p:spPr>
          <a:xfrm>
            <a:off x="838199" y="3718145"/>
            <a:ext cx="8626311" cy="2438611"/>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Μεθοδολογία, υλοποίηση και περιβάλλον εφαρμογής</a:t>
            </a:r>
            <a:endParaRPr/>
          </a:p>
        </p:txBody>
      </p:sp>
      <p:pic>
        <p:nvPicPr>
          <p:cNvPr id="249" name="Google Shape;249;p13"/>
          <p:cNvPicPr preferRelativeResize="0">
            <a:picLocks noGrp="1"/>
          </p:cNvPicPr>
          <p:nvPr>
            <p:ph type="body" idx="1"/>
          </p:nvPr>
        </p:nvPicPr>
        <p:blipFill rotWithShape="1">
          <a:blip r:embed="rId3">
            <a:alphaModFix/>
          </a:blip>
          <a:srcRect/>
          <a:stretch/>
        </p:blipFill>
        <p:spPr>
          <a:xfrm>
            <a:off x="329644" y="1690688"/>
            <a:ext cx="5890770" cy="3741744"/>
          </a:xfrm>
          <a:prstGeom prst="rect">
            <a:avLst/>
          </a:prstGeom>
          <a:noFill/>
          <a:ln w="9525" cap="flat" cmpd="sng">
            <a:solidFill>
              <a:schemeClr val="dk1"/>
            </a:solidFill>
            <a:prstDash val="solid"/>
            <a:round/>
            <a:headEnd type="none" w="sm" len="sm"/>
            <a:tailEnd type="none" w="sm" len="sm"/>
          </a:ln>
        </p:spPr>
      </p:pic>
      <p:sp>
        <p:nvSpPr>
          <p:cNvPr id="250" name="Google Shape;25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251" name="Google Shape;25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13</a:t>
            </a:fld>
            <a:endParaRPr/>
          </a:p>
        </p:txBody>
      </p:sp>
      <p:pic>
        <p:nvPicPr>
          <p:cNvPr id="252" name="Google Shape;252;p13"/>
          <p:cNvPicPr preferRelativeResize="0"/>
          <p:nvPr/>
        </p:nvPicPr>
        <p:blipFill rotWithShape="1">
          <a:blip r:embed="rId4">
            <a:alphaModFix/>
          </a:blip>
          <a:srcRect/>
          <a:stretch/>
        </p:blipFill>
        <p:spPr>
          <a:xfrm>
            <a:off x="6220414" y="1690688"/>
            <a:ext cx="5921253" cy="3741744"/>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Μεθοδολογία, υλοποίηση και περιβάλλον εφαρμογής</a:t>
            </a:r>
            <a:endParaRPr/>
          </a:p>
        </p:txBody>
      </p:sp>
      <p:pic>
        <p:nvPicPr>
          <p:cNvPr id="258" name="Google Shape;258;p14"/>
          <p:cNvPicPr preferRelativeResize="0">
            <a:picLocks noGrp="1"/>
          </p:cNvPicPr>
          <p:nvPr>
            <p:ph type="body" idx="1"/>
          </p:nvPr>
        </p:nvPicPr>
        <p:blipFill rotWithShape="1">
          <a:blip r:embed="rId3">
            <a:alphaModFix/>
          </a:blip>
          <a:srcRect/>
          <a:stretch/>
        </p:blipFill>
        <p:spPr>
          <a:xfrm>
            <a:off x="838200" y="2019503"/>
            <a:ext cx="5282745" cy="3042692"/>
          </a:xfrm>
          <a:prstGeom prst="rect">
            <a:avLst/>
          </a:prstGeom>
          <a:noFill/>
          <a:ln w="9525" cap="flat" cmpd="sng">
            <a:solidFill>
              <a:schemeClr val="dk1"/>
            </a:solidFill>
            <a:prstDash val="solid"/>
            <a:round/>
            <a:headEnd type="none" w="sm" len="sm"/>
            <a:tailEnd type="none" w="sm" len="sm"/>
          </a:ln>
        </p:spPr>
      </p:pic>
      <p:sp>
        <p:nvSpPr>
          <p:cNvPr id="259" name="Google Shape;2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260" name="Google Shape;2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14</a:t>
            </a:fld>
            <a:endParaRPr/>
          </a:p>
        </p:txBody>
      </p:sp>
      <p:pic>
        <p:nvPicPr>
          <p:cNvPr id="261" name="Google Shape;261;p14"/>
          <p:cNvPicPr preferRelativeResize="0"/>
          <p:nvPr/>
        </p:nvPicPr>
        <p:blipFill rotWithShape="1">
          <a:blip r:embed="rId4">
            <a:alphaModFix/>
          </a:blip>
          <a:srcRect/>
          <a:stretch/>
        </p:blipFill>
        <p:spPr>
          <a:xfrm>
            <a:off x="6120945" y="1690688"/>
            <a:ext cx="5641179" cy="2190648"/>
          </a:xfrm>
          <a:prstGeom prst="rect">
            <a:avLst/>
          </a:prstGeom>
          <a:noFill/>
          <a:ln w="9525" cap="flat" cmpd="sng">
            <a:solidFill>
              <a:schemeClr val="dk1"/>
            </a:solidFill>
            <a:prstDash val="solid"/>
            <a:round/>
            <a:headEnd type="none" w="sm" len="sm"/>
            <a:tailEnd type="none" w="sm" len="sm"/>
          </a:ln>
        </p:spPr>
      </p:pic>
      <p:pic>
        <p:nvPicPr>
          <p:cNvPr id="262" name="Google Shape;262;p14"/>
          <p:cNvPicPr preferRelativeResize="0"/>
          <p:nvPr/>
        </p:nvPicPr>
        <p:blipFill rotWithShape="1">
          <a:blip r:embed="rId5">
            <a:alphaModFix/>
          </a:blip>
          <a:srcRect/>
          <a:stretch/>
        </p:blipFill>
        <p:spPr>
          <a:xfrm>
            <a:off x="6120945" y="3967616"/>
            <a:ext cx="5921253" cy="2415749"/>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Εικονική περίπτωση μελέτης (case study)</a:t>
            </a:r>
            <a:endParaRPr/>
          </a:p>
        </p:txBody>
      </p:sp>
      <p:pic>
        <p:nvPicPr>
          <p:cNvPr id="268" name="Google Shape;268;p15"/>
          <p:cNvPicPr preferRelativeResize="0">
            <a:picLocks noGrp="1"/>
          </p:cNvPicPr>
          <p:nvPr>
            <p:ph type="body" idx="1"/>
          </p:nvPr>
        </p:nvPicPr>
        <p:blipFill rotWithShape="1">
          <a:blip r:embed="rId3">
            <a:alphaModFix/>
          </a:blip>
          <a:srcRect/>
          <a:stretch/>
        </p:blipFill>
        <p:spPr>
          <a:xfrm>
            <a:off x="995243" y="1690688"/>
            <a:ext cx="6602762" cy="3362079"/>
          </a:xfrm>
          <a:prstGeom prst="rect">
            <a:avLst/>
          </a:prstGeom>
          <a:noFill/>
          <a:ln>
            <a:noFill/>
          </a:ln>
        </p:spPr>
      </p:pic>
      <p:sp>
        <p:nvSpPr>
          <p:cNvPr id="269" name="Google Shape;26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270" name="Google Shape;27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15</a:t>
            </a:fld>
            <a:endParaRPr/>
          </a:p>
        </p:txBody>
      </p:sp>
      <p:pic>
        <p:nvPicPr>
          <p:cNvPr id="271" name="Google Shape;271;p15"/>
          <p:cNvPicPr preferRelativeResize="0"/>
          <p:nvPr/>
        </p:nvPicPr>
        <p:blipFill rotWithShape="1">
          <a:blip r:embed="rId4">
            <a:alphaModFix/>
          </a:blip>
          <a:srcRect/>
          <a:stretch/>
        </p:blipFill>
        <p:spPr>
          <a:xfrm>
            <a:off x="8610600" y="2462669"/>
            <a:ext cx="3283209" cy="1325563"/>
          </a:xfrm>
          <a:prstGeom prst="rect">
            <a:avLst/>
          </a:prstGeom>
          <a:noFill/>
          <a:ln>
            <a:noFill/>
          </a:ln>
        </p:spPr>
      </p:pic>
      <p:cxnSp>
        <p:nvCxnSpPr>
          <p:cNvPr id="272" name="Google Shape;272;p15"/>
          <p:cNvCxnSpPr/>
          <p:nvPr/>
        </p:nvCxnSpPr>
        <p:spPr>
          <a:xfrm>
            <a:off x="7598005" y="2055813"/>
            <a:ext cx="480766" cy="0"/>
          </a:xfrm>
          <a:prstGeom prst="straightConnector1">
            <a:avLst/>
          </a:prstGeom>
          <a:noFill/>
          <a:ln w="19050" cap="flat" cmpd="sng">
            <a:solidFill>
              <a:schemeClr val="dk1"/>
            </a:solidFill>
            <a:prstDash val="solid"/>
            <a:miter lim="800000"/>
            <a:headEnd type="none" w="sm" len="sm"/>
            <a:tailEnd type="none" w="sm" len="sm"/>
          </a:ln>
        </p:spPr>
      </p:cxnSp>
      <p:cxnSp>
        <p:nvCxnSpPr>
          <p:cNvPr id="273" name="Google Shape;273;p15"/>
          <p:cNvCxnSpPr/>
          <p:nvPr/>
        </p:nvCxnSpPr>
        <p:spPr>
          <a:xfrm>
            <a:off x="8078771" y="2055813"/>
            <a:ext cx="0" cy="895546"/>
          </a:xfrm>
          <a:prstGeom prst="straightConnector1">
            <a:avLst/>
          </a:prstGeom>
          <a:noFill/>
          <a:ln w="19050" cap="flat" cmpd="sng">
            <a:solidFill>
              <a:schemeClr val="dk1"/>
            </a:solidFill>
            <a:prstDash val="solid"/>
            <a:miter lim="800000"/>
            <a:headEnd type="none" w="sm" len="sm"/>
            <a:tailEnd type="none" w="sm" len="sm"/>
          </a:ln>
        </p:spPr>
      </p:cxnSp>
      <p:cxnSp>
        <p:nvCxnSpPr>
          <p:cNvPr id="274" name="Google Shape;274;p15"/>
          <p:cNvCxnSpPr/>
          <p:nvPr/>
        </p:nvCxnSpPr>
        <p:spPr>
          <a:xfrm>
            <a:off x="8078771" y="2951359"/>
            <a:ext cx="678729" cy="0"/>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500"/>
                                        <p:tgtEl>
                                          <p:spTgt spid="272"/>
                                        </p:tgtEl>
                                      </p:cBhvr>
                                    </p:animEffect>
                                  </p:childTnLst>
                                </p:cTn>
                              </p:par>
                              <p:par>
                                <p:cTn id="8" presetID="10" presetClass="entr" presetSubtype="0" fill="hold" nodeType="withEffect">
                                  <p:stCondLst>
                                    <p:cond delay="0"/>
                                  </p:stCondLst>
                                  <p:childTnLst>
                                    <p:set>
                                      <p:cBhvr>
                                        <p:cTn id="9" dur="1" fill="hold">
                                          <p:stCondLst>
                                            <p:cond delay="0"/>
                                          </p:stCondLst>
                                        </p:cTn>
                                        <p:tgtEl>
                                          <p:spTgt spid="273"/>
                                        </p:tgtEl>
                                        <p:attrNameLst>
                                          <p:attrName>style.visibility</p:attrName>
                                        </p:attrNameLst>
                                      </p:cBhvr>
                                      <p:to>
                                        <p:strVal val="visible"/>
                                      </p:to>
                                    </p:set>
                                    <p:animEffect transition="in" filter="fade">
                                      <p:cBhvr>
                                        <p:cTn id="10" dur="500"/>
                                        <p:tgtEl>
                                          <p:spTgt spid="273"/>
                                        </p:tgtEl>
                                      </p:cBhvr>
                                    </p:animEffect>
                                  </p:childTnLst>
                                </p:cTn>
                              </p:par>
                              <p:par>
                                <p:cTn id="11" presetID="10" presetClass="entr" presetSubtype="0" fill="hold" nodeType="withEffect">
                                  <p:stCondLst>
                                    <p:cond delay="0"/>
                                  </p:stCondLst>
                                  <p:childTnLst>
                                    <p:set>
                                      <p:cBhvr>
                                        <p:cTn id="12" dur="1" fill="hold">
                                          <p:stCondLst>
                                            <p:cond delay="0"/>
                                          </p:stCondLst>
                                        </p:cTn>
                                        <p:tgtEl>
                                          <p:spTgt spid="274"/>
                                        </p:tgtEl>
                                        <p:attrNameLst>
                                          <p:attrName>style.visibility</p:attrName>
                                        </p:attrNameLst>
                                      </p:cBhvr>
                                      <p:to>
                                        <p:strVal val="visible"/>
                                      </p:to>
                                    </p:set>
                                    <p:animEffect transition="in" filter="fade">
                                      <p:cBhvr>
                                        <p:cTn id="13" dur="500"/>
                                        <p:tgtEl>
                                          <p:spTgt spid="274"/>
                                        </p:tgtEl>
                                      </p:cBhvr>
                                    </p:animEffect>
                                  </p:childTnLst>
                                </p:cTn>
                              </p:par>
                              <p:par>
                                <p:cTn id="14" presetID="10" presetClass="entr" presetSubtype="0" fill="hold" nodeType="withEffect">
                                  <p:stCondLst>
                                    <p:cond delay="0"/>
                                  </p:stCondLst>
                                  <p:childTnLst>
                                    <p:set>
                                      <p:cBhvr>
                                        <p:cTn id="15" dur="1" fill="hold">
                                          <p:stCondLst>
                                            <p:cond delay="0"/>
                                          </p:stCondLst>
                                        </p:cTn>
                                        <p:tgtEl>
                                          <p:spTgt spid="271"/>
                                        </p:tgtEl>
                                        <p:attrNameLst>
                                          <p:attrName>style.visibility</p:attrName>
                                        </p:attrNameLst>
                                      </p:cBhvr>
                                      <p:to>
                                        <p:strVal val="visible"/>
                                      </p:to>
                                    </p:set>
                                    <p:animEffect transition="in" filter="fade">
                                      <p:cBhvr>
                                        <p:cTn id="16"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Εικονική περίπτωση μελέτης (case study)</a:t>
            </a:r>
            <a:endParaRPr/>
          </a:p>
        </p:txBody>
      </p:sp>
      <p:pic>
        <p:nvPicPr>
          <p:cNvPr id="280" name="Google Shape;280;p16"/>
          <p:cNvPicPr preferRelativeResize="0">
            <a:picLocks noGrp="1"/>
          </p:cNvPicPr>
          <p:nvPr>
            <p:ph type="body" idx="1"/>
          </p:nvPr>
        </p:nvPicPr>
        <p:blipFill rotWithShape="1">
          <a:blip r:embed="rId3">
            <a:alphaModFix/>
          </a:blip>
          <a:srcRect/>
          <a:stretch/>
        </p:blipFill>
        <p:spPr>
          <a:xfrm>
            <a:off x="997049" y="1858593"/>
            <a:ext cx="5258256" cy="1789580"/>
          </a:xfrm>
          <a:prstGeom prst="rect">
            <a:avLst/>
          </a:prstGeom>
          <a:noFill/>
          <a:ln w="9525" cap="flat" cmpd="sng">
            <a:solidFill>
              <a:schemeClr val="dk1"/>
            </a:solidFill>
            <a:prstDash val="solid"/>
            <a:round/>
            <a:headEnd type="none" w="sm" len="sm"/>
            <a:tailEnd type="none" w="sm" len="sm"/>
          </a:ln>
        </p:spPr>
      </p:pic>
      <p:sp>
        <p:nvSpPr>
          <p:cNvPr id="281" name="Google Shape;28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282" name="Google Shape;28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16</a:t>
            </a:fld>
            <a:endParaRPr/>
          </a:p>
        </p:txBody>
      </p:sp>
      <p:pic>
        <p:nvPicPr>
          <p:cNvPr id="283" name="Google Shape;283;p16"/>
          <p:cNvPicPr preferRelativeResize="0"/>
          <p:nvPr/>
        </p:nvPicPr>
        <p:blipFill rotWithShape="1">
          <a:blip r:embed="rId4">
            <a:alphaModFix/>
          </a:blip>
          <a:srcRect/>
          <a:stretch/>
        </p:blipFill>
        <p:spPr>
          <a:xfrm>
            <a:off x="997049" y="3763904"/>
            <a:ext cx="5258256" cy="2476715"/>
          </a:xfrm>
          <a:prstGeom prst="rect">
            <a:avLst/>
          </a:prstGeom>
          <a:noFill/>
          <a:ln w="9525" cap="flat" cmpd="sng">
            <a:solidFill>
              <a:schemeClr val="dk1"/>
            </a:solidFill>
            <a:prstDash val="solid"/>
            <a:round/>
            <a:headEnd type="none" w="sm" len="sm"/>
            <a:tailEnd type="none" w="sm" len="sm"/>
          </a:ln>
        </p:spPr>
      </p:pic>
      <p:pic>
        <p:nvPicPr>
          <p:cNvPr id="284" name="Google Shape;284;p16"/>
          <p:cNvPicPr preferRelativeResize="0"/>
          <p:nvPr/>
        </p:nvPicPr>
        <p:blipFill rotWithShape="1">
          <a:blip r:embed="rId5">
            <a:alphaModFix/>
          </a:blip>
          <a:srcRect/>
          <a:stretch/>
        </p:blipFill>
        <p:spPr>
          <a:xfrm>
            <a:off x="6483449" y="2747058"/>
            <a:ext cx="5258256" cy="2552921"/>
          </a:xfrm>
          <a:prstGeom prst="rect">
            <a:avLst/>
          </a:prstGeom>
          <a:noFill/>
          <a:ln w="9525" cap="flat" cmpd="sng">
            <a:solidFill>
              <a:schemeClr val="dk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17"/>
          <p:cNvPicPr preferRelativeResize="0">
            <a:picLocks noGrp="1"/>
          </p:cNvPicPr>
          <p:nvPr>
            <p:ph type="body" idx="1"/>
          </p:nvPr>
        </p:nvPicPr>
        <p:blipFill rotWithShape="1">
          <a:blip r:embed="rId3">
            <a:alphaModFix/>
          </a:blip>
          <a:srcRect/>
          <a:stretch/>
        </p:blipFill>
        <p:spPr>
          <a:xfrm>
            <a:off x="424771" y="552089"/>
            <a:ext cx="5265876" cy="2569046"/>
          </a:xfrm>
          <a:prstGeom prst="rect">
            <a:avLst/>
          </a:prstGeom>
          <a:noFill/>
          <a:ln>
            <a:noFill/>
          </a:ln>
        </p:spPr>
      </p:pic>
      <p:sp>
        <p:nvSpPr>
          <p:cNvPr id="290" name="Google Shape;29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291" name="Google Shape;29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17</a:t>
            </a:fld>
            <a:endParaRPr/>
          </a:p>
        </p:txBody>
      </p:sp>
      <p:pic>
        <p:nvPicPr>
          <p:cNvPr id="292" name="Google Shape;292;p17"/>
          <p:cNvPicPr preferRelativeResize="0"/>
          <p:nvPr/>
        </p:nvPicPr>
        <p:blipFill rotWithShape="1">
          <a:blip r:embed="rId4">
            <a:alphaModFix/>
          </a:blip>
          <a:srcRect/>
          <a:stretch/>
        </p:blipFill>
        <p:spPr>
          <a:xfrm>
            <a:off x="5690647" y="552089"/>
            <a:ext cx="5498970" cy="2569047"/>
          </a:xfrm>
          <a:prstGeom prst="rect">
            <a:avLst/>
          </a:prstGeom>
          <a:noFill/>
          <a:ln>
            <a:noFill/>
          </a:ln>
        </p:spPr>
      </p:pic>
      <p:pic>
        <p:nvPicPr>
          <p:cNvPr id="293" name="Google Shape;293;p17"/>
          <p:cNvPicPr preferRelativeResize="0"/>
          <p:nvPr/>
        </p:nvPicPr>
        <p:blipFill rotWithShape="1">
          <a:blip r:embed="rId5">
            <a:alphaModFix/>
          </a:blip>
          <a:srcRect/>
          <a:stretch/>
        </p:blipFill>
        <p:spPr>
          <a:xfrm>
            <a:off x="424772" y="3121137"/>
            <a:ext cx="5265876" cy="2960971"/>
          </a:xfrm>
          <a:prstGeom prst="rect">
            <a:avLst/>
          </a:prstGeom>
          <a:noFill/>
          <a:ln w="9525" cap="flat" cmpd="sng">
            <a:solidFill>
              <a:schemeClr val="dk1"/>
            </a:solidFill>
            <a:prstDash val="solid"/>
            <a:round/>
            <a:headEnd type="none" w="sm" len="sm"/>
            <a:tailEnd type="none" w="sm" len="sm"/>
          </a:ln>
        </p:spPr>
      </p:pic>
      <p:pic>
        <p:nvPicPr>
          <p:cNvPr id="294" name="Google Shape;294;p17"/>
          <p:cNvPicPr preferRelativeResize="0"/>
          <p:nvPr/>
        </p:nvPicPr>
        <p:blipFill rotWithShape="1">
          <a:blip r:embed="rId6">
            <a:alphaModFix/>
          </a:blip>
          <a:srcRect/>
          <a:stretch/>
        </p:blipFill>
        <p:spPr>
          <a:xfrm>
            <a:off x="5690647" y="3121136"/>
            <a:ext cx="5498970" cy="2960973"/>
          </a:xfrm>
          <a:prstGeom prst="rect">
            <a:avLst/>
          </a:prstGeom>
          <a:noFill/>
          <a:ln w="9525" cap="flat" cmpd="sng">
            <a:solidFill>
              <a:schemeClr val="dk1"/>
            </a:solidFill>
            <a:prstDash val="solid"/>
            <a:round/>
            <a:headEnd type="none" w="sm" len="sm"/>
            <a:tailEnd type="none" w="sm" len="sm"/>
          </a:ln>
        </p:spPr>
      </p:pic>
      <p:sp>
        <p:nvSpPr>
          <p:cNvPr id="2" name="TextBox 1"/>
          <p:cNvSpPr txBox="1"/>
          <p:nvPr/>
        </p:nvSpPr>
        <p:spPr>
          <a:xfrm>
            <a:off x="2488365" y="123922"/>
            <a:ext cx="6659592" cy="338554"/>
          </a:xfrm>
          <a:prstGeom prst="rect">
            <a:avLst/>
          </a:prstGeom>
          <a:noFill/>
        </p:spPr>
        <p:txBody>
          <a:bodyPr wrap="square" rtlCol="0">
            <a:spAutoFit/>
          </a:bodyPr>
          <a:lstStyle/>
          <a:p>
            <a:pPr algn="ctr"/>
            <a:r>
              <a:rPr lang="el-GR" sz="1600" dirty="0" smtClean="0"/>
              <a:t>Αποτελέσματα από την αξιολόγηση του μαθήματος την πρώτη χρονιά</a:t>
            </a:r>
            <a:endParaRPr lang="el-G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gtEl>
                                        <p:attrNameLst>
                                          <p:attrName>style.visibility</p:attrName>
                                        </p:attrNameLst>
                                      </p:cBhvr>
                                      <p:to>
                                        <p:strVal val="visible"/>
                                      </p:to>
                                    </p:set>
                                    <p:animEffect transition="in" filter="fade">
                                      <p:cBhvr>
                                        <p:cTn id="12" dur="500"/>
                                        <p:tgtEl>
                                          <p:spTgt spid="2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
                                        </p:tgtEl>
                                        <p:attrNameLst>
                                          <p:attrName>style.visibility</p:attrName>
                                        </p:attrNameLst>
                                      </p:cBhvr>
                                      <p:to>
                                        <p:strVal val="visible"/>
                                      </p:to>
                                    </p:set>
                                    <p:animEffect transition="in" filter="fade">
                                      <p:cBhvr>
                                        <p:cTn id="17" dur="500"/>
                                        <p:tgtEl>
                                          <p:spTgt spid="2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4"/>
                                        </p:tgtEl>
                                        <p:attrNameLst>
                                          <p:attrName>style.visibility</p:attrName>
                                        </p:attrNameLst>
                                      </p:cBhvr>
                                      <p:to>
                                        <p:strVal val="visible"/>
                                      </p:to>
                                    </p:set>
                                    <p:animEffect transition="in" filter="fade">
                                      <p:cBhvr>
                                        <p:cTn id="22"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301" name="Google Shape;30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18</a:t>
            </a:fld>
            <a:endParaRPr/>
          </a:p>
        </p:txBody>
      </p:sp>
      <p:pic>
        <p:nvPicPr>
          <p:cNvPr id="303" name="Google Shape;303;p18"/>
          <p:cNvPicPr preferRelativeResize="0"/>
          <p:nvPr/>
        </p:nvPicPr>
        <p:blipFill rotWithShape="1">
          <a:blip r:embed="rId3">
            <a:alphaModFix/>
          </a:blip>
          <a:srcRect/>
          <a:stretch/>
        </p:blipFill>
        <p:spPr>
          <a:xfrm>
            <a:off x="657063" y="612474"/>
            <a:ext cx="5243014" cy="2717321"/>
          </a:xfrm>
          <a:prstGeom prst="rect">
            <a:avLst/>
          </a:prstGeom>
          <a:noFill/>
          <a:ln w="9525" cap="flat" cmpd="sng">
            <a:solidFill>
              <a:schemeClr val="dk1"/>
            </a:solidFill>
            <a:prstDash val="solid"/>
            <a:round/>
            <a:headEnd type="none" w="sm" len="sm"/>
            <a:tailEnd type="none" w="sm" len="sm"/>
          </a:ln>
        </p:spPr>
      </p:pic>
      <p:pic>
        <p:nvPicPr>
          <p:cNvPr id="304" name="Google Shape;304;p18"/>
          <p:cNvPicPr preferRelativeResize="0"/>
          <p:nvPr/>
        </p:nvPicPr>
        <p:blipFill rotWithShape="1">
          <a:blip r:embed="rId4">
            <a:alphaModFix/>
          </a:blip>
          <a:srcRect/>
          <a:stretch/>
        </p:blipFill>
        <p:spPr>
          <a:xfrm>
            <a:off x="5930560" y="612473"/>
            <a:ext cx="5619617" cy="2667431"/>
          </a:xfrm>
          <a:prstGeom prst="rect">
            <a:avLst/>
          </a:prstGeom>
          <a:noFill/>
          <a:ln w="9525" cap="flat" cmpd="sng">
            <a:solidFill>
              <a:schemeClr val="dk1"/>
            </a:solidFill>
            <a:prstDash val="solid"/>
            <a:round/>
            <a:headEnd type="none" w="sm" len="sm"/>
            <a:tailEnd type="none" w="sm" len="sm"/>
          </a:ln>
        </p:spPr>
      </p:pic>
      <p:pic>
        <p:nvPicPr>
          <p:cNvPr id="305" name="Google Shape;305;p18"/>
          <p:cNvPicPr preferRelativeResize="0"/>
          <p:nvPr/>
        </p:nvPicPr>
        <p:blipFill rotWithShape="1">
          <a:blip r:embed="rId5">
            <a:alphaModFix/>
          </a:blip>
          <a:srcRect/>
          <a:stretch/>
        </p:blipFill>
        <p:spPr>
          <a:xfrm>
            <a:off x="664684" y="3329796"/>
            <a:ext cx="5258256" cy="2981377"/>
          </a:xfrm>
          <a:prstGeom prst="rect">
            <a:avLst/>
          </a:prstGeom>
          <a:noFill/>
          <a:ln w="9525" cap="flat" cmpd="sng">
            <a:solidFill>
              <a:schemeClr val="dk1"/>
            </a:solidFill>
            <a:prstDash val="solid"/>
            <a:round/>
            <a:headEnd type="none" w="sm" len="sm"/>
            <a:tailEnd type="none" w="sm" len="sm"/>
          </a:ln>
        </p:spPr>
      </p:pic>
      <p:pic>
        <p:nvPicPr>
          <p:cNvPr id="306" name="Google Shape;306;p18"/>
          <p:cNvPicPr preferRelativeResize="0"/>
          <p:nvPr/>
        </p:nvPicPr>
        <p:blipFill rotWithShape="1">
          <a:blip r:embed="rId6">
            <a:alphaModFix/>
          </a:blip>
          <a:srcRect/>
          <a:stretch/>
        </p:blipFill>
        <p:spPr>
          <a:xfrm>
            <a:off x="5930560" y="3329796"/>
            <a:ext cx="5596755" cy="2976663"/>
          </a:xfrm>
          <a:prstGeom prst="rect">
            <a:avLst/>
          </a:prstGeom>
          <a:noFill/>
          <a:ln w="9525" cap="flat" cmpd="sng">
            <a:solidFill>
              <a:schemeClr val="dk1"/>
            </a:solidFill>
            <a:prstDash val="solid"/>
            <a:round/>
            <a:headEnd type="none" w="sm" len="sm"/>
            <a:tailEnd type="none" w="sm" len="sm"/>
          </a:ln>
        </p:spPr>
      </p:pic>
      <p:sp>
        <p:nvSpPr>
          <p:cNvPr id="2" name="TextBox 1"/>
          <p:cNvSpPr txBox="1"/>
          <p:nvPr/>
        </p:nvSpPr>
        <p:spPr>
          <a:xfrm>
            <a:off x="2932981" y="180895"/>
            <a:ext cx="6927012" cy="338554"/>
          </a:xfrm>
          <a:prstGeom prst="rect">
            <a:avLst/>
          </a:prstGeom>
          <a:noFill/>
        </p:spPr>
        <p:txBody>
          <a:bodyPr wrap="square" rtlCol="0">
            <a:spAutoFit/>
          </a:bodyPr>
          <a:lstStyle/>
          <a:p>
            <a:r>
              <a:rPr lang="el-GR" sz="1600" dirty="0" smtClean="0"/>
              <a:t>Αποτελέσματα από την αξιολόγηση του μαθήματος την επόμενη χρονιά</a:t>
            </a:r>
            <a:endParaRPr lang="el-G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4"/>
                                        </p:tgtEl>
                                        <p:attrNameLst>
                                          <p:attrName>style.visibility</p:attrName>
                                        </p:attrNameLst>
                                      </p:cBhvr>
                                      <p:to>
                                        <p:strVal val="visible"/>
                                      </p:to>
                                    </p:set>
                                    <p:animEffect transition="in" filter="fade">
                                      <p:cBhvr>
                                        <p:cTn id="12" dur="500"/>
                                        <p:tgtEl>
                                          <p:spTgt spid="30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5"/>
                                        </p:tgtEl>
                                        <p:attrNameLst>
                                          <p:attrName>style.visibility</p:attrName>
                                        </p:attrNameLst>
                                      </p:cBhvr>
                                      <p:to>
                                        <p:strVal val="visible"/>
                                      </p:to>
                                    </p:set>
                                    <p:animEffect transition="in" filter="fade">
                                      <p:cBhvr>
                                        <p:cTn id="17" dur="500"/>
                                        <p:tgtEl>
                                          <p:spTgt spid="3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6"/>
                                        </p:tgtEl>
                                        <p:attrNameLst>
                                          <p:attrName>style.visibility</p:attrName>
                                        </p:attrNameLst>
                                      </p:cBhvr>
                                      <p:to>
                                        <p:strVal val="visible"/>
                                      </p:to>
                                    </p:set>
                                    <p:animEffect transition="in" filter="fade">
                                      <p:cBhvr>
                                        <p:cTn id="22" dur="5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Αξιολόγηση των αποτελεσμάτων του case study</a:t>
            </a:r>
            <a:endParaRPr/>
          </a:p>
        </p:txBody>
      </p:sp>
      <p:sp>
        <p:nvSpPr>
          <p:cNvPr id="312" name="Google Shape;31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000"/>
              <a:buChar char="•"/>
            </a:pPr>
            <a:r>
              <a:rPr lang="el-GR" sz="2000"/>
              <a:t>Συγκρίνοντας τα δεδομένα που προέκυψαν, τις δύο εκπαιδευτικές χρονιές, εμφανίζονται κάποιες διαφορές, οι οποίες αναδεικνύουν την σημασία των επεμβατικών κινήσεων, από την πλευρά του διδάσκοντα επί της συγκεκριμένης ύλης καθώς επίσης και της προσαρμογής των τεχνικών και μεθόδων διδασκαλίας του, στη συνολική βελτίωση της εικόνας του μαθήματος, ως προς το βαθμό κατανόησης του από τους διδασκομένους.</a:t>
            </a:r>
            <a:endParaRPr sz="2000"/>
          </a:p>
        </p:txBody>
      </p:sp>
      <p:sp>
        <p:nvSpPr>
          <p:cNvPr id="313" name="Google Shape;3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314" name="Google Shape;3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19</a:t>
            </a:fld>
            <a:endParaRPr/>
          </a:p>
        </p:txBody>
      </p:sp>
      <p:graphicFrame>
        <p:nvGraphicFramePr>
          <p:cNvPr id="315" name="Google Shape;315;p19"/>
          <p:cNvGraphicFramePr/>
          <p:nvPr/>
        </p:nvGraphicFramePr>
        <p:xfrm>
          <a:off x="502055" y="3429000"/>
          <a:ext cx="5324800" cy="2011720"/>
        </p:xfrm>
        <a:graphic>
          <a:graphicData uri="http://schemas.openxmlformats.org/drawingml/2006/table">
            <a:tbl>
              <a:tblPr firstRow="1" bandRow="1">
                <a:noFill/>
                <a:tableStyleId>{84D4DFF6-E7C0-4F8D-97DD-2082A9528EE0}</a:tableStyleId>
              </a:tblPr>
              <a:tblGrid>
                <a:gridCol w="2662400"/>
                <a:gridCol w="2662400"/>
              </a:tblGrid>
              <a:tr h="228600">
                <a:tc gridSpan="2">
                  <a:txBody>
                    <a:bodyPr/>
                    <a:lstStyle/>
                    <a:p>
                      <a:pPr marL="0" marR="0" lvl="0" indent="0" algn="ctr" rtl="0">
                        <a:spcBef>
                          <a:spcPts val="0"/>
                        </a:spcBef>
                        <a:spcAft>
                          <a:spcPts val="0"/>
                        </a:spcAft>
                        <a:buNone/>
                      </a:pPr>
                      <a:r>
                        <a:rPr lang="el-GR" sz="1800"/>
                        <a:t>Πρώτη εκπαιδευτική χρονιά</a:t>
                      </a:r>
                      <a:endParaRPr/>
                    </a:p>
                  </a:txBody>
                  <a:tcPr marL="91450" marR="91450" marT="45725" marB="45725"/>
                </a:tc>
                <a:tc hMerge="1">
                  <a:txBody>
                    <a:bodyPr/>
                    <a:lstStyle/>
                    <a:p>
                      <a:endParaRPr lang="el-GR"/>
                    </a:p>
                  </a:txBody>
                  <a:tcPr/>
                </a:tc>
              </a:tr>
              <a:tr h="862050">
                <a:tc>
                  <a:txBody>
                    <a:bodyPr/>
                    <a:lstStyle/>
                    <a:p>
                      <a:pPr marL="0" marR="0" lvl="0" indent="0" algn="l" rtl="0">
                        <a:spcBef>
                          <a:spcPts val="0"/>
                        </a:spcBef>
                        <a:spcAft>
                          <a:spcPts val="0"/>
                        </a:spcAft>
                        <a:buNone/>
                      </a:pPr>
                      <a:r>
                        <a:rPr lang="el-GR" sz="1800"/>
                        <a:t>ΘΕΤΙΚΕΣ ΑΠΑΝΤΗΣΕΙΣ</a:t>
                      </a:r>
                      <a:endParaRPr/>
                    </a:p>
                    <a:p>
                      <a:pPr marL="0" marR="0" lvl="0" indent="0" algn="l" rtl="0">
                        <a:spcBef>
                          <a:spcPts val="0"/>
                        </a:spcBef>
                        <a:spcAft>
                          <a:spcPts val="0"/>
                        </a:spcAft>
                        <a:buNone/>
                      </a:pPr>
                      <a:r>
                        <a:rPr lang="el-GR" sz="1800"/>
                        <a:t>((«ΠΟΛΥ ΚΑΛΑ», «ΚΑΛΑ» και «ΚΑΤΑΛΑΒΑ») </a:t>
                      </a:r>
                      <a:endParaRPr/>
                    </a:p>
                  </a:txBody>
                  <a:tcPr marL="91450" marR="91450" marT="45725" marB="45725"/>
                </a:tc>
                <a:tc>
                  <a:txBody>
                    <a:bodyPr/>
                    <a:lstStyle/>
                    <a:p>
                      <a:pPr marL="0" marR="0" lvl="0" indent="0" algn="l" rtl="0">
                        <a:spcBef>
                          <a:spcPts val="0"/>
                        </a:spcBef>
                        <a:spcAft>
                          <a:spcPts val="0"/>
                        </a:spcAft>
                        <a:buNone/>
                      </a:pPr>
                      <a:r>
                        <a:rPr lang="el-GR" sz="1800"/>
                        <a:t>ΑΡΝΗΤΙΚΕΣ ΑΠΑΝΤΗΣΕΙΣ </a:t>
                      </a:r>
                      <a:endParaRPr/>
                    </a:p>
                    <a:p>
                      <a:pPr marL="0" marR="0" lvl="0" indent="0" algn="l" rtl="0">
                        <a:spcBef>
                          <a:spcPts val="0"/>
                        </a:spcBef>
                        <a:spcAft>
                          <a:spcPts val="0"/>
                        </a:spcAft>
                        <a:buNone/>
                      </a:pPr>
                      <a:r>
                        <a:rPr lang="el-GR" sz="1800"/>
                        <a:t>(«ΔΕΝ ΚΑΤΑΛΑΒΑ» και «ΟΧΙ ΠΟΛΥ ΚΑΛΑ»)</a:t>
                      </a:r>
                      <a:endParaRPr/>
                    </a:p>
                  </a:txBody>
                  <a:tcPr marL="91450" marR="91450" marT="45725" marB="45725"/>
                </a:tc>
              </a:tr>
              <a:tr h="182875">
                <a:tc>
                  <a:txBody>
                    <a:bodyPr/>
                    <a:lstStyle/>
                    <a:p>
                      <a:pPr marL="0" marR="0" lvl="0" indent="0" algn="ctr" rtl="0">
                        <a:spcBef>
                          <a:spcPts val="0"/>
                        </a:spcBef>
                        <a:spcAft>
                          <a:spcPts val="0"/>
                        </a:spcAft>
                        <a:buNone/>
                      </a:pPr>
                      <a:r>
                        <a:rPr lang="el-GR" sz="1800"/>
                        <a:t>40%</a:t>
                      </a:r>
                      <a:endParaRPr/>
                    </a:p>
                  </a:txBody>
                  <a:tcPr marL="91450" marR="91450" marT="45725" marB="45725"/>
                </a:tc>
                <a:tc>
                  <a:txBody>
                    <a:bodyPr/>
                    <a:lstStyle/>
                    <a:p>
                      <a:pPr marL="0" marR="0" lvl="0" indent="0" algn="ctr" rtl="0">
                        <a:spcBef>
                          <a:spcPts val="0"/>
                        </a:spcBef>
                        <a:spcAft>
                          <a:spcPts val="0"/>
                        </a:spcAft>
                        <a:buNone/>
                      </a:pPr>
                      <a:r>
                        <a:rPr lang="el-GR" sz="1800"/>
                        <a:t>55%</a:t>
                      </a:r>
                      <a:endParaRPr/>
                    </a:p>
                  </a:txBody>
                  <a:tcPr marL="91450" marR="91450" marT="45725" marB="45725"/>
                </a:tc>
              </a:tr>
              <a:tr h="182875">
                <a:tc gridSpan="2">
                  <a:txBody>
                    <a:bodyPr/>
                    <a:lstStyle/>
                    <a:p>
                      <a:pPr marL="0" marR="0" lvl="0" indent="0" algn="ctr" rtl="0">
                        <a:spcBef>
                          <a:spcPts val="0"/>
                        </a:spcBef>
                        <a:spcAft>
                          <a:spcPts val="0"/>
                        </a:spcAft>
                        <a:buNone/>
                      </a:pPr>
                      <a:r>
                        <a:rPr lang="el-GR" sz="1800">
                          <a:solidFill>
                            <a:srgbClr val="FF0000"/>
                          </a:solidFill>
                        </a:rPr>
                        <a:t>Αρνητική απόκλιση 15%</a:t>
                      </a:r>
                      <a:endParaRPr/>
                    </a:p>
                  </a:txBody>
                  <a:tcPr marL="91450" marR="91450" marT="45725" marB="45725"/>
                </a:tc>
                <a:tc hMerge="1">
                  <a:txBody>
                    <a:bodyPr/>
                    <a:lstStyle/>
                    <a:p>
                      <a:endParaRPr lang="el-GR"/>
                    </a:p>
                  </a:txBody>
                  <a:tcPr/>
                </a:tc>
              </a:tr>
            </a:tbl>
          </a:graphicData>
        </a:graphic>
      </p:graphicFrame>
      <p:graphicFrame>
        <p:nvGraphicFramePr>
          <p:cNvPr id="316" name="Google Shape;316;p19"/>
          <p:cNvGraphicFramePr/>
          <p:nvPr/>
        </p:nvGraphicFramePr>
        <p:xfrm>
          <a:off x="6028986" y="3429000"/>
          <a:ext cx="5324800" cy="2011720"/>
        </p:xfrm>
        <a:graphic>
          <a:graphicData uri="http://schemas.openxmlformats.org/drawingml/2006/table">
            <a:tbl>
              <a:tblPr firstRow="1" bandRow="1">
                <a:noFill/>
                <a:tableStyleId>{84D4DFF6-E7C0-4F8D-97DD-2082A9528EE0}</a:tableStyleId>
              </a:tblPr>
              <a:tblGrid>
                <a:gridCol w="2662400"/>
                <a:gridCol w="2662400"/>
              </a:tblGrid>
              <a:tr h="228600">
                <a:tc gridSpan="2">
                  <a:txBody>
                    <a:bodyPr/>
                    <a:lstStyle/>
                    <a:p>
                      <a:pPr marL="0" marR="0" lvl="0" indent="0" algn="ctr" rtl="0">
                        <a:spcBef>
                          <a:spcPts val="0"/>
                        </a:spcBef>
                        <a:spcAft>
                          <a:spcPts val="0"/>
                        </a:spcAft>
                        <a:buNone/>
                      </a:pPr>
                      <a:r>
                        <a:rPr lang="el-GR" sz="1800"/>
                        <a:t>Επόμενη εκπαιδευτική χρονιά</a:t>
                      </a:r>
                      <a:endParaRPr/>
                    </a:p>
                  </a:txBody>
                  <a:tcPr marL="91450" marR="91450" marT="45725" marB="45725"/>
                </a:tc>
                <a:tc hMerge="1">
                  <a:txBody>
                    <a:bodyPr/>
                    <a:lstStyle/>
                    <a:p>
                      <a:endParaRPr lang="el-GR"/>
                    </a:p>
                  </a:txBody>
                  <a:tcPr/>
                </a:tc>
              </a:tr>
              <a:tr h="862050">
                <a:tc>
                  <a:txBody>
                    <a:bodyPr/>
                    <a:lstStyle/>
                    <a:p>
                      <a:pPr marL="0" marR="0" lvl="0" indent="0" algn="l" rtl="0">
                        <a:spcBef>
                          <a:spcPts val="0"/>
                        </a:spcBef>
                        <a:spcAft>
                          <a:spcPts val="0"/>
                        </a:spcAft>
                        <a:buNone/>
                      </a:pPr>
                      <a:r>
                        <a:rPr lang="el-GR" sz="1800"/>
                        <a:t>ΘΕΤΙΚΕΣ ΑΠΑΝΤΗΣΕΙΣ</a:t>
                      </a:r>
                      <a:endParaRPr/>
                    </a:p>
                    <a:p>
                      <a:pPr marL="0" marR="0" lvl="0" indent="0" algn="l" rtl="0">
                        <a:spcBef>
                          <a:spcPts val="0"/>
                        </a:spcBef>
                        <a:spcAft>
                          <a:spcPts val="0"/>
                        </a:spcAft>
                        <a:buNone/>
                      </a:pPr>
                      <a:r>
                        <a:rPr lang="el-GR" sz="1800"/>
                        <a:t>((«ΠΟΛΥ ΚΑΛΑ», «ΚΑΛΑ» και «ΚΑΤΑΛΑΒΑ») </a:t>
                      </a:r>
                      <a:endParaRPr/>
                    </a:p>
                  </a:txBody>
                  <a:tcPr marL="91450" marR="91450" marT="45725" marB="45725"/>
                </a:tc>
                <a:tc>
                  <a:txBody>
                    <a:bodyPr/>
                    <a:lstStyle/>
                    <a:p>
                      <a:pPr marL="0" marR="0" lvl="0" indent="0" algn="l" rtl="0">
                        <a:spcBef>
                          <a:spcPts val="0"/>
                        </a:spcBef>
                        <a:spcAft>
                          <a:spcPts val="0"/>
                        </a:spcAft>
                        <a:buNone/>
                      </a:pPr>
                      <a:r>
                        <a:rPr lang="el-GR" sz="1800"/>
                        <a:t>ΑΡΝΗΤΙΚΕΣ ΑΠΑΝΤΗΣΕΙΣ </a:t>
                      </a:r>
                      <a:endParaRPr/>
                    </a:p>
                    <a:p>
                      <a:pPr marL="0" marR="0" lvl="0" indent="0" algn="l" rtl="0">
                        <a:spcBef>
                          <a:spcPts val="0"/>
                        </a:spcBef>
                        <a:spcAft>
                          <a:spcPts val="0"/>
                        </a:spcAft>
                        <a:buNone/>
                      </a:pPr>
                      <a:r>
                        <a:rPr lang="el-GR" sz="1800"/>
                        <a:t>(«ΔΕΝ ΚΑΤΑΛΑΒΑ» και «ΟΧΙ ΠΟΛΥ ΚΑΛΑ»)</a:t>
                      </a:r>
                      <a:endParaRPr/>
                    </a:p>
                  </a:txBody>
                  <a:tcPr marL="91450" marR="91450" marT="45725" marB="45725"/>
                </a:tc>
              </a:tr>
              <a:tr h="182875">
                <a:tc>
                  <a:txBody>
                    <a:bodyPr/>
                    <a:lstStyle/>
                    <a:p>
                      <a:pPr marL="0" marR="0" lvl="0" indent="0" algn="ctr" rtl="0">
                        <a:spcBef>
                          <a:spcPts val="0"/>
                        </a:spcBef>
                        <a:spcAft>
                          <a:spcPts val="0"/>
                        </a:spcAft>
                        <a:buNone/>
                      </a:pPr>
                      <a:r>
                        <a:rPr lang="el-GR" sz="1800"/>
                        <a:t>55%</a:t>
                      </a:r>
                      <a:endParaRPr/>
                    </a:p>
                  </a:txBody>
                  <a:tcPr marL="91450" marR="91450" marT="45725" marB="45725"/>
                </a:tc>
                <a:tc>
                  <a:txBody>
                    <a:bodyPr/>
                    <a:lstStyle/>
                    <a:p>
                      <a:pPr marL="0" marR="0" lvl="0" indent="0" algn="ctr" rtl="0">
                        <a:spcBef>
                          <a:spcPts val="0"/>
                        </a:spcBef>
                        <a:spcAft>
                          <a:spcPts val="0"/>
                        </a:spcAft>
                        <a:buNone/>
                      </a:pPr>
                      <a:r>
                        <a:rPr lang="el-GR" sz="1800"/>
                        <a:t>45%</a:t>
                      </a:r>
                      <a:endParaRPr/>
                    </a:p>
                  </a:txBody>
                  <a:tcPr marL="91450" marR="91450" marT="45725" marB="45725"/>
                </a:tc>
              </a:tr>
              <a:tr h="141050">
                <a:tc gridSpan="2">
                  <a:txBody>
                    <a:bodyPr/>
                    <a:lstStyle/>
                    <a:p>
                      <a:pPr marL="0" marR="0" lvl="0" indent="0" algn="ctr" rtl="0">
                        <a:spcBef>
                          <a:spcPts val="0"/>
                        </a:spcBef>
                        <a:spcAft>
                          <a:spcPts val="0"/>
                        </a:spcAft>
                        <a:buNone/>
                      </a:pPr>
                      <a:r>
                        <a:rPr lang="el-GR" sz="1800">
                          <a:solidFill>
                            <a:schemeClr val="accent1"/>
                          </a:solidFill>
                        </a:rPr>
                        <a:t>Θετική απόκλιση 10%</a:t>
                      </a:r>
                      <a:endParaRPr/>
                    </a:p>
                  </a:txBody>
                  <a:tcPr marL="91450" marR="91450" marT="45725" marB="45725"/>
                </a:tc>
                <a:tc hMerge="1">
                  <a:txBody>
                    <a:bodyPr/>
                    <a:lstStyle/>
                    <a:p>
                      <a:endParaRPr lang="el-GR"/>
                    </a:p>
                  </a:txBody>
                  <a:tcPr/>
                </a:tc>
              </a:tr>
            </a:tbl>
          </a:graphicData>
        </a:graphic>
      </p:graphicFrame>
      <p:sp>
        <p:nvSpPr>
          <p:cNvPr id="317" name="Google Shape;317;p19"/>
          <p:cNvSpPr txBox="1"/>
          <p:nvPr/>
        </p:nvSpPr>
        <p:spPr>
          <a:xfrm>
            <a:off x="502055" y="5435401"/>
            <a:ext cx="94747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l-GR" sz="1800">
                <a:solidFill>
                  <a:schemeClr val="dk1"/>
                </a:solidFill>
                <a:latin typeface="Calibri"/>
                <a:ea typeface="Calibri"/>
                <a:cs typeface="Calibri"/>
                <a:sym typeface="Calibri"/>
              </a:rPr>
              <a:t>(Τα ανωτέρω στοιχεία προέκυψαν από το διάγραμμα της τελικής αξιολόγησης του μαθήματος)</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500"/>
                                        <p:tgtEl>
                                          <p:spTgt spid="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6"/>
                                        </p:tgtEl>
                                        <p:attrNameLst>
                                          <p:attrName>style.visibility</p:attrName>
                                        </p:attrNameLst>
                                      </p:cBhvr>
                                      <p:to>
                                        <p:strVal val="visible"/>
                                      </p:to>
                                    </p:set>
                                    <p:animEffect transition="in" filter="fade">
                                      <p:cBhvr>
                                        <p:cTn id="12" dur="5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Εισαγωγή – Διατύπωση προβλήματος</a:t>
            </a:r>
            <a:endParaRPr/>
          </a:p>
        </p:txBody>
      </p:sp>
      <p:sp>
        <p:nvSpPr>
          <p:cNvPr id="100" name="Google Shape;10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101" name="Google Shape;10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2</a:t>
            </a:fld>
            <a:endParaRPr/>
          </a:p>
        </p:txBody>
      </p:sp>
      <p:sp>
        <p:nvSpPr>
          <p:cNvPr id="102" name="Google Shape;102;p2"/>
          <p:cNvSpPr/>
          <p:nvPr/>
        </p:nvSpPr>
        <p:spPr>
          <a:xfrm>
            <a:off x="1065989" y="2718880"/>
            <a:ext cx="2247089" cy="953311"/>
          </a:xfrm>
          <a:prstGeom prst="roundRect">
            <a:avLst>
              <a:gd name="adj" fmla="val 12585"/>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b="0" i="0" u="none" strike="noStrike" cap="none">
                <a:solidFill>
                  <a:schemeClr val="lt1"/>
                </a:solidFill>
                <a:latin typeface="Calibri"/>
                <a:ea typeface="Calibri"/>
                <a:cs typeface="Calibri"/>
                <a:sym typeface="Calibri"/>
              </a:rPr>
              <a:t>Διδασκόμενος</a:t>
            </a:r>
            <a:endParaRPr/>
          </a:p>
        </p:txBody>
      </p:sp>
      <p:sp>
        <p:nvSpPr>
          <p:cNvPr id="103" name="Google Shape;103;p2"/>
          <p:cNvSpPr/>
          <p:nvPr/>
        </p:nvSpPr>
        <p:spPr>
          <a:xfrm>
            <a:off x="8962418" y="2718880"/>
            <a:ext cx="2247089" cy="953311"/>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b="0" i="0" u="none" strike="noStrike" cap="none">
                <a:solidFill>
                  <a:schemeClr val="lt1"/>
                </a:solidFill>
                <a:latin typeface="Calibri"/>
                <a:ea typeface="Calibri"/>
                <a:cs typeface="Calibri"/>
                <a:sym typeface="Calibri"/>
              </a:rPr>
              <a:t>Διδάσκων</a:t>
            </a:r>
            <a:endParaRPr/>
          </a:p>
        </p:txBody>
      </p:sp>
      <p:cxnSp>
        <p:nvCxnSpPr>
          <p:cNvPr id="104" name="Google Shape;104;p2"/>
          <p:cNvCxnSpPr>
            <a:stCxn id="102" idx="3"/>
            <a:endCxn id="105" idx="2"/>
          </p:cNvCxnSpPr>
          <p:nvPr/>
        </p:nvCxnSpPr>
        <p:spPr>
          <a:xfrm>
            <a:off x="3313078" y="3195536"/>
            <a:ext cx="15411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06" name="Google Shape;106;p2"/>
          <p:cNvCxnSpPr>
            <a:stCxn id="103" idx="1"/>
            <a:endCxn id="105" idx="6"/>
          </p:cNvCxnSpPr>
          <p:nvPr/>
        </p:nvCxnSpPr>
        <p:spPr>
          <a:xfrm rot="10800000">
            <a:off x="7509818" y="3195536"/>
            <a:ext cx="1452600" cy="0"/>
          </a:xfrm>
          <a:prstGeom prst="straightConnector1">
            <a:avLst/>
          </a:prstGeom>
          <a:noFill/>
          <a:ln w="9525" cap="flat" cmpd="sng">
            <a:solidFill>
              <a:schemeClr val="accent1"/>
            </a:solidFill>
            <a:prstDash val="solid"/>
            <a:miter lim="800000"/>
            <a:headEnd type="none" w="sm" len="sm"/>
            <a:tailEnd type="triangle" w="med" len="med"/>
          </a:ln>
        </p:spPr>
      </p:cxnSp>
      <p:sp>
        <p:nvSpPr>
          <p:cNvPr id="105" name="Google Shape;105;p2"/>
          <p:cNvSpPr/>
          <p:nvPr/>
        </p:nvSpPr>
        <p:spPr>
          <a:xfrm>
            <a:off x="4854102" y="2558374"/>
            <a:ext cx="2655652" cy="127432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b="0" i="0" u="none" strike="noStrike" cap="none">
                <a:solidFill>
                  <a:schemeClr val="lt1"/>
                </a:solidFill>
                <a:latin typeface="Calibri"/>
                <a:ea typeface="Calibri"/>
                <a:cs typeface="Calibri"/>
                <a:sym typeface="Calibri"/>
              </a:rPr>
              <a:t>Εκπαιδευτική Διαδικασία</a:t>
            </a:r>
            <a:endParaRPr/>
          </a:p>
        </p:txBody>
      </p:sp>
      <p:sp>
        <p:nvSpPr>
          <p:cNvPr id="107" name="Google Shape;107;p2"/>
          <p:cNvSpPr/>
          <p:nvPr/>
        </p:nvSpPr>
        <p:spPr>
          <a:xfrm>
            <a:off x="4854102" y="4679004"/>
            <a:ext cx="2655652" cy="1322962"/>
          </a:xfrm>
          <a:prstGeom prst="ellipse">
            <a:avLst/>
          </a:prstGeom>
          <a:solidFill>
            <a:srgbClr val="FF0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b="0" i="0" u="none" strike="noStrike" cap="none">
                <a:solidFill>
                  <a:schemeClr val="lt1"/>
                </a:solidFill>
                <a:latin typeface="Calibri"/>
                <a:ea typeface="Calibri"/>
                <a:cs typeface="Calibri"/>
                <a:sym typeface="Calibri"/>
              </a:rPr>
              <a:t>Επίτευξη διδακτικών στόχων</a:t>
            </a:r>
            <a:endParaRPr/>
          </a:p>
        </p:txBody>
      </p:sp>
      <p:cxnSp>
        <p:nvCxnSpPr>
          <p:cNvPr id="108" name="Google Shape;108;p2"/>
          <p:cNvCxnSpPr>
            <a:stCxn id="105" idx="4"/>
            <a:endCxn id="107" idx="0"/>
          </p:cNvCxnSpPr>
          <p:nvPr/>
        </p:nvCxnSpPr>
        <p:spPr>
          <a:xfrm>
            <a:off x="6181928" y="3832698"/>
            <a:ext cx="0" cy="846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09" name="Google Shape;109;p2"/>
          <p:cNvCxnSpPr>
            <a:stCxn id="102" idx="0"/>
            <a:endCxn id="103" idx="0"/>
          </p:cNvCxnSpPr>
          <p:nvPr/>
        </p:nvCxnSpPr>
        <p:spPr>
          <a:xfrm rot="-5400000" flipH="1">
            <a:off x="6137384" y="-1228970"/>
            <a:ext cx="600" cy="7896300"/>
          </a:xfrm>
          <a:prstGeom prst="curvedConnector3">
            <a:avLst>
              <a:gd name="adj1" fmla="val -127833079"/>
            </a:avLst>
          </a:prstGeom>
          <a:noFill/>
          <a:ln w="9525" cap="flat" cmpd="sng">
            <a:solidFill>
              <a:schemeClr val="accent1"/>
            </a:solidFill>
            <a:prstDash val="solid"/>
            <a:miter lim="800000"/>
            <a:headEnd type="triangle" w="med" len="med"/>
            <a:tailEnd type="triangle" w="med" len="med"/>
          </a:ln>
        </p:spPr>
      </p:cxnSp>
      <p:sp>
        <p:nvSpPr>
          <p:cNvPr id="110" name="Google Shape;110;p2"/>
          <p:cNvSpPr txBox="1"/>
          <p:nvPr/>
        </p:nvSpPr>
        <p:spPr>
          <a:xfrm>
            <a:off x="4083590" y="1551476"/>
            <a:ext cx="465792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l-GR" sz="1800" b="1" i="0" u="none" strike="noStrike" cap="none">
                <a:solidFill>
                  <a:schemeClr val="dk1"/>
                </a:solidFill>
                <a:latin typeface="Calibri"/>
                <a:ea typeface="Calibri"/>
                <a:cs typeface="Calibri"/>
                <a:sym typeface="Calibri"/>
              </a:rPr>
              <a:t>Επικοινωνία – Κατανόηση διδακτικού υλικού </a:t>
            </a:r>
            <a:endParaRPr/>
          </a:p>
        </p:txBody>
      </p:sp>
      <p:sp>
        <p:nvSpPr>
          <p:cNvPr id="111" name="Google Shape;111;p2"/>
          <p:cNvSpPr/>
          <p:nvPr/>
        </p:nvSpPr>
        <p:spPr>
          <a:xfrm rot="-1623240">
            <a:off x="3830686" y="3765277"/>
            <a:ext cx="894944" cy="39169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2"/>
          <p:cNvSpPr txBox="1"/>
          <p:nvPr/>
        </p:nvSpPr>
        <p:spPr>
          <a:xfrm>
            <a:off x="1830138" y="3982472"/>
            <a:ext cx="227932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l-GR" sz="1800" b="0" i="0" u="none" strike="noStrike" cap="none">
                <a:solidFill>
                  <a:schemeClr val="dk1"/>
                </a:solidFill>
                <a:latin typeface="Calibri"/>
                <a:ea typeface="Calibri"/>
                <a:cs typeface="Calibri"/>
                <a:sym typeface="Calibri"/>
              </a:rPr>
              <a:t>Περιορισμένος χρόνος διδασκαλίας</a:t>
            </a:r>
            <a:endParaRPr/>
          </a:p>
        </p:txBody>
      </p:sp>
      <p:sp>
        <p:nvSpPr>
          <p:cNvPr id="113" name="Google Shape;113;p2"/>
          <p:cNvSpPr/>
          <p:nvPr/>
        </p:nvSpPr>
        <p:spPr>
          <a:xfrm rot="-9378608">
            <a:off x="7788614" y="3765276"/>
            <a:ext cx="894944" cy="39169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2"/>
          <p:cNvSpPr txBox="1"/>
          <p:nvPr/>
        </p:nvSpPr>
        <p:spPr>
          <a:xfrm>
            <a:off x="8711274" y="3975783"/>
            <a:ext cx="282912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l-GR" sz="1800">
                <a:solidFill>
                  <a:schemeClr val="dk1"/>
                </a:solidFill>
                <a:latin typeface="Calibri"/>
                <a:ea typeface="Calibri"/>
                <a:cs typeface="Calibri"/>
                <a:sym typeface="Calibri"/>
              </a:rPr>
              <a:t>Μεγάλος όγκος καινούριων πληροφοριών </a:t>
            </a:r>
            <a:endParaRPr/>
          </a:p>
        </p:txBody>
      </p:sp>
      <p:sp>
        <p:nvSpPr>
          <p:cNvPr id="115" name="Google Shape;115;p2"/>
          <p:cNvSpPr/>
          <p:nvPr/>
        </p:nvSpPr>
        <p:spPr>
          <a:xfrm rot="-7870588">
            <a:off x="7403117" y="4676709"/>
            <a:ext cx="894944" cy="39169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2"/>
          <p:cNvSpPr txBox="1"/>
          <p:nvPr/>
        </p:nvSpPr>
        <p:spPr>
          <a:xfrm>
            <a:off x="8334326" y="5079194"/>
            <a:ext cx="358302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l-GR" sz="1800">
                <a:solidFill>
                  <a:schemeClr val="dk1"/>
                </a:solidFill>
                <a:latin typeface="Calibri"/>
                <a:ea typeface="Calibri"/>
                <a:cs typeface="Calibri"/>
                <a:sym typeface="Calibri"/>
              </a:rPr>
              <a:t>Αποφυγή διατύπωσης ερωτήσεων από τους διδασκομένους</a:t>
            </a:r>
            <a:endParaRPr/>
          </a:p>
        </p:txBody>
      </p:sp>
      <p:sp>
        <p:nvSpPr>
          <p:cNvPr id="117" name="Google Shape;117;p2"/>
          <p:cNvSpPr/>
          <p:nvPr/>
        </p:nvSpPr>
        <p:spPr>
          <a:xfrm rot="-2380603">
            <a:off x="3805876" y="4690189"/>
            <a:ext cx="894944" cy="391690"/>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2"/>
          <p:cNvSpPr txBox="1"/>
          <p:nvPr/>
        </p:nvSpPr>
        <p:spPr>
          <a:xfrm>
            <a:off x="1178847" y="5024540"/>
            <a:ext cx="265565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l-GR" sz="1800">
                <a:solidFill>
                  <a:schemeClr val="dk1"/>
                </a:solidFill>
                <a:latin typeface="Calibri"/>
                <a:ea typeface="Calibri"/>
                <a:cs typeface="Calibri"/>
                <a:sym typeface="Calibri"/>
              </a:rPr>
              <a:t>Ελλιπής ανατροφοδότηση του διδάσκοντα</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Περιγραφή επόμενων στόχων και προοπτικών χρήσης της εφαρμογής</a:t>
            </a:r>
            <a:endParaRPr/>
          </a:p>
        </p:txBody>
      </p:sp>
      <p:sp>
        <p:nvSpPr>
          <p:cNvPr id="323" name="Google Shape;323;p2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l-GR"/>
              <a:t>Στην παρούσα διπλωματική εργασία με την εικονική περίπτωση μελέτης που διενεργήθηκε είδαμε πως:</a:t>
            </a:r>
            <a:endParaRPr/>
          </a:p>
          <a:p>
            <a:pPr marL="685800" lvl="1" indent="-228600" algn="just" rtl="0">
              <a:lnSpc>
                <a:spcPct val="90000"/>
              </a:lnSpc>
              <a:spcBef>
                <a:spcPts val="500"/>
              </a:spcBef>
              <a:spcAft>
                <a:spcPts val="0"/>
              </a:spcAft>
              <a:buClr>
                <a:schemeClr val="dk1"/>
              </a:buClr>
              <a:buSzPts val="2400"/>
              <a:buChar char="•"/>
            </a:pPr>
            <a:r>
              <a:rPr lang="el-GR"/>
              <a:t> Η χρήση, της εφαρμογής, συνέβαλε στην καλύτερη ανατροφοδότηση του διδάσκοντα από τους διδασκομένους, σχετικά με το βαθμό κατανόησης του διδακτικού υλικού από τους διδασκομένους και</a:t>
            </a:r>
            <a:endParaRPr/>
          </a:p>
          <a:p>
            <a:pPr marL="685800" lvl="1" indent="-228600" algn="just" rtl="0">
              <a:lnSpc>
                <a:spcPct val="90000"/>
              </a:lnSpc>
              <a:spcBef>
                <a:spcPts val="500"/>
              </a:spcBef>
              <a:spcAft>
                <a:spcPts val="0"/>
              </a:spcAft>
              <a:buClr>
                <a:schemeClr val="dk1"/>
              </a:buClr>
              <a:buSzPts val="2400"/>
              <a:buChar char="•"/>
            </a:pPr>
            <a:r>
              <a:rPr lang="el-GR"/>
              <a:t>πως αυτή η ανατροφοδότηση, συνέβαλε στην βελτίωση της διδασκαλίας του διδάσκοντα. </a:t>
            </a:r>
            <a:endParaRPr/>
          </a:p>
          <a:p>
            <a:pPr marL="228600" lvl="0" indent="-228600" algn="just" rtl="0">
              <a:lnSpc>
                <a:spcPct val="90000"/>
              </a:lnSpc>
              <a:spcBef>
                <a:spcPts val="1000"/>
              </a:spcBef>
              <a:spcAft>
                <a:spcPts val="0"/>
              </a:spcAft>
              <a:buClr>
                <a:schemeClr val="dk1"/>
              </a:buClr>
              <a:buSzPts val="2800"/>
              <a:buChar char="•"/>
            </a:pPr>
            <a:r>
              <a:rPr lang="el-GR"/>
              <a:t>Ο τρόπος με τον οποίο συλλέχθηκαν και εμφανίστηκαν τα δεδομένα (ιδιωτικότητα και αμεσότητα) αποτέλεσε τον σημαντικότερο παράγοντα επίτευξης των αποτελεσμάτων αφού με τον τρόπο αυτό γεφυρώθηκε η επικοινωνία μεταξύ διδάσκοντα και διδασκομένου.</a:t>
            </a:r>
            <a:endParaRPr/>
          </a:p>
        </p:txBody>
      </p:sp>
      <p:sp>
        <p:nvSpPr>
          <p:cNvPr id="324" name="Google Shape;32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325" name="Google Shape;32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Περιγραφή επόμενων στόχων και προοπτικών χρήσης της εφαρμογής</a:t>
            </a:r>
            <a:endParaRPr/>
          </a:p>
        </p:txBody>
      </p:sp>
      <p:sp>
        <p:nvSpPr>
          <p:cNvPr id="331" name="Google Shape;33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l-GR"/>
              <a:t>Τα αποτελέσματα αυτά παρόλο που προέκυψαν μέσω της εικονικής περίπτωσης μελέτης (case study), ανοίγουν το δρόμο για την χρήση της εν λόγω εφαρμογής σε πραγματικές συνθήκες, εντός μίας αίθουσας διδασκαλίας.</a:t>
            </a:r>
            <a:endParaRPr/>
          </a:p>
          <a:p>
            <a:pPr marL="228600" lvl="0" indent="-228600" algn="just" rtl="0">
              <a:lnSpc>
                <a:spcPct val="90000"/>
              </a:lnSpc>
              <a:spcBef>
                <a:spcPts val="1000"/>
              </a:spcBef>
              <a:spcAft>
                <a:spcPts val="0"/>
              </a:spcAft>
              <a:buClr>
                <a:schemeClr val="dk1"/>
              </a:buClr>
              <a:buSzPts val="2800"/>
              <a:buChar char="•"/>
            </a:pPr>
            <a:r>
              <a:rPr lang="el-GR"/>
              <a:t>Δεδομένου ότι οι υπάρχοντες απαιτήσεις σε υλικοτεχνικό εξοπλισμό, μπορεί να δυσχεράνουν τη χρήση της εφαρμογής σε κάποιο εκπαιδευτικό περιβάλλον, συστήνεται η βελτιστοποίηση της εφαρμογής με τη χρήση της τεχνολογίας Progressive Web Application</a:t>
            </a:r>
            <a:endParaRPr/>
          </a:p>
        </p:txBody>
      </p:sp>
      <p:sp>
        <p:nvSpPr>
          <p:cNvPr id="332" name="Google Shape;33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333" name="Google Shape;33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21</a:t>
            </a:fld>
            <a:endParaRPr/>
          </a:p>
        </p:txBody>
      </p:sp>
      <p:pic>
        <p:nvPicPr>
          <p:cNvPr id="334" name="Google Shape;334;p21"/>
          <p:cNvPicPr preferRelativeResize="0"/>
          <p:nvPr/>
        </p:nvPicPr>
        <p:blipFill rotWithShape="1">
          <a:blip r:embed="rId3">
            <a:alphaModFix/>
          </a:blip>
          <a:srcRect/>
          <a:stretch/>
        </p:blipFill>
        <p:spPr>
          <a:xfrm>
            <a:off x="1257300" y="5080794"/>
            <a:ext cx="2095500" cy="790575"/>
          </a:xfrm>
          <a:prstGeom prst="rect">
            <a:avLst/>
          </a:prstGeom>
          <a:noFill/>
          <a:ln>
            <a:noFill/>
          </a:ln>
        </p:spPr>
      </p:pic>
      <p:sp>
        <p:nvSpPr>
          <p:cNvPr id="335" name="Google Shape;335;p21"/>
          <p:cNvSpPr txBox="1"/>
          <p:nvPr/>
        </p:nvSpPr>
        <p:spPr>
          <a:xfrm>
            <a:off x="1176640" y="5897325"/>
            <a:ext cx="6109376"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l-GR" sz="900">
                <a:solidFill>
                  <a:schemeClr val="dk1"/>
                </a:solidFill>
                <a:latin typeface="Calibri"/>
                <a:ea typeface="Calibri"/>
                <a:cs typeface="Calibri"/>
                <a:sym typeface="Calibri"/>
              </a:rPr>
              <a:t>Πηγή:https://en.wikipedia.org/wiki/Progressive_web_app</a:t>
            </a: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
                                            <p:txEl>
                                              <p:pRg st="0" end="0"/>
                                            </p:txEl>
                                          </p:spTgt>
                                        </p:tgtEl>
                                        <p:attrNameLst>
                                          <p:attrName>style.visibility</p:attrName>
                                        </p:attrNameLst>
                                      </p:cBhvr>
                                      <p:to>
                                        <p:strVal val="visible"/>
                                      </p:to>
                                    </p:set>
                                    <p:animEffect transition="in" filter="fade">
                                      <p:cBhvr>
                                        <p:cTn id="7" dur="500"/>
                                        <p:tgtEl>
                                          <p:spTgt spid="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1">
                                            <p:txEl>
                                              <p:pRg st="1" end="1"/>
                                            </p:txEl>
                                          </p:spTgt>
                                        </p:tgtEl>
                                        <p:attrNameLst>
                                          <p:attrName>style.visibility</p:attrName>
                                        </p:attrNameLst>
                                      </p:cBhvr>
                                      <p:to>
                                        <p:strVal val="visible"/>
                                      </p:to>
                                    </p:set>
                                    <p:animEffect transition="in" filter="fade">
                                      <p:cBhvr>
                                        <p:cTn id="12" dur="500"/>
                                        <p:tgtEl>
                                          <p:spTgt spid="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4"/>
                                        </p:tgtEl>
                                        <p:attrNameLst>
                                          <p:attrName>style.visibility</p:attrName>
                                        </p:attrNameLst>
                                      </p:cBhvr>
                                      <p:to>
                                        <p:strVal val="visible"/>
                                      </p:to>
                                    </p:set>
                                    <p:animEffect transition="in" filter="fade">
                                      <p:cBhvr>
                                        <p:cTn id="17"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Περιγραφή επόμενων στόχων και προοπτικών χρήσης της εφαρμογής</a:t>
            </a:r>
            <a:endParaRPr/>
          </a:p>
        </p:txBody>
      </p:sp>
      <p:sp>
        <p:nvSpPr>
          <p:cNvPr id="341" name="Google Shape;34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l-GR"/>
              <a:t>Όσο αναφορά το περιβάλλον της εφαρμογής κι εκεί μπορούν να προστεθούν πρόσθετα εργαλεία και δυνατότητες όπως:</a:t>
            </a:r>
            <a:endParaRPr/>
          </a:p>
          <a:p>
            <a:pPr marL="685800" lvl="1" indent="-228600" algn="just" rtl="0">
              <a:lnSpc>
                <a:spcPct val="90000"/>
              </a:lnSpc>
              <a:spcBef>
                <a:spcPts val="500"/>
              </a:spcBef>
              <a:spcAft>
                <a:spcPts val="0"/>
              </a:spcAft>
              <a:buClr>
                <a:schemeClr val="dk1"/>
              </a:buClr>
              <a:buSzPts val="2400"/>
              <a:buChar char="•"/>
            </a:pPr>
            <a:r>
              <a:rPr lang="el-GR"/>
              <a:t>Η δυνατότητα υποβολής ερωτηματολογίου ή η υποβολή κάποιου εκπαιδευτικού υλικού, από την πλευρά του διδάσκοντα στο οποίο θα μπορούν άμεσα οι διδασκόμενοι να έχουν πρόσβαση και να υποβάλουν τις απαντήσεις τους.</a:t>
            </a:r>
            <a:endParaRPr/>
          </a:p>
          <a:p>
            <a:pPr marL="685800" lvl="1" indent="-228600" algn="just" rtl="0">
              <a:lnSpc>
                <a:spcPct val="90000"/>
              </a:lnSpc>
              <a:spcBef>
                <a:spcPts val="500"/>
              </a:spcBef>
              <a:spcAft>
                <a:spcPts val="0"/>
              </a:spcAft>
              <a:buClr>
                <a:schemeClr val="dk1"/>
              </a:buClr>
              <a:buSzPts val="2400"/>
              <a:buChar char="•"/>
            </a:pPr>
            <a:r>
              <a:rPr lang="el-GR"/>
              <a:t>Η δυνατότητα υποβολής σχολίων από την πλευρά των διδασκομένων που θα αφορά το παραδοτέο υλικό καθώς επίσης και ερωτήσεων στις οποίες θα είχε εύκολη πρόσβαση ο διδάσκων.</a:t>
            </a:r>
            <a:endParaRPr/>
          </a:p>
          <a:p>
            <a:pPr marL="685800" lvl="1" indent="-228600" algn="just" rtl="0">
              <a:lnSpc>
                <a:spcPct val="90000"/>
              </a:lnSpc>
              <a:spcBef>
                <a:spcPts val="500"/>
              </a:spcBef>
              <a:spcAft>
                <a:spcPts val="0"/>
              </a:spcAft>
              <a:buClr>
                <a:schemeClr val="dk1"/>
              </a:buClr>
              <a:buSzPts val="2400"/>
              <a:buChar char="•"/>
            </a:pPr>
            <a:r>
              <a:rPr lang="el-GR"/>
              <a:t>Βέβαια, αξίζει να σημειωθεί πως η εν λόγω εφαρμογή, θα μπορούσε να χρησιμοποιηθεί υπό προϋποθέσεις και ως πρόσθετη στις ήδη υπάρχουσες εφαρμογές (Moodle, e – class) που χρησιμοποιούνται στην εκπαιδευτική διαδικασία.</a:t>
            </a:r>
            <a:endParaRPr/>
          </a:p>
          <a:p>
            <a:pPr marL="685800" lvl="1" indent="-76200" algn="just" rtl="0">
              <a:lnSpc>
                <a:spcPct val="90000"/>
              </a:lnSpc>
              <a:spcBef>
                <a:spcPts val="500"/>
              </a:spcBef>
              <a:spcAft>
                <a:spcPts val="0"/>
              </a:spcAft>
              <a:buClr>
                <a:schemeClr val="dk1"/>
              </a:buClr>
              <a:buSzPts val="2400"/>
              <a:buNone/>
            </a:pPr>
            <a:endParaRPr/>
          </a:p>
          <a:p>
            <a:pPr marL="457200" lvl="1" indent="0" algn="just" rtl="0">
              <a:lnSpc>
                <a:spcPct val="90000"/>
              </a:lnSpc>
              <a:spcBef>
                <a:spcPts val="500"/>
              </a:spcBef>
              <a:spcAft>
                <a:spcPts val="0"/>
              </a:spcAft>
              <a:buClr>
                <a:schemeClr val="dk1"/>
              </a:buClr>
              <a:buSzPts val="2400"/>
              <a:buNone/>
            </a:pPr>
            <a:endParaRPr/>
          </a:p>
        </p:txBody>
      </p:sp>
      <p:sp>
        <p:nvSpPr>
          <p:cNvPr id="342" name="Google Shape;34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343" name="Google Shape;34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3"/>
          <p:cNvSpPr txBox="1">
            <a:spLocks noGrp="1"/>
          </p:cNvSpPr>
          <p:nvPr>
            <p:ph type="body" idx="1"/>
          </p:nvPr>
        </p:nvSpPr>
        <p:spPr>
          <a:xfrm>
            <a:off x="838200" y="2803254"/>
            <a:ext cx="10515600" cy="625746"/>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None/>
            </a:pPr>
            <a:r>
              <a:rPr lang="el-GR" sz="4000"/>
              <a:t>Σας ευχαριστώ που με παρακολουθήσατε!</a:t>
            </a:r>
            <a:endParaRPr/>
          </a:p>
        </p:txBody>
      </p:sp>
      <p:sp>
        <p:nvSpPr>
          <p:cNvPr id="349" name="Google Shape;34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350" name="Google Shape;35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23</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Ερευνητικό Ερώτημα</a:t>
            </a:r>
            <a:endParaRPr/>
          </a:p>
        </p:txBody>
      </p:sp>
      <p:sp>
        <p:nvSpPr>
          <p:cNvPr id="124" name="Google Shape;1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125" name="Google Shape;1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3</a:t>
            </a:fld>
            <a:endParaRPr/>
          </a:p>
        </p:txBody>
      </p:sp>
      <p:sp>
        <p:nvSpPr>
          <p:cNvPr id="126" name="Google Shape;126;p3"/>
          <p:cNvSpPr/>
          <p:nvPr/>
        </p:nvSpPr>
        <p:spPr>
          <a:xfrm>
            <a:off x="838200" y="2593552"/>
            <a:ext cx="2247089" cy="953311"/>
          </a:xfrm>
          <a:prstGeom prst="roundRect">
            <a:avLst>
              <a:gd name="adj" fmla="val 12585"/>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Διδασκόμενος</a:t>
            </a:r>
            <a:endParaRPr/>
          </a:p>
        </p:txBody>
      </p:sp>
      <p:sp>
        <p:nvSpPr>
          <p:cNvPr id="127" name="Google Shape;127;p3"/>
          <p:cNvSpPr/>
          <p:nvPr/>
        </p:nvSpPr>
        <p:spPr>
          <a:xfrm>
            <a:off x="9067800" y="2555318"/>
            <a:ext cx="2247089" cy="953311"/>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Διδάσκων</a:t>
            </a:r>
            <a:endParaRPr/>
          </a:p>
        </p:txBody>
      </p:sp>
      <p:sp>
        <p:nvSpPr>
          <p:cNvPr id="128" name="Google Shape;128;p3"/>
          <p:cNvSpPr/>
          <p:nvPr/>
        </p:nvSpPr>
        <p:spPr>
          <a:xfrm>
            <a:off x="5046223" y="1369675"/>
            <a:ext cx="2099554" cy="1325563"/>
          </a:xfrm>
          <a:prstGeom prst="ellipse">
            <a:avLst/>
          </a:prstGeom>
          <a:solidFill>
            <a:srgbClr val="FF0000">
              <a:alpha val="96862"/>
            </a:srgbClr>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Επικοινωνία</a:t>
            </a:r>
            <a:endParaRPr/>
          </a:p>
        </p:txBody>
      </p:sp>
      <p:sp>
        <p:nvSpPr>
          <p:cNvPr id="129" name="Google Shape;129;p3"/>
          <p:cNvSpPr/>
          <p:nvPr/>
        </p:nvSpPr>
        <p:spPr>
          <a:xfrm>
            <a:off x="5046223" y="3212845"/>
            <a:ext cx="2099554" cy="1325563"/>
          </a:xfrm>
          <a:prstGeom prst="ellipse">
            <a:avLst/>
          </a:prstGeom>
          <a:solidFill>
            <a:srgbClr val="FF0000">
              <a:alpha val="96862"/>
            </a:srgbClr>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Χρήση Τεχνολογίας</a:t>
            </a:r>
            <a:endParaRPr/>
          </a:p>
        </p:txBody>
      </p:sp>
      <p:sp>
        <p:nvSpPr>
          <p:cNvPr id="130" name="Google Shape;130;p3"/>
          <p:cNvSpPr/>
          <p:nvPr/>
        </p:nvSpPr>
        <p:spPr>
          <a:xfrm>
            <a:off x="3246606" y="4880177"/>
            <a:ext cx="5698787" cy="1325563"/>
          </a:xfrm>
          <a:prstGeom prst="ellipse">
            <a:avLst/>
          </a:prstGeom>
          <a:solidFill>
            <a:srgbClr val="FFFF00">
              <a:alpha val="96862"/>
            </a:srgbClr>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dk1"/>
                </a:solidFill>
                <a:latin typeface="Calibri"/>
                <a:ea typeface="Calibri"/>
                <a:cs typeface="Calibri"/>
                <a:sym typeface="Calibri"/>
              </a:rPr>
              <a:t>Βελτίωση ανατροφοδότησης διδάσκοντα για το βαθμό κατανόησης διδακτικού υλικού από τους διδασκομένους</a:t>
            </a:r>
            <a:endParaRPr/>
          </a:p>
        </p:txBody>
      </p:sp>
      <p:cxnSp>
        <p:nvCxnSpPr>
          <p:cNvPr id="131" name="Google Shape;131;p3"/>
          <p:cNvCxnSpPr>
            <a:stCxn id="126" idx="3"/>
            <a:endCxn id="128" idx="2"/>
          </p:cNvCxnSpPr>
          <p:nvPr/>
        </p:nvCxnSpPr>
        <p:spPr>
          <a:xfrm rot="10800000" flipH="1">
            <a:off x="3085289" y="2032508"/>
            <a:ext cx="1960800" cy="10377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 name="Google Shape;132;p3"/>
          <p:cNvCxnSpPr>
            <a:stCxn id="126" idx="3"/>
            <a:endCxn id="129" idx="2"/>
          </p:cNvCxnSpPr>
          <p:nvPr/>
        </p:nvCxnSpPr>
        <p:spPr>
          <a:xfrm>
            <a:off x="3085289" y="3070208"/>
            <a:ext cx="1960800" cy="8055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33" name="Google Shape;133;p3"/>
          <p:cNvCxnSpPr>
            <a:stCxn id="127" idx="1"/>
            <a:endCxn id="128" idx="6"/>
          </p:cNvCxnSpPr>
          <p:nvPr/>
        </p:nvCxnSpPr>
        <p:spPr>
          <a:xfrm rot="10800000">
            <a:off x="7145700" y="2032374"/>
            <a:ext cx="1922100" cy="999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34" name="Google Shape;134;p3"/>
          <p:cNvCxnSpPr>
            <a:stCxn id="127" idx="1"/>
            <a:endCxn id="129" idx="6"/>
          </p:cNvCxnSpPr>
          <p:nvPr/>
        </p:nvCxnSpPr>
        <p:spPr>
          <a:xfrm flipH="1">
            <a:off x="7145700" y="3031974"/>
            <a:ext cx="1922100" cy="843600"/>
          </a:xfrm>
          <a:prstGeom prst="straightConnector1">
            <a:avLst/>
          </a:prstGeom>
          <a:noFill/>
          <a:ln w="9525" cap="flat" cmpd="sng">
            <a:solidFill>
              <a:schemeClr val="accent1"/>
            </a:solidFill>
            <a:prstDash val="solid"/>
            <a:miter lim="800000"/>
            <a:headEnd type="none" w="sm" len="sm"/>
            <a:tailEnd type="triangle" w="med" len="med"/>
          </a:ln>
        </p:spPr>
      </p:cxnSp>
      <p:sp>
        <p:nvSpPr>
          <p:cNvPr id="135" name="Google Shape;135;p3"/>
          <p:cNvSpPr/>
          <p:nvPr/>
        </p:nvSpPr>
        <p:spPr>
          <a:xfrm rot="5400000">
            <a:off x="6006828" y="4554534"/>
            <a:ext cx="178341" cy="336736"/>
          </a:xfrm>
          <a:prstGeom prst="rightArrow">
            <a:avLst>
              <a:gd name="adj1" fmla="val 50000"/>
              <a:gd name="adj2" fmla="val 50000"/>
            </a:avLst>
          </a:prstGeom>
          <a:solidFill>
            <a:schemeClr val="dk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3"/>
          <p:cNvSpPr/>
          <p:nvPr/>
        </p:nvSpPr>
        <p:spPr>
          <a:xfrm>
            <a:off x="5969723" y="2763342"/>
            <a:ext cx="252554" cy="414534"/>
          </a:xfrm>
          <a:prstGeom prst="upDownArrow">
            <a:avLst>
              <a:gd name="adj1" fmla="val 50000"/>
              <a:gd name="adj2" fmla="val 50000"/>
            </a:avLst>
          </a:prstGeom>
          <a:solidFill>
            <a:schemeClr val="dk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3"/>
          <p:cNvSpPr/>
          <p:nvPr/>
        </p:nvSpPr>
        <p:spPr>
          <a:xfrm>
            <a:off x="4898688" y="3196954"/>
            <a:ext cx="2390572" cy="1368673"/>
          </a:xfrm>
          <a:prstGeom prst="ellipse">
            <a:avLst/>
          </a:prstGeom>
          <a:solidFill>
            <a:srgbClr val="FF0000">
              <a:alpha val="96862"/>
            </a:srgbClr>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Ανάπτυξη Λογισμικού Υποβοήθησης Διδασκαλίας</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Σχετικές εργασίες και εφαρμογές</a:t>
            </a:r>
            <a:endParaRPr/>
          </a:p>
        </p:txBody>
      </p:sp>
      <p:sp>
        <p:nvSpPr>
          <p:cNvPr id="143" name="Google Shape;14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l-GR"/>
              <a:t>Τα εκπαιδευτικά ιδρύματα ανά τον κόσμο, έχουν δεχθεί μεγάλες αλλαγές με την εξέλιξη της τεχνολογίας και συγκεκριμένα εκείνη της πληροφορικής.</a:t>
            </a:r>
            <a:endParaRPr/>
          </a:p>
          <a:p>
            <a:pPr marL="228600" lvl="0" indent="-228600" algn="just" rtl="0">
              <a:lnSpc>
                <a:spcPct val="90000"/>
              </a:lnSpc>
              <a:spcBef>
                <a:spcPts val="1000"/>
              </a:spcBef>
              <a:spcAft>
                <a:spcPts val="0"/>
              </a:spcAft>
              <a:buClr>
                <a:schemeClr val="dk1"/>
              </a:buClr>
              <a:buSzPts val="2800"/>
              <a:buChar char="•"/>
            </a:pPr>
            <a:r>
              <a:rPr lang="el-GR"/>
              <a:t> Σε πολλές περιπτώσεις, η εκπαιδευτική διαδικασία, έχει μετατραπεί από την </a:t>
            </a:r>
            <a:r>
              <a:rPr lang="el-GR" b="1"/>
              <a:t>δια ζώσης εκπαίδευση </a:t>
            </a:r>
            <a:r>
              <a:rPr lang="el-GR"/>
              <a:t>στη </a:t>
            </a:r>
            <a:r>
              <a:rPr lang="el-GR" b="1"/>
              <a:t>εξ αποστάσεως εκπαίδευση (e-learning) </a:t>
            </a:r>
            <a:r>
              <a:rPr lang="el-GR"/>
              <a:t>μέσω ενός ειδικά διαμορφωμένου ηλεκτρονικού περιβάλλοντος.</a:t>
            </a:r>
            <a:endParaRPr/>
          </a:p>
          <a:p>
            <a:pPr marL="228600" lvl="0" indent="-228600" algn="just" rtl="0">
              <a:lnSpc>
                <a:spcPct val="90000"/>
              </a:lnSpc>
              <a:spcBef>
                <a:spcPts val="1000"/>
              </a:spcBef>
              <a:spcAft>
                <a:spcPts val="0"/>
              </a:spcAft>
              <a:buClr>
                <a:schemeClr val="dk1"/>
              </a:buClr>
              <a:buSzPts val="2800"/>
              <a:buChar char="•"/>
            </a:pPr>
            <a:r>
              <a:rPr lang="el-GR"/>
              <a:t>Βέβαια σε κάποιες περιπτώσεις παρατηρείται και η </a:t>
            </a:r>
            <a:r>
              <a:rPr lang="el-GR" b="1"/>
              <a:t>χρήση επιστημονικών εργαλείων ή εφαρμογών</a:t>
            </a:r>
            <a:r>
              <a:rPr lang="el-GR"/>
              <a:t> κατά τη διάρκεια της </a:t>
            </a:r>
            <a:r>
              <a:rPr lang="el-GR" b="1"/>
              <a:t>δια ζώσης εκπαίδευσης</a:t>
            </a:r>
            <a:r>
              <a:rPr lang="el-GR"/>
              <a:t>, η οποία στοχεύει στη βελτίωση της διδασκαλίας. </a:t>
            </a:r>
            <a:endParaRPr/>
          </a:p>
          <a:p>
            <a:pPr marL="228600" lvl="0" indent="-50800" algn="just" rtl="0">
              <a:lnSpc>
                <a:spcPct val="90000"/>
              </a:lnSpc>
              <a:spcBef>
                <a:spcPts val="1000"/>
              </a:spcBef>
              <a:spcAft>
                <a:spcPts val="0"/>
              </a:spcAft>
              <a:buClr>
                <a:schemeClr val="dk1"/>
              </a:buClr>
              <a:buSzPts val="2800"/>
              <a:buNone/>
            </a:pPr>
            <a:endParaRPr/>
          </a:p>
        </p:txBody>
      </p:sp>
      <p:sp>
        <p:nvSpPr>
          <p:cNvPr id="144" name="Google Shape;144;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145" name="Google Shape;14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899856"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Σχετικές εργασίες και εφαρμογές</a:t>
            </a:r>
            <a:endParaRPr/>
          </a:p>
        </p:txBody>
      </p:sp>
      <p:sp>
        <p:nvSpPr>
          <p:cNvPr id="151" name="Google Shape;15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152" name="Google Shape;15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5</a:t>
            </a:fld>
            <a:endParaRPr/>
          </a:p>
        </p:txBody>
      </p:sp>
      <p:graphicFrame>
        <p:nvGraphicFramePr>
          <p:cNvPr id="153" name="Google Shape;153;p5"/>
          <p:cNvGraphicFramePr/>
          <p:nvPr/>
        </p:nvGraphicFramePr>
        <p:xfrm>
          <a:off x="497555" y="1325563"/>
          <a:ext cx="11196900" cy="4637760"/>
        </p:xfrm>
        <a:graphic>
          <a:graphicData uri="http://schemas.openxmlformats.org/drawingml/2006/table">
            <a:tbl>
              <a:tblPr firstRow="1" bandRow="1">
                <a:noFill/>
                <a:tableStyleId>{84D4DFF6-E7C0-4F8D-97DD-2082A9528EE0}</a:tableStyleId>
              </a:tblPr>
              <a:tblGrid>
                <a:gridCol w="2799225"/>
                <a:gridCol w="4276600"/>
                <a:gridCol w="4121075"/>
              </a:tblGrid>
              <a:tr h="405850">
                <a:tc gridSpan="2">
                  <a:txBody>
                    <a:bodyPr/>
                    <a:lstStyle/>
                    <a:p>
                      <a:pPr marL="0" marR="0" lvl="0" indent="0" algn="ctr" rtl="0">
                        <a:spcBef>
                          <a:spcPts val="0"/>
                        </a:spcBef>
                        <a:spcAft>
                          <a:spcPts val="0"/>
                        </a:spcAft>
                        <a:buNone/>
                      </a:pPr>
                      <a:r>
                        <a:rPr lang="el-GR" sz="2400" u="none" strike="noStrike" cap="none"/>
                        <a:t>Εξ αποστάσεως εκπαίδευση</a:t>
                      </a:r>
                      <a:endParaRPr/>
                    </a:p>
                  </a:txBody>
                  <a:tcPr marL="91450" marR="91450" marT="45725" marB="45725"/>
                </a:tc>
                <a:tc hMerge="1">
                  <a:txBody>
                    <a:bodyPr/>
                    <a:lstStyle/>
                    <a:p>
                      <a:endParaRPr lang="el-GR"/>
                    </a:p>
                  </a:txBody>
                  <a:tcPr/>
                </a:tc>
                <a:tc>
                  <a:txBody>
                    <a:bodyPr/>
                    <a:lstStyle/>
                    <a:p>
                      <a:pPr marL="0" marR="0" lvl="0" indent="0" algn="ctr" rtl="0">
                        <a:spcBef>
                          <a:spcPts val="0"/>
                        </a:spcBef>
                        <a:spcAft>
                          <a:spcPts val="0"/>
                        </a:spcAft>
                        <a:buNone/>
                      </a:pPr>
                      <a:r>
                        <a:rPr lang="el-GR" sz="2400" b="1" u="none" strike="noStrike" cap="none">
                          <a:solidFill>
                            <a:schemeClr val="lt1"/>
                          </a:solidFill>
                          <a:latin typeface="Calibri"/>
                          <a:ea typeface="Calibri"/>
                          <a:cs typeface="Calibri"/>
                          <a:sym typeface="Calibri"/>
                        </a:rPr>
                        <a:t>Δια ζώσης εκπαίδευση</a:t>
                      </a:r>
                      <a:endParaRPr/>
                    </a:p>
                  </a:txBody>
                  <a:tcPr marL="91450" marR="91450" marT="45725" marB="45725"/>
                </a:tc>
              </a:tr>
              <a:tr h="1345900">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l-GR" sz="1800"/>
                        <a:t>Με το «Moodle», δίνεται η δυνατότητα στους δασκάλους να δημιουργήσουν μία εικονική τάξη, να μοιραστούν εκπαιδευτικό υλικό και να συζητήσουν με τους μαθητές.</a:t>
                      </a:r>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l-GR" sz="1800"/>
                        <a:t>Η χρήση ηλεκτρονικών υπολογιστών σε ένα περιβάλλον εργασίας βοηθά τα άτομα να διευρύνουν την κριτική τους σκέψη και την δημιουργικότητά τους.</a:t>
                      </a:r>
                      <a:endParaRPr/>
                    </a:p>
                  </a:txBody>
                  <a:tcPr marL="91450" marR="91450" marT="45725" marB="45725"/>
                </a:tc>
              </a:tr>
              <a:tr h="1348000">
                <a:tc rowSpan="2">
                  <a:txBody>
                    <a:bodyPr/>
                    <a:lstStyle/>
                    <a:p>
                      <a:pPr marL="0" marR="0" lvl="0" indent="0" algn="l" rtl="0">
                        <a:spcBef>
                          <a:spcPts val="0"/>
                        </a:spcBef>
                        <a:spcAft>
                          <a:spcPts val="0"/>
                        </a:spcAft>
                        <a:buNone/>
                      </a:pPr>
                      <a:endParaRPr sz="1800"/>
                    </a:p>
                  </a:txBody>
                  <a:tcPr marL="91450" marR="91450" marT="45725" marB="45725"/>
                </a:tc>
                <a:tc rowSpan="2">
                  <a:txBody>
                    <a:bodyPr/>
                    <a:lstStyle/>
                    <a:p>
                      <a:pPr marL="0" marR="0" lvl="0" indent="0" algn="l" rtl="0">
                        <a:spcBef>
                          <a:spcPts val="0"/>
                        </a:spcBef>
                        <a:spcAft>
                          <a:spcPts val="0"/>
                        </a:spcAft>
                        <a:buNone/>
                      </a:pPr>
                      <a:r>
                        <a:rPr lang="el-GR" sz="1800"/>
                        <a:t>Με το «e- class» δίνεται η δυνατότητα στο διδάσκων να δημιουργεί ηλεκτρονικά μαθήματα, χρησιμοποιώντας το διαθέσιμο εκπαιδευτικό υλικό με τρόπου που μπορούν εύκολα να έχουν πρόσβαση και οι διδασκόμενοι.  Αυτό συμβαίνει διότι η εφαρμογή παρέχει τη δυνατότητα της ηλεκτρονικής οργάνωσης, αποθήκευσης και παρουσίασης του εκπαιδευτικού υλικού. </a:t>
                      </a:r>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l-GR" sz="1800"/>
                        <a:t>Ο διδάσκων μπορεί μέσω του ηλεκτρονικού υπολογιστή να προβεί σε παρουσίαση του εκπαιδευτικού υλικού.</a:t>
                      </a:r>
                      <a:endParaRPr/>
                    </a:p>
                  </a:txBody>
                  <a:tcPr marL="91450" marR="91450" marT="45725" marB="45725"/>
                </a:tc>
              </a:tr>
              <a:tr h="1348000">
                <a:tc vMerge="1">
                  <a:txBody>
                    <a:bodyPr/>
                    <a:lstStyle/>
                    <a:p>
                      <a:endParaRPr lang="el-GR"/>
                    </a:p>
                  </a:txBody>
                  <a:tcPr/>
                </a:tc>
                <a:tc vMerge="1">
                  <a:txBody>
                    <a:bodyPr/>
                    <a:lstStyle/>
                    <a:p>
                      <a:endParaRPr lang="el-GR"/>
                    </a:p>
                  </a:txBody>
                  <a:tcPr/>
                </a:tc>
                <a:tc>
                  <a:txBody>
                    <a:bodyPr/>
                    <a:lstStyle/>
                    <a:p>
                      <a:pPr marL="285750" marR="0" lvl="0" indent="-285750" algn="l" rtl="0">
                        <a:spcBef>
                          <a:spcPts val="0"/>
                        </a:spcBef>
                        <a:spcAft>
                          <a:spcPts val="0"/>
                        </a:spcAft>
                        <a:buClr>
                          <a:schemeClr val="dk1"/>
                        </a:buClr>
                        <a:buSzPts val="1800"/>
                        <a:buFont typeface="Arial"/>
                        <a:buChar char="•"/>
                      </a:pPr>
                      <a:r>
                        <a:rPr lang="el-GR" sz="1800"/>
                        <a:t>Η παρουσίαση του εκπαιδευτικού υλικού μπορεί να συνδυαστεί με τη χρήση ψηφιακού προβολέα.</a:t>
                      </a:r>
                      <a:endParaRPr/>
                    </a:p>
                  </a:txBody>
                  <a:tcPr marL="91450" marR="91450" marT="45725" marB="45725"/>
                </a:tc>
              </a:tr>
            </a:tbl>
          </a:graphicData>
        </a:graphic>
      </p:graphicFrame>
      <p:pic>
        <p:nvPicPr>
          <p:cNvPr id="154" name="Google Shape;154;p5"/>
          <p:cNvPicPr preferRelativeResize="0"/>
          <p:nvPr/>
        </p:nvPicPr>
        <p:blipFill rotWithShape="1">
          <a:blip r:embed="rId3">
            <a:alphaModFix/>
          </a:blip>
          <a:srcRect/>
          <a:stretch/>
        </p:blipFill>
        <p:spPr>
          <a:xfrm>
            <a:off x="1059184" y="2218272"/>
            <a:ext cx="1646063" cy="432854"/>
          </a:xfrm>
          <a:prstGeom prst="rect">
            <a:avLst/>
          </a:prstGeom>
          <a:noFill/>
          <a:ln>
            <a:noFill/>
          </a:ln>
        </p:spPr>
      </p:pic>
      <p:sp>
        <p:nvSpPr>
          <p:cNvPr id="155" name="Google Shape;155;p5"/>
          <p:cNvSpPr txBox="1"/>
          <p:nvPr/>
        </p:nvSpPr>
        <p:spPr>
          <a:xfrm>
            <a:off x="1059184" y="2604773"/>
            <a:ext cx="2550354"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l-GR" sz="900">
                <a:solidFill>
                  <a:schemeClr val="dk1"/>
                </a:solidFill>
                <a:latin typeface="Calibri"/>
                <a:ea typeface="Calibri"/>
                <a:cs typeface="Calibri"/>
                <a:sym typeface="Calibri"/>
              </a:rPr>
              <a:t>Πηγή: https://moodle.com/</a:t>
            </a:r>
            <a:endParaRPr sz="900">
              <a:solidFill>
                <a:schemeClr val="dk1"/>
              </a:solidFill>
              <a:latin typeface="Calibri"/>
              <a:ea typeface="Calibri"/>
              <a:cs typeface="Calibri"/>
              <a:sym typeface="Calibri"/>
            </a:endParaRPr>
          </a:p>
        </p:txBody>
      </p:sp>
      <p:sp>
        <p:nvSpPr>
          <p:cNvPr id="156" name="Google Shape;156;p5"/>
          <p:cNvSpPr txBox="1"/>
          <p:nvPr/>
        </p:nvSpPr>
        <p:spPr>
          <a:xfrm>
            <a:off x="1015020" y="4761333"/>
            <a:ext cx="173439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l-GR" sz="900">
                <a:solidFill>
                  <a:schemeClr val="dk1"/>
                </a:solidFill>
                <a:latin typeface="Calibri"/>
                <a:ea typeface="Calibri"/>
                <a:cs typeface="Calibri"/>
                <a:sym typeface="Calibri"/>
              </a:rPr>
              <a:t>Πηγή: https://eclass.duth.gr/</a:t>
            </a:r>
            <a:endParaRPr sz="900">
              <a:solidFill>
                <a:schemeClr val="dk1"/>
              </a:solidFill>
              <a:latin typeface="Calibri"/>
              <a:ea typeface="Calibri"/>
              <a:cs typeface="Calibri"/>
              <a:sym typeface="Calibri"/>
            </a:endParaRPr>
          </a:p>
        </p:txBody>
      </p:sp>
      <p:pic>
        <p:nvPicPr>
          <p:cNvPr id="157" name="Google Shape;157;p5" descr="Εικόνα που περιέχει γραφικά, γραφιστική, γραμματοσειρά, σχεδίαση&#10;&#10;Περιγραφή που δημιουργήθηκε αυτόματα"/>
          <p:cNvPicPr preferRelativeResize="0"/>
          <p:nvPr/>
        </p:nvPicPr>
        <p:blipFill rotWithShape="1">
          <a:blip r:embed="rId4">
            <a:alphaModFix/>
          </a:blip>
          <a:srcRect/>
          <a:stretch/>
        </p:blipFill>
        <p:spPr>
          <a:xfrm>
            <a:off x="1059185" y="3930336"/>
            <a:ext cx="1646062" cy="830997"/>
          </a:xfrm>
          <a:prstGeom prst="rect">
            <a:avLst/>
          </a:prstGeom>
          <a:solidFill>
            <a:srgbClr val="1F3864"/>
          </a:solid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Σχετικές εργασίες και εφαρμογές</a:t>
            </a:r>
            <a:endParaRPr/>
          </a:p>
        </p:txBody>
      </p:sp>
      <p:sp>
        <p:nvSpPr>
          <p:cNvPr id="163" name="Google Shape;16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l-GR"/>
              <a:t>Ωστόσο η επίτευξη των στόχων της εκπαιδευτικής διαδικασίας στο σύνολο των διδασκομένων, δεν παύει να αποτελεί μία πολύπλοκη και δύσκολη διαδικασία. </a:t>
            </a:r>
            <a:endParaRPr/>
          </a:p>
          <a:p>
            <a:pPr marL="228600" lvl="0" indent="-228600" algn="l" rtl="0">
              <a:lnSpc>
                <a:spcPct val="90000"/>
              </a:lnSpc>
              <a:spcBef>
                <a:spcPts val="1000"/>
              </a:spcBef>
              <a:spcAft>
                <a:spcPts val="0"/>
              </a:spcAft>
              <a:buClr>
                <a:schemeClr val="dk1"/>
              </a:buClr>
              <a:buSzPts val="2800"/>
              <a:buChar char="•"/>
            </a:pPr>
            <a:r>
              <a:rPr lang="el-GR"/>
              <a:t>Για το λόγο αυτό διεξάγονται πολλές έρευνες που εστιάζουν στο </a:t>
            </a:r>
            <a:r>
              <a:rPr lang="el-GR" b="1"/>
              <a:t>πως μπορούν να επιτυγχάνονται οι στόχοι</a:t>
            </a:r>
            <a:r>
              <a:rPr lang="el-GR"/>
              <a:t> </a:t>
            </a:r>
            <a:r>
              <a:rPr lang="el-GR" b="1"/>
              <a:t>της εκπαιδευτικής διαδικασίας</a:t>
            </a:r>
            <a:r>
              <a:rPr lang="el-GR"/>
              <a:t>, στο σύνολο των διδασκομένων που συμμετέχουν σε αυτή. </a:t>
            </a:r>
            <a:endParaRPr/>
          </a:p>
          <a:p>
            <a:pPr marL="228600" lvl="0" indent="-228600" algn="l" rtl="0">
              <a:lnSpc>
                <a:spcPct val="90000"/>
              </a:lnSpc>
              <a:spcBef>
                <a:spcPts val="1000"/>
              </a:spcBef>
              <a:spcAft>
                <a:spcPts val="0"/>
              </a:spcAft>
              <a:buClr>
                <a:schemeClr val="dk1"/>
              </a:buClr>
              <a:buSzPts val="2800"/>
              <a:buChar char="•"/>
            </a:pPr>
            <a:r>
              <a:rPr lang="el-GR"/>
              <a:t>Ένας </a:t>
            </a:r>
            <a:r>
              <a:rPr lang="el-GR" b="1"/>
              <a:t>σημαντικός παράγοντας </a:t>
            </a:r>
            <a:r>
              <a:rPr lang="el-GR"/>
              <a:t>στον οποίο εστιάζουν οι έρευνες, είναι αυτός της </a:t>
            </a:r>
            <a:r>
              <a:rPr lang="el-GR" b="1"/>
              <a:t>επικοινωνίας</a:t>
            </a:r>
            <a:r>
              <a:rPr lang="el-GR"/>
              <a:t> μεταξύ του </a:t>
            </a:r>
            <a:r>
              <a:rPr lang="el-GR" b="1"/>
              <a:t>διδάσκοντα</a:t>
            </a:r>
            <a:r>
              <a:rPr lang="el-GR"/>
              <a:t> και του </a:t>
            </a:r>
            <a:r>
              <a:rPr lang="el-GR" b="1"/>
              <a:t>διδασκομένου</a:t>
            </a:r>
            <a:r>
              <a:rPr lang="el-GR"/>
              <a:t>.</a:t>
            </a:r>
            <a:endParaRPr/>
          </a:p>
        </p:txBody>
      </p:sp>
      <p:sp>
        <p:nvSpPr>
          <p:cNvPr id="164" name="Google Shape;16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165" name="Google Shape;16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Σχετικές εργασίες και εφαρμογές</a:t>
            </a:r>
            <a:endParaRPr/>
          </a:p>
        </p:txBody>
      </p:sp>
      <p:sp>
        <p:nvSpPr>
          <p:cNvPr id="171" name="Google Shape;17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l-GR"/>
              <a:t>Το 1997 διεξήχθη μία έρευνα, από το Τμήμα Φυσικής του Πανεπιστημίου Επιστήμης και Τεχνολογίας του Χονγκ Κονγκ , η οποία πρότεινε την δημιουργία ενός ηλεκτρονικού συστήματος ανταπόκρισης των μαθητών (Student Response System).</a:t>
            </a:r>
            <a:endParaRPr/>
          </a:p>
          <a:p>
            <a:pPr marL="228600" lvl="0" indent="-228600" algn="just" rtl="0">
              <a:lnSpc>
                <a:spcPct val="90000"/>
              </a:lnSpc>
              <a:spcBef>
                <a:spcPts val="1000"/>
              </a:spcBef>
              <a:spcAft>
                <a:spcPts val="0"/>
              </a:spcAft>
              <a:buClr>
                <a:schemeClr val="dk1"/>
              </a:buClr>
              <a:buSzPct val="100000"/>
              <a:buChar char="•"/>
            </a:pPr>
            <a:r>
              <a:rPr lang="el-GR"/>
              <a:t> Το εν λόγω σύστημα δίνει τη δυνατότητα σε όλους τους μαθητές να απαντήσουν σε μια ερώτηση ιδιωτικά, ενώ μπορεί να καταγράφει αυτόματα όλες τις απαντήσεις και να εμφανίζει τα στατιστικά στοιχεία των απαντήσεων αμέσως για ανατροφοδότηση και ενίσχυση του διδάσκοντα.</a:t>
            </a:r>
            <a:endParaRPr/>
          </a:p>
          <a:p>
            <a:pPr marL="228600" lvl="0" indent="-228600" algn="just" rtl="0">
              <a:lnSpc>
                <a:spcPct val="90000"/>
              </a:lnSpc>
              <a:spcBef>
                <a:spcPts val="1000"/>
              </a:spcBef>
              <a:spcAft>
                <a:spcPts val="0"/>
              </a:spcAft>
              <a:buClr>
                <a:schemeClr val="dk1"/>
              </a:buClr>
              <a:buSzPct val="100000"/>
              <a:buChar char="•"/>
            </a:pPr>
            <a:r>
              <a:rPr lang="el-GR"/>
              <a:t>Τα αποτελέσματα αυτής, έδειξαν ότι αποτελεί ένα </a:t>
            </a:r>
            <a:r>
              <a:rPr lang="el-GR" b="1"/>
              <a:t>χρήσιμο εργαλείο </a:t>
            </a:r>
            <a:r>
              <a:rPr lang="el-GR"/>
              <a:t>για την εκπαίδευση των διδασκομένων, καθώς </a:t>
            </a:r>
            <a:r>
              <a:rPr lang="el-GR" b="1"/>
              <a:t>βελτιώνει την επικοινωνία μεταξύ διδάσκοντα και διδασκομένου.</a:t>
            </a:r>
            <a:endParaRPr/>
          </a:p>
        </p:txBody>
      </p:sp>
      <p:sp>
        <p:nvSpPr>
          <p:cNvPr id="172" name="Google Shape;17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173" name="Google Shape;17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Μεθοδολογία, υλοποίηση και περιβάλλον εφαρμογής</a:t>
            </a:r>
            <a:endParaRPr/>
          </a:p>
        </p:txBody>
      </p:sp>
      <p:sp>
        <p:nvSpPr>
          <p:cNvPr id="179" name="Google Shape;17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l-GR"/>
              <a:t>Η εφαρμογή «Ανάπτυξη Λογισμικού Υποβοήθησης Διδασκαλίας», που αναπτύχθηκε στην παρούσα εργασία, στοχεύει στην συγκέντρωση και αποθήκευση των δεδομένων που σχετίζονται με το βαθμό κατανόησης του διδακτέας ύλης από τους διδασκομένους.</a:t>
            </a:r>
            <a:endParaRPr/>
          </a:p>
          <a:p>
            <a:pPr marL="228600" lvl="0" indent="-228600" algn="just" rtl="0">
              <a:lnSpc>
                <a:spcPct val="90000"/>
              </a:lnSpc>
              <a:spcBef>
                <a:spcPts val="1000"/>
              </a:spcBef>
              <a:spcAft>
                <a:spcPts val="0"/>
              </a:spcAft>
              <a:buClr>
                <a:schemeClr val="dk1"/>
              </a:buClr>
              <a:buSzPct val="100000"/>
              <a:buChar char="•"/>
            </a:pPr>
            <a:r>
              <a:rPr lang="el-GR"/>
              <a:t>Οι απαντήσεις που μπορούν να επιλεγούν από τους διδασκομένους είναι προκαθορισμένες και διακρίνονται σε:</a:t>
            </a:r>
            <a:endParaRPr/>
          </a:p>
          <a:p>
            <a:pPr marL="228600" lvl="0" indent="-64135" algn="just" rtl="0">
              <a:lnSpc>
                <a:spcPct val="90000"/>
              </a:lnSpc>
              <a:spcBef>
                <a:spcPts val="1000"/>
              </a:spcBef>
              <a:spcAft>
                <a:spcPts val="0"/>
              </a:spcAft>
              <a:buClr>
                <a:schemeClr val="dk1"/>
              </a:buClr>
              <a:buSzPct val="100000"/>
              <a:buNone/>
            </a:pPr>
            <a:endParaRPr/>
          </a:p>
          <a:p>
            <a:pPr marL="228600" lvl="0" indent="-64135" algn="just"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Char char="•"/>
            </a:pPr>
            <a:r>
              <a:rPr lang="el-GR"/>
              <a:t>Η επιλογή των εν λόγω απαντήσεων έγινε με βάση τη κλίμακα Likert, η οποία αποτελεί μία ψυχομετρική κλίμακα που χρησιμοποιείται συνήθως σε ερευνητικά ερωτηματολόγια.</a:t>
            </a:r>
            <a:endParaRPr/>
          </a:p>
          <a:p>
            <a:pPr marL="228600" lvl="0" indent="-64135" algn="just" rtl="0">
              <a:lnSpc>
                <a:spcPct val="90000"/>
              </a:lnSpc>
              <a:spcBef>
                <a:spcPts val="1000"/>
              </a:spcBef>
              <a:spcAft>
                <a:spcPts val="0"/>
              </a:spcAft>
              <a:buClr>
                <a:schemeClr val="dk1"/>
              </a:buClr>
              <a:buSzPct val="100000"/>
              <a:buNone/>
            </a:pPr>
            <a:endParaRPr/>
          </a:p>
        </p:txBody>
      </p:sp>
      <p:sp>
        <p:nvSpPr>
          <p:cNvPr id="180" name="Google Shape;18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181" name="Google Shape;18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8</a:t>
            </a:fld>
            <a:endParaRPr/>
          </a:p>
        </p:txBody>
      </p:sp>
      <p:sp>
        <p:nvSpPr>
          <p:cNvPr id="182" name="Google Shape;182;p8"/>
          <p:cNvSpPr/>
          <p:nvPr/>
        </p:nvSpPr>
        <p:spPr>
          <a:xfrm>
            <a:off x="838200" y="4171354"/>
            <a:ext cx="1923068" cy="518475"/>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ΔΕΝ ΚΑΤΑΛΑΒΑ</a:t>
            </a:r>
            <a:endParaRPr/>
          </a:p>
        </p:txBody>
      </p:sp>
      <p:sp>
        <p:nvSpPr>
          <p:cNvPr id="183" name="Google Shape;183;p8"/>
          <p:cNvSpPr/>
          <p:nvPr/>
        </p:nvSpPr>
        <p:spPr>
          <a:xfrm>
            <a:off x="2917989" y="4171353"/>
            <a:ext cx="1923068" cy="518475"/>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ΟΧΙ ΠΟΛΥ ΚΑΛΑ</a:t>
            </a:r>
            <a:endParaRPr/>
          </a:p>
        </p:txBody>
      </p:sp>
      <p:sp>
        <p:nvSpPr>
          <p:cNvPr id="184" name="Google Shape;184;p8"/>
          <p:cNvSpPr/>
          <p:nvPr/>
        </p:nvSpPr>
        <p:spPr>
          <a:xfrm>
            <a:off x="4997778" y="4171352"/>
            <a:ext cx="1923068" cy="518475"/>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ΚΑΛΑ</a:t>
            </a:r>
            <a:endParaRPr/>
          </a:p>
        </p:txBody>
      </p:sp>
      <p:sp>
        <p:nvSpPr>
          <p:cNvPr id="185" name="Google Shape;185;p8"/>
          <p:cNvSpPr/>
          <p:nvPr/>
        </p:nvSpPr>
        <p:spPr>
          <a:xfrm>
            <a:off x="7077567" y="4171352"/>
            <a:ext cx="1923068" cy="518475"/>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ΠΟΛΥ ΚΑΛΑ</a:t>
            </a:r>
            <a:endParaRPr/>
          </a:p>
        </p:txBody>
      </p:sp>
      <p:sp>
        <p:nvSpPr>
          <p:cNvPr id="186" name="Google Shape;186;p8"/>
          <p:cNvSpPr/>
          <p:nvPr/>
        </p:nvSpPr>
        <p:spPr>
          <a:xfrm>
            <a:off x="9157356" y="4171351"/>
            <a:ext cx="1923068" cy="518475"/>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ΚΑΤΑΛΑΒΑ</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par>
                                <p:cTn id="8" presetID="10" presetClass="entr" presetSubtype="0" fill="hold" nodeType="withEffect">
                                  <p:stCondLst>
                                    <p:cond delay="0"/>
                                  </p:stCondLst>
                                  <p:childTnLst>
                                    <p:set>
                                      <p:cBhvr>
                                        <p:cTn id="9" dur="1" fill="hold">
                                          <p:stCondLst>
                                            <p:cond delay="0"/>
                                          </p:stCondLst>
                                        </p:cTn>
                                        <p:tgtEl>
                                          <p:spTgt spid="183"/>
                                        </p:tgtEl>
                                        <p:attrNameLst>
                                          <p:attrName>style.visibility</p:attrName>
                                        </p:attrNameLst>
                                      </p:cBhvr>
                                      <p:to>
                                        <p:strVal val="visible"/>
                                      </p:to>
                                    </p:set>
                                    <p:animEffect transition="in" filter="fade">
                                      <p:cBhvr>
                                        <p:cTn id="10" dur="500"/>
                                        <p:tgtEl>
                                          <p:spTgt spid="183"/>
                                        </p:tgtEl>
                                      </p:cBhvr>
                                    </p:animEffect>
                                  </p:childTnLst>
                                </p:cTn>
                              </p:par>
                              <p:par>
                                <p:cTn id="11" presetID="10" presetClass="entr" presetSubtype="0" fill="hold" nodeType="withEffect">
                                  <p:stCondLst>
                                    <p:cond delay="0"/>
                                  </p:stCondLst>
                                  <p:childTnLst>
                                    <p:set>
                                      <p:cBhvr>
                                        <p:cTn id="12" dur="1" fill="hold">
                                          <p:stCondLst>
                                            <p:cond delay="0"/>
                                          </p:stCondLst>
                                        </p:cTn>
                                        <p:tgtEl>
                                          <p:spTgt spid="184"/>
                                        </p:tgtEl>
                                        <p:attrNameLst>
                                          <p:attrName>style.visibility</p:attrName>
                                        </p:attrNameLst>
                                      </p:cBhvr>
                                      <p:to>
                                        <p:strVal val="visible"/>
                                      </p:to>
                                    </p:set>
                                    <p:animEffect transition="in" filter="fade">
                                      <p:cBhvr>
                                        <p:cTn id="13" dur="500"/>
                                        <p:tgtEl>
                                          <p:spTgt spid="184"/>
                                        </p:tgtEl>
                                      </p:cBhvr>
                                    </p:animEffect>
                                  </p:childTnLst>
                                </p:cTn>
                              </p:par>
                              <p:par>
                                <p:cTn id="14" presetID="10" presetClass="entr" presetSubtype="0" fill="hold" nodeType="withEffect">
                                  <p:stCondLst>
                                    <p:cond delay="0"/>
                                  </p:stCondLst>
                                  <p:childTnLst>
                                    <p:set>
                                      <p:cBhvr>
                                        <p:cTn id="15" dur="1" fill="hold">
                                          <p:stCondLst>
                                            <p:cond delay="0"/>
                                          </p:stCondLst>
                                        </p:cTn>
                                        <p:tgtEl>
                                          <p:spTgt spid="185"/>
                                        </p:tgtEl>
                                        <p:attrNameLst>
                                          <p:attrName>style.visibility</p:attrName>
                                        </p:attrNameLst>
                                      </p:cBhvr>
                                      <p:to>
                                        <p:strVal val="visible"/>
                                      </p:to>
                                    </p:set>
                                    <p:animEffect transition="in" filter="fade">
                                      <p:cBhvr>
                                        <p:cTn id="16" dur="500"/>
                                        <p:tgtEl>
                                          <p:spTgt spid="185"/>
                                        </p:tgtEl>
                                      </p:cBhvr>
                                    </p:animEffect>
                                  </p:childTnLst>
                                </p:cTn>
                              </p:par>
                              <p:par>
                                <p:cTn id="17" presetID="10" presetClass="entr" presetSubtype="0" fill="hold" nodeType="withEffect">
                                  <p:stCondLst>
                                    <p:cond delay="0"/>
                                  </p:stCondLst>
                                  <p:childTnLst>
                                    <p:set>
                                      <p:cBhvr>
                                        <p:cTn id="18" dur="1" fill="hold">
                                          <p:stCondLst>
                                            <p:cond delay="0"/>
                                          </p:stCondLst>
                                        </p:cTn>
                                        <p:tgtEl>
                                          <p:spTgt spid="186"/>
                                        </p:tgtEl>
                                        <p:attrNameLst>
                                          <p:attrName>style.visibility</p:attrName>
                                        </p:attrNameLst>
                                      </p:cBhvr>
                                      <p:to>
                                        <p:strVal val="visible"/>
                                      </p:to>
                                    </p:set>
                                    <p:animEffect transition="in" filter="fade">
                                      <p:cBhvr>
                                        <p:cTn id="19"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l-GR"/>
              <a:t>Μεθοδολογία, υλοποίηση και περιβάλλον εφαρμογής</a:t>
            </a:r>
            <a:endParaRPr/>
          </a:p>
        </p:txBody>
      </p:sp>
      <p:sp>
        <p:nvSpPr>
          <p:cNvPr id="192" name="Google Shape;192;p9"/>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l-GR" sz="2400"/>
              <a:t>Η καταγραφή των δεδομένων γίνονται μέσω της χρήσης της εφαρμογής, σε πίνακες που έχουν δημιουργηθεί σε σχεσιακή βάση δεδομένων.</a:t>
            </a:r>
            <a:endParaRPr/>
          </a:p>
          <a:p>
            <a:pPr marL="228600" lvl="0" indent="-228600" algn="just" rtl="0">
              <a:lnSpc>
                <a:spcPct val="90000"/>
              </a:lnSpc>
              <a:spcBef>
                <a:spcPts val="1000"/>
              </a:spcBef>
              <a:spcAft>
                <a:spcPts val="0"/>
              </a:spcAft>
              <a:buClr>
                <a:schemeClr val="dk1"/>
              </a:buClr>
              <a:buSzPts val="2400"/>
              <a:buChar char="•"/>
            </a:pPr>
            <a:r>
              <a:rPr lang="el-GR" sz="2400"/>
              <a:t>Για το σχεδιασμό της εφαρμογής έχουν γίνει οι παρακάτω παραδοχές:</a:t>
            </a:r>
            <a:endParaRPr/>
          </a:p>
          <a:p>
            <a:pPr marL="228600" lvl="0" indent="-50800" algn="just" rtl="0">
              <a:lnSpc>
                <a:spcPct val="90000"/>
              </a:lnSpc>
              <a:spcBef>
                <a:spcPts val="1000"/>
              </a:spcBef>
              <a:spcAft>
                <a:spcPts val="0"/>
              </a:spcAft>
              <a:buClr>
                <a:schemeClr val="dk1"/>
              </a:buClr>
              <a:buSzPts val="2800"/>
              <a:buNone/>
            </a:pPr>
            <a:endParaRPr/>
          </a:p>
        </p:txBody>
      </p:sp>
      <p:sp>
        <p:nvSpPr>
          <p:cNvPr id="193" name="Google Shape;19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l-GR"/>
              <a:t>Ανάπτυξη Λογισμικού Υποβοήθησης Διδασκαλίας</a:t>
            </a:r>
            <a:endParaRPr/>
          </a:p>
        </p:txBody>
      </p:sp>
      <p:sp>
        <p:nvSpPr>
          <p:cNvPr id="194" name="Google Shape;19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l-GR"/>
              <a:t>9</a:t>
            </a:fld>
            <a:endParaRPr/>
          </a:p>
        </p:txBody>
      </p:sp>
      <p:sp>
        <p:nvSpPr>
          <p:cNvPr id="195" name="Google Shape;195;p9"/>
          <p:cNvSpPr/>
          <p:nvPr/>
        </p:nvSpPr>
        <p:spPr>
          <a:xfrm>
            <a:off x="5316717" y="3162171"/>
            <a:ext cx="1489435" cy="763571"/>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Μάθημα</a:t>
            </a:r>
            <a:endParaRPr/>
          </a:p>
        </p:txBody>
      </p:sp>
      <p:cxnSp>
        <p:nvCxnSpPr>
          <p:cNvPr id="196" name="Google Shape;196;p9"/>
          <p:cNvCxnSpPr>
            <a:stCxn id="195" idx="3"/>
            <a:endCxn id="197" idx="0"/>
          </p:cNvCxnSpPr>
          <p:nvPr/>
        </p:nvCxnSpPr>
        <p:spPr>
          <a:xfrm flipH="1">
            <a:off x="4048340" y="3813920"/>
            <a:ext cx="1486500" cy="6510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98" name="Google Shape;198;p9"/>
          <p:cNvCxnSpPr>
            <a:stCxn id="195" idx="5"/>
            <a:endCxn id="199" idx="0"/>
          </p:cNvCxnSpPr>
          <p:nvPr/>
        </p:nvCxnSpPr>
        <p:spPr>
          <a:xfrm>
            <a:off x="6588029" y="3813920"/>
            <a:ext cx="1486500" cy="646800"/>
          </a:xfrm>
          <a:prstGeom prst="straightConnector1">
            <a:avLst/>
          </a:prstGeom>
          <a:noFill/>
          <a:ln w="9525" cap="flat" cmpd="sng">
            <a:solidFill>
              <a:schemeClr val="accent1"/>
            </a:solidFill>
            <a:prstDash val="solid"/>
            <a:miter lim="800000"/>
            <a:headEnd type="none" w="sm" len="sm"/>
            <a:tailEnd type="triangle" w="med" len="med"/>
          </a:ln>
        </p:spPr>
      </p:cxnSp>
      <p:sp>
        <p:nvSpPr>
          <p:cNvPr id="197" name="Google Shape;197;p9"/>
          <p:cNvSpPr/>
          <p:nvPr/>
        </p:nvSpPr>
        <p:spPr>
          <a:xfrm>
            <a:off x="3327136" y="4464922"/>
            <a:ext cx="1442300" cy="554882"/>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Κεφάλαιο 1</a:t>
            </a:r>
            <a:endParaRPr/>
          </a:p>
        </p:txBody>
      </p:sp>
      <p:sp>
        <p:nvSpPr>
          <p:cNvPr id="200" name="Google Shape;200;p9"/>
          <p:cNvSpPr/>
          <p:nvPr/>
        </p:nvSpPr>
        <p:spPr>
          <a:xfrm>
            <a:off x="5340284" y="4460859"/>
            <a:ext cx="1442300" cy="554882"/>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Κεφάλαιο 2</a:t>
            </a:r>
            <a:endParaRPr/>
          </a:p>
        </p:txBody>
      </p:sp>
      <p:sp>
        <p:nvSpPr>
          <p:cNvPr id="199" name="Google Shape;199;p9"/>
          <p:cNvSpPr/>
          <p:nvPr/>
        </p:nvSpPr>
        <p:spPr>
          <a:xfrm>
            <a:off x="7353432" y="4460859"/>
            <a:ext cx="1442300" cy="554882"/>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Κεφάλαιο 3</a:t>
            </a:r>
            <a:endParaRPr/>
          </a:p>
        </p:txBody>
      </p:sp>
      <p:cxnSp>
        <p:nvCxnSpPr>
          <p:cNvPr id="201" name="Google Shape;201;p9"/>
          <p:cNvCxnSpPr>
            <a:stCxn id="195" idx="4"/>
            <a:endCxn id="200" idx="0"/>
          </p:cNvCxnSpPr>
          <p:nvPr/>
        </p:nvCxnSpPr>
        <p:spPr>
          <a:xfrm>
            <a:off x="6061435" y="3925742"/>
            <a:ext cx="0" cy="535200"/>
          </a:xfrm>
          <a:prstGeom prst="straightConnector1">
            <a:avLst/>
          </a:prstGeom>
          <a:noFill/>
          <a:ln w="9525" cap="flat" cmpd="sng">
            <a:solidFill>
              <a:schemeClr val="accent1"/>
            </a:solidFill>
            <a:prstDash val="solid"/>
            <a:miter lim="800000"/>
            <a:headEnd type="none" w="sm" len="sm"/>
            <a:tailEnd type="triangle" w="med" len="med"/>
          </a:ln>
        </p:spPr>
      </p:cxnSp>
      <p:sp>
        <p:nvSpPr>
          <p:cNvPr id="202" name="Google Shape;202;p9"/>
          <p:cNvSpPr/>
          <p:nvPr/>
        </p:nvSpPr>
        <p:spPr>
          <a:xfrm>
            <a:off x="1884836" y="5353653"/>
            <a:ext cx="1249316" cy="554882"/>
          </a:xfrm>
          <a:prstGeom prst="roundRect">
            <a:avLst>
              <a:gd name="adj" fmla="val 16667"/>
            </a:avLst>
          </a:prstGeom>
          <a:solidFill>
            <a:schemeClr val="accent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Παράδοση 1</a:t>
            </a:r>
            <a:endParaRPr/>
          </a:p>
        </p:txBody>
      </p:sp>
      <p:sp>
        <p:nvSpPr>
          <p:cNvPr id="203" name="Google Shape;203;p9"/>
          <p:cNvSpPr/>
          <p:nvPr/>
        </p:nvSpPr>
        <p:spPr>
          <a:xfrm>
            <a:off x="3411853" y="5353653"/>
            <a:ext cx="1249316" cy="554882"/>
          </a:xfrm>
          <a:prstGeom prst="roundRect">
            <a:avLst>
              <a:gd name="adj" fmla="val 16667"/>
            </a:avLst>
          </a:prstGeom>
          <a:solidFill>
            <a:schemeClr val="accent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Παράδοση 2</a:t>
            </a:r>
            <a:endParaRPr/>
          </a:p>
        </p:txBody>
      </p:sp>
      <p:sp>
        <p:nvSpPr>
          <p:cNvPr id="204" name="Google Shape;204;p9"/>
          <p:cNvSpPr/>
          <p:nvPr/>
        </p:nvSpPr>
        <p:spPr>
          <a:xfrm>
            <a:off x="5430888" y="5406222"/>
            <a:ext cx="1249316" cy="554882"/>
          </a:xfrm>
          <a:prstGeom prst="roundRect">
            <a:avLst>
              <a:gd name="adj" fmla="val 16667"/>
            </a:avLst>
          </a:prstGeom>
          <a:solidFill>
            <a:schemeClr val="accent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Παράδοση 3</a:t>
            </a:r>
            <a:endParaRPr/>
          </a:p>
        </p:txBody>
      </p:sp>
      <p:sp>
        <p:nvSpPr>
          <p:cNvPr id="205" name="Google Shape;205;p9"/>
          <p:cNvSpPr/>
          <p:nvPr/>
        </p:nvSpPr>
        <p:spPr>
          <a:xfrm>
            <a:off x="8892224" y="5381988"/>
            <a:ext cx="1249316" cy="554882"/>
          </a:xfrm>
          <a:prstGeom prst="roundRect">
            <a:avLst>
              <a:gd name="adj" fmla="val 16667"/>
            </a:avLst>
          </a:prstGeom>
          <a:solidFill>
            <a:schemeClr val="accent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Παράδοση 5</a:t>
            </a:r>
            <a:endParaRPr/>
          </a:p>
        </p:txBody>
      </p:sp>
      <p:sp>
        <p:nvSpPr>
          <p:cNvPr id="206" name="Google Shape;206;p9"/>
          <p:cNvSpPr/>
          <p:nvPr/>
        </p:nvSpPr>
        <p:spPr>
          <a:xfrm>
            <a:off x="7449924" y="5381988"/>
            <a:ext cx="1249316" cy="554882"/>
          </a:xfrm>
          <a:prstGeom prst="roundRect">
            <a:avLst>
              <a:gd name="adj" fmla="val 16667"/>
            </a:avLst>
          </a:prstGeom>
          <a:solidFill>
            <a:schemeClr val="accent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lt1"/>
                </a:solidFill>
                <a:latin typeface="Calibri"/>
                <a:ea typeface="Calibri"/>
                <a:cs typeface="Calibri"/>
                <a:sym typeface="Calibri"/>
              </a:rPr>
              <a:t>Παράδοση 4</a:t>
            </a:r>
            <a:endParaRPr/>
          </a:p>
        </p:txBody>
      </p:sp>
      <p:cxnSp>
        <p:nvCxnSpPr>
          <p:cNvPr id="207" name="Google Shape;207;p9"/>
          <p:cNvCxnSpPr>
            <a:endCxn id="202" idx="0"/>
          </p:cNvCxnSpPr>
          <p:nvPr/>
        </p:nvCxnSpPr>
        <p:spPr>
          <a:xfrm flipH="1">
            <a:off x="2509494" y="4857753"/>
            <a:ext cx="897300" cy="495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08" name="Google Shape;208;p9"/>
          <p:cNvCxnSpPr>
            <a:stCxn id="197" idx="2"/>
            <a:endCxn id="203" idx="0"/>
          </p:cNvCxnSpPr>
          <p:nvPr/>
        </p:nvCxnSpPr>
        <p:spPr>
          <a:xfrm flipH="1">
            <a:off x="4036586" y="5019804"/>
            <a:ext cx="11700" cy="3339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09" name="Google Shape;209;p9"/>
          <p:cNvCxnSpPr>
            <a:stCxn id="200" idx="2"/>
            <a:endCxn id="204" idx="0"/>
          </p:cNvCxnSpPr>
          <p:nvPr/>
        </p:nvCxnSpPr>
        <p:spPr>
          <a:xfrm flipH="1">
            <a:off x="6055434" y="5015741"/>
            <a:ext cx="6000" cy="3906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0" name="Google Shape;210;p9"/>
          <p:cNvCxnSpPr>
            <a:stCxn id="199" idx="2"/>
            <a:endCxn id="206" idx="0"/>
          </p:cNvCxnSpPr>
          <p:nvPr/>
        </p:nvCxnSpPr>
        <p:spPr>
          <a:xfrm>
            <a:off x="8074582" y="5015741"/>
            <a:ext cx="0" cy="366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1" name="Google Shape;211;p9"/>
          <p:cNvCxnSpPr>
            <a:endCxn id="205" idx="0"/>
          </p:cNvCxnSpPr>
          <p:nvPr/>
        </p:nvCxnSpPr>
        <p:spPr>
          <a:xfrm>
            <a:off x="8707182" y="4943388"/>
            <a:ext cx="809700" cy="438600"/>
          </a:xfrm>
          <a:prstGeom prst="straightConnector1">
            <a:avLst/>
          </a:prstGeom>
          <a:noFill/>
          <a:ln w="9525" cap="flat" cmpd="sng">
            <a:solidFill>
              <a:schemeClr val="accent1"/>
            </a:solidFill>
            <a:prstDash val="solid"/>
            <a:miter lim="800000"/>
            <a:headEnd type="none" w="sm" len="sm"/>
            <a:tailEnd type="triangle" w="med" len="med"/>
          </a:ln>
        </p:spPr>
      </p:cxnSp>
      <p:sp>
        <p:nvSpPr>
          <p:cNvPr id="212" name="Google Shape;212;p9"/>
          <p:cNvSpPr/>
          <p:nvPr/>
        </p:nvSpPr>
        <p:spPr>
          <a:xfrm>
            <a:off x="1317726" y="5353652"/>
            <a:ext cx="538378" cy="607451"/>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13" name="Google Shape;213;p9"/>
          <p:cNvCxnSpPr>
            <a:stCxn id="212" idx="1"/>
            <a:endCxn id="214" idx="2"/>
          </p:cNvCxnSpPr>
          <p:nvPr/>
        </p:nvCxnSpPr>
        <p:spPr>
          <a:xfrm rot="10800000" flipH="1">
            <a:off x="1317726" y="4072178"/>
            <a:ext cx="858600" cy="1585200"/>
          </a:xfrm>
          <a:prstGeom prst="bentConnector4">
            <a:avLst>
              <a:gd name="adj1" fmla="val -26625"/>
              <a:gd name="adj2" fmla="val 59583"/>
            </a:avLst>
          </a:prstGeom>
          <a:noFill/>
          <a:ln w="9525" cap="flat" cmpd="sng">
            <a:solidFill>
              <a:schemeClr val="dk1"/>
            </a:solidFill>
            <a:prstDash val="solid"/>
            <a:miter lim="800000"/>
            <a:headEnd type="none" w="sm" len="sm"/>
            <a:tailEnd type="triangle" w="med" len="med"/>
          </a:ln>
        </p:spPr>
      </p:cxnSp>
      <p:sp>
        <p:nvSpPr>
          <p:cNvPr id="214" name="Google Shape;214;p9"/>
          <p:cNvSpPr/>
          <p:nvPr/>
        </p:nvSpPr>
        <p:spPr>
          <a:xfrm>
            <a:off x="102317" y="3274163"/>
            <a:ext cx="4148277" cy="797895"/>
          </a:xfrm>
          <a:prstGeom prst="rect">
            <a:avLst/>
          </a:prstGeom>
          <a:solidFill>
            <a:srgbClr val="FFFF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l-GR" sz="1800">
                <a:solidFill>
                  <a:schemeClr val="dk1"/>
                </a:solidFill>
                <a:latin typeface="Calibri"/>
                <a:ea typeface="Calibri"/>
                <a:cs typeface="Calibri"/>
                <a:sym typeface="Calibri"/>
              </a:rPr>
              <a:t>Κατά την διάρκεια των παραδόσεων μπορούν να οριστούν συγκεκριμένες περίοδοι απαντήσεων.</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20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6"/>
                                        </p:tgtEl>
                                        <p:attrNameLst>
                                          <p:attrName>style.visibility</p:attrName>
                                        </p:attrNameLst>
                                      </p:cBhvr>
                                      <p:to>
                                        <p:strVal val="visible"/>
                                      </p:to>
                                    </p:set>
                                    <p:animEffect transition="in" filter="fade">
                                      <p:cBhvr>
                                        <p:cTn id="12" dur="2000"/>
                                        <p:tgtEl>
                                          <p:spTgt spid="196"/>
                                        </p:tgtEl>
                                      </p:cBhvr>
                                    </p:animEffect>
                                  </p:childTnLst>
                                </p:cTn>
                              </p:par>
                              <p:par>
                                <p:cTn id="13" presetID="10" presetClass="entr" presetSubtype="0" fill="hold" nodeType="withEffect">
                                  <p:stCondLst>
                                    <p:cond delay="0"/>
                                  </p:stCondLst>
                                  <p:childTnLst>
                                    <p:set>
                                      <p:cBhvr>
                                        <p:cTn id="14" dur="1" fill="hold">
                                          <p:stCondLst>
                                            <p:cond delay="0"/>
                                          </p:stCondLst>
                                        </p:cTn>
                                        <p:tgtEl>
                                          <p:spTgt spid="197"/>
                                        </p:tgtEl>
                                        <p:attrNameLst>
                                          <p:attrName>style.visibility</p:attrName>
                                        </p:attrNameLst>
                                      </p:cBhvr>
                                      <p:to>
                                        <p:strVal val="visible"/>
                                      </p:to>
                                    </p:set>
                                    <p:animEffect transition="in" filter="fade">
                                      <p:cBhvr>
                                        <p:cTn id="15" dur="2000"/>
                                        <p:tgtEl>
                                          <p:spTgt spid="197"/>
                                        </p:tgtEl>
                                      </p:cBhvr>
                                    </p:animEffect>
                                  </p:childTnLst>
                                </p:cTn>
                              </p:par>
                              <p:par>
                                <p:cTn id="16" presetID="10" presetClass="entr" presetSubtype="0" fill="hold" nodeType="withEffect">
                                  <p:stCondLst>
                                    <p:cond delay="0"/>
                                  </p:stCondLst>
                                  <p:childTnLst>
                                    <p:set>
                                      <p:cBhvr>
                                        <p:cTn id="17" dur="1" fill="hold">
                                          <p:stCondLst>
                                            <p:cond delay="0"/>
                                          </p:stCondLst>
                                        </p:cTn>
                                        <p:tgtEl>
                                          <p:spTgt spid="201"/>
                                        </p:tgtEl>
                                        <p:attrNameLst>
                                          <p:attrName>style.visibility</p:attrName>
                                        </p:attrNameLst>
                                      </p:cBhvr>
                                      <p:to>
                                        <p:strVal val="visible"/>
                                      </p:to>
                                    </p:set>
                                    <p:animEffect transition="in" filter="fade">
                                      <p:cBhvr>
                                        <p:cTn id="18" dur="2000"/>
                                        <p:tgtEl>
                                          <p:spTgt spid="201"/>
                                        </p:tgtEl>
                                      </p:cBhvr>
                                    </p:animEffect>
                                  </p:childTnLst>
                                </p:cTn>
                              </p:par>
                              <p:par>
                                <p:cTn id="19" presetID="10" presetClass="entr" presetSubtype="0" fill="hold" nodeType="withEffect">
                                  <p:stCondLst>
                                    <p:cond delay="0"/>
                                  </p:stCondLst>
                                  <p:childTnLst>
                                    <p:set>
                                      <p:cBhvr>
                                        <p:cTn id="20" dur="1" fill="hold">
                                          <p:stCondLst>
                                            <p:cond delay="0"/>
                                          </p:stCondLst>
                                        </p:cTn>
                                        <p:tgtEl>
                                          <p:spTgt spid="200"/>
                                        </p:tgtEl>
                                        <p:attrNameLst>
                                          <p:attrName>style.visibility</p:attrName>
                                        </p:attrNameLst>
                                      </p:cBhvr>
                                      <p:to>
                                        <p:strVal val="visible"/>
                                      </p:to>
                                    </p:set>
                                    <p:animEffect transition="in" filter="fade">
                                      <p:cBhvr>
                                        <p:cTn id="21" dur="2000"/>
                                        <p:tgtEl>
                                          <p:spTgt spid="200"/>
                                        </p:tgtEl>
                                      </p:cBhvr>
                                    </p:animEffect>
                                  </p:childTnLst>
                                </p:cTn>
                              </p:par>
                              <p:par>
                                <p:cTn id="22" presetID="10" presetClass="entr" presetSubtype="0" fill="hold" nodeType="withEffect">
                                  <p:stCondLst>
                                    <p:cond delay="0"/>
                                  </p:stCondLst>
                                  <p:childTnLst>
                                    <p:set>
                                      <p:cBhvr>
                                        <p:cTn id="23" dur="1" fill="hold">
                                          <p:stCondLst>
                                            <p:cond delay="0"/>
                                          </p:stCondLst>
                                        </p:cTn>
                                        <p:tgtEl>
                                          <p:spTgt spid="198"/>
                                        </p:tgtEl>
                                        <p:attrNameLst>
                                          <p:attrName>style.visibility</p:attrName>
                                        </p:attrNameLst>
                                      </p:cBhvr>
                                      <p:to>
                                        <p:strVal val="visible"/>
                                      </p:to>
                                    </p:set>
                                    <p:animEffect transition="in" filter="fade">
                                      <p:cBhvr>
                                        <p:cTn id="24" dur="2000"/>
                                        <p:tgtEl>
                                          <p:spTgt spid="198"/>
                                        </p:tgtEl>
                                      </p:cBhvr>
                                    </p:animEffect>
                                  </p:childTnLst>
                                </p:cTn>
                              </p:par>
                              <p:par>
                                <p:cTn id="25" presetID="10" presetClass="entr" presetSubtype="0" fill="hold" nodeType="withEffect">
                                  <p:stCondLst>
                                    <p:cond delay="0"/>
                                  </p:stCondLst>
                                  <p:childTnLst>
                                    <p:set>
                                      <p:cBhvr>
                                        <p:cTn id="26" dur="1" fill="hold">
                                          <p:stCondLst>
                                            <p:cond delay="0"/>
                                          </p:stCondLst>
                                        </p:cTn>
                                        <p:tgtEl>
                                          <p:spTgt spid="199"/>
                                        </p:tgtEl>
                                        <p:attrNameLst>
                                          <p:attrName>style.visibility</p:attrName>
                                        </p:attrNameLst>
                                      </p:cBhvr>
                                      <p:to>
                                        <p:strVal val="visible"/>
                                      </p:to>
                                    </p:set>
                                    <p:animEffect transition="in" filter="fade">
                                      <p:cBhvr>
                                        <p:cTn id="27" dur="2000"/>
                                        <p:tgtEl>
                                          <p:spTgt spid="19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2"/>
                                        </p:tgtEl>
                                        <p:attrNameLst>
                                          <p:attrName>style.visibility</p:attrName>
                                        </p:attrNameLst>
                                      </p:cBhvr>
                                      <p:to>
                                        <p:strVal val="visible"/>
                                      </p:to>
                                    </p:set>
                                    <p:animEffect transition="in" filter="fade">
                                      <p:cBhvr>
                                        <p:cTn id="32" dur="2000"/>
                                        <p:tgtEl>
                                          <p:spTgt spid="202"/>
                                        </p:tgtEl>
                                      </p:cBhvr>
                                    </p:animEffect>
                                  </p:childTnLst>
                                </p:cTn>
                              </p:par>
                              <p:par>
                                <p:cTn id="33" presetID="10" presetClass="entr" presetSubtype="0" fill="hold" nodeType="withEffect">
                                  <p:stCondLst>
                                    <p:cond delay="0"/>
                                  </p:stCondLst>
                                  <p:childTnLst>
                                    <p:set>
                                      <p:cBhvr>
                                        <p:cTn id="34" dur="1" fill="hold">
                                          <p:stCondLst>
                                            <p:cond delay="0"/>
                                          </p:stCondLst>
                                        </p:cTn>
                                        <p:tgtEl>
                                          <p:spTgt spid="207"/>
                                        </p:tgtEl>
                                        <p:attrNameLst>
                                          <p:attrName>style.visibility</p:attrName>
                                        </p:attrNameLst>
                                      </p:cBhvr>
                                      <p:to>
                                        <p:strVal val="visible"/>
                                      </p:to>
                                    </p:set>
                                    <p:animEffect transition="in" filter="fade">
                                      <p:cBhvr>
                                        <p:cTn id="35" dur="2000"/>
                                        <p:tgtEl>
                                          <p:spTgt spid="207"/>
                                        </p:tgtEl>
                                      </p:cBhvr>
                                    </p:animEffect>
                                  </p:childTnLst>
                                </p:cTn>
                              </p:par>
                              <p:par>
                                <p:cTn id="36" presetID="10" presetClass="entr" presetSubtype="0" fill="hold" nodeType="withEffect">
                                  <p:stCondLst>
                                    <p:cond delay="0"/>
                                  </p:stCondLst>
                                  <p:childTnLst>
                                    <p:set>
                                      <p:cBhvr>
                                        <p:cTn id="37" dur="1" fill="hold">
                                          <p:stCondLst>
                                            <p:cond delay="0"/>
                                          </p:stCondLst>
                                        </p:cTn>
                                        <p:tgtEl>
                                          <p:spTgt spid="208"/>
                                        </p:tgtEl>
                                        <p:attrNameLst>
                                          <p:attrName>style.visibility</p:attrName>
                                        </p:attrNameLst>
                                      </p:cBhvr>
                                      <p:to>
                                        <p:strVal val="visible"/>
                                      </p:to>
                                    </p:set>
                                    <p:animEffect transition="in" filter="fade">
                                      <p:cBhvr>
                                        <p:cTn id="38" dur="2000"/>
                                        <p:tgtEl>
                                          <p:spTgt spid="208"/>
                                        </p:tgtEl>
                                      </p:cBhvr>
                                    </p:animEffect>
                                  </p:childTnLst>
                                </p:cTn>
                              </p:par>
                              <p:par>
                                <p:cTn id="39" presetID="10" presetClass="entr" presetSubtype="0" fill="hold" nodeType="withEffect">
                                  <p:stCondLst>
                                    <p:cond delay="0"/>
                                  </p:stCondLst>
                                  <p:childTnLst>
                                    <p:set>
                                      <p:cBhvr>
                                        <p:cTn id="40" dur="1" fill="hold">
                                          <p:stCondLst>
                                            <p:cond delay="0"/>
                                          </p:stCondLst>
                                        </p:cTn>
                                        <p:tgtEl>
                                          <p:spTgt spid="203"/>
                                        </p:tgtEl>
                                        <p:attrNameLst>
                                          <p:attrName>style.visibility</p:attrName>
                                        </p:attrNameLst>
                                      </p:cBhvr>
                                      <p:to>
                                        <p:strVal val="visible"/>
                                      </p:to>
                                    </p:set>
                                    <p:animEffect transition="in" filter="fade">
                                      <p:cBhvr>
                                        <p:cTn id="41" dur="2000"/>
                                        <p:tgtEl>
                                          <p:spTgt spid="203"/>
                                        </p:tgtEl>
                                      </p:cBhvr>
                                    </p:animEffect>
                                  </p:childTnLst>
                                </p:cTn>
                              </p:par>
                              <p:par>
                                <p:cTn id="42" presetID="10" presetClass="entr" presetSubtype="0" fill="hold" nodeType="withEffect">
                                  <p:stCondLst>
                                    <p:cond delay="0"/>
                                  </p:stCondLst>
                                  <p:childTnLst>
                                    <p:set>
                                      <p:cBhvr>
                                        <p:cTn id="43" dur="1" fill="hold">
                                          <p:stCondLst>
                                            <p:cond delay="0"/>
                                          </p:stCondLst>
                                        </p:cTn>
                                        <p:tgtEl>
                                          <p:spTgt spid="209"/>
                                        </p:tgtEl>
                                        <p:attrNameLst>
                                          <p:attrName>style.visibility</p:attrName>
                                        </p:attrNameLst>
                                      </p:cBhvr>
                                      <p:to>
                                        <p:strVal val="visible"/>
                                      </p:to>
                                    </p:set>
                                    <p:animEffect transition="in" filter="fade">
                                      <p:cBhvr>
                                        <p:cTn id="44" dur="2000"/>
                                        <p:tgtEl>
                                          <p:spTgt spid="209"/>
                                        </p:tgtEl>
                                      </p:cBhvr>
                                    </p:animEffect>
                                  </p:childTnLst>
                                </p:cTn>
                              </p:par>
                              <p:par>
                                <p:cTn id="45" presetID="10" presetClass="entr" presetSubtype="0" fill="hold" nodeType="withEffect">
                                  <p:stCondLst>
                                    <p:cond delay="0"/>
                                  </p:stCondLst>
                                  <p:childTnLst>
                                    <p:set>
                                      <p:cBhvr>
                                        <p:cTn id="46" dur="1" fill="hold">
                                          <p:stCondLst>
                                            <p:cond delay="0"/>
                                          </p:stCondLst>
                                        </p:cTn>
                                        <p:tgtEl>
                                          <p:spTgt spid="204"/>
                                        </p:tgtEl>
                                        <p:attrNameLst>
                                          <p:attrName>style.visibility</p:attrName>
                                        </p:attrNameLst>
                                      </p:cBhvr>
                                      <p:to>
                                        <p:strVal val="visible"/>
                                      </p:to>
                                    </p:set>
                                    <p:animEffect transition="in" filter="fade">
                                      <p:cBhvr>
                                        <p:cTn id="47" dur="2000"/>
                                        <p:tgtEl>
                                          <p:spTgt spid="204"/>
                                        </p:tgtEl>
                                      </p:cBhvr>
                                    </p:animEffect>
                                  </p:childTnLst>
                                </p:cTn>
                              </p:par>
                              <p:par>
                                <p:cTn id="48" presetID="10" presetClass="entr" presetSubtype="0" fill="hold" nodeType="withEffect">
                                  <p:stCondLst>
                                    <p:cond delay="0"/>
                                  </p:stCondLst>
                                  <p:childTnLst>
                                    <p:set>
                                      <p:cBhvr>
                                        <p:cTn id="49" dur="1" fill="hold">
                                          <p:stCondLst>
                                            <p:cond delay="0"/>
                                          </p:stCondLst>
                                        </p:cTn>
                                        <p:tgtEl>
                                          <p:spTgt spid="210"/>
                                        </p:tgtEl>
                                        <p:attrNameLst>
                                          <p:attrName>style.visibility</p:attrName>
                                        </p:attrNameLst>
                                      </p:cBhvr>
                                      <p:to>
                                        <p:strVal val="visible"/>
                                      </p:to>
                                    </p:set>
                                    <p:animEffect transition="in" filter="fade">
                                      <p:cBhvr>
                                        <p:cTn id="50" dur="2000"/>
                                        <p:tgtEl>
                                          <p:spTgt spid="210"/>
                                        </p:tgtEl>
                                      </p:cBhvr>
                                    </p:animEffect>
                                  </p:childTnLst>
                                </p:cTn>
                              </p:par>
                              <p:par>
                                <p:cTn id="51" presetID="10" presetClass="entr" presetSubtype="0" fill="hold" nodeType="withEffect">
                                  <p:stCondLst>
                                    <p:cond delay="0"/>
                                  </p:stCondLst>
                                  <p:childTnLst>
                                    <p:set>
                                      <p:cBhvr>
                                        <p:cTn id="52" dur="1" fill="hold">
                                          <p:stCondLst>
                                            <p:cond delay="0"/>
                                          </p:stCondLst>
                                        </p:cTn>
                                        <p:tgtEl>
                                          <p:spTgt spid="206"/>
                                        </p:tgtEl>
                                        <p:attrNameLst>
                                          <p:attrName>style.visibility</p:attrName>
                                        </p:attrNameLst>
                                      </p:cBhvr>
                                      <p:to>
                                        <p:strVal val="visible"/>
                                      </p:to>
                                    </p:set>
                                    <p:animEffect transition="in" filter="fade">
                                      <p:cBhvr>
                                        <p:cTn id="53" dur="2000"/>
                                        <p:tgtEl>
                                          <p:spTgt spid="206"/>
                                        </p:tgtEl>
                                      </p:cBhvr>
                                    </p:animEffect>
                                  </p:childTnLst>
                                </p:cTn>
                              </p:par>
                              <p:par>
                                <p:cTn id="54" presetID="10" presetClass="entr" presetSubtype="0" fill="hold" nodeType="withEffect">
                                  <p:stCondLst>
                                    <p:cond delay="0"/>
                                  </p:stCondLst>
                                  <p:childTnLst>
                                    <p:set>
                                      <p:cBhvr>
                                        <p:cTn id="55" dur="1" fill="hold">
                                          <p:stCondLst>
                                            <p:cond delay="0"/>
                                          </p:stCondLst>
                                        </p:cTn>
                                        <p:tgtEl>
                                          <p:spTgt spid="211"/>
                                        </p:tgtEl>
                                        <p:attrNameLst>
                                          <p:attrName>style.visibility</p:attrName>
                                        </p:attrNameLst>
                                      </p:cBhvr>
                                      <p:to>
                                        <p:strVal val="visible"/>
                                      </p:to>
                                    </p:set>
                                    <p:animEffect transition="in" filter="fade">
                                      <p:cBhvr>
                                        <p:cTn id="56" dur="2000"/>
                                        <p:tgtEl>
                                          <p:spTgt spid="211"/>
                                        </p:tgtEl>
                                      </p:cBhvr>
                                    </p:animEffect>
                                  </p:childTnLst>
                                </p:cTn>
                              </p:par>
                              <p:par>
                                <p:cTn id="57" presetID="10" presetClass="entr" presetSubtype="0" fill="hold" nodeType="withEffect">
                                  <p:stCondLst>
                                    <p:cond delay="0"/>
                                  </p:stCondLst>
                                  <p:childTnLst>
                                    <p:set>
                                      <p:cBhvr>
                                        <p:cTn id="58" dur="1" fill="hold">
                                          <p:stCondLst>
                                            <p:cond delay="0"/>
                                          </p:stCondLst>
                                        </p:cTn>
                                        <p:tgtEl>
                                          <p:spTgt spid="205"/>
                                        </p:tgtEl>
                                        <p:attrNameLst>
                                          <p:attrName>style.visibility</p:attrName>
                                        </p:attrNameLst>
                                      </p:cBhvr>
                                      <p:to>
                                        <p:strVal val="visible"/>
                                      </p:to>
                                    </p:set>
                                    <p:animEffect transition="in" filter="fade">
                                      <p:cBhvr>
                                        <p:cTn id="59" dur="2000"/>
                                        <p:tgtEl>
                                          <p:spTgt spid="205"/>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214"/>
                                        </p:tgtEl>
                                        <p:attrNameLst>
                                          <p:attrName>style.visibility</p:attrName>
                                        </p:attrNameLst>
                                      </p:cBhvr>
                                      <p:to>
                                        <p:strVal val="visible"/>
                                      </p:to>
                                    </p:set>
                                    <p:anim calcmode="lin" valueType="num">
                                      <p:cBhvr additive="base">
                                        <p:cTn id="64" dur="500"/>
                                        <p:tgtEl>
                                          <p:spTgt spid="214"/>
                                        </p:tgtEl>
                                        <p:attrNameLst>
                                          <p:attrName>ppt_y</p:attrName>
                                        </p:attrNameLst>
                                      </p:cBhvr>
                                      <p:tavLst>
                                        <p:tav tm="0">
                                          <p:val>
                                            <p:strVal val="#ppt_y+1"/>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13"/>
                                        </p:tgtEl>
                                        <p:attrNameLst>
                                          <p:attrName>style.visibility</p:attrName>
                                        </p:attrNameLst>
                                      </p:cBhvr>
                                      <p:to>
                                        <p:strVal val="visible"/>
                                      </p:to>
                                    </p:set>
                                    <p:anim calcmode="lin" valueType="num">
                                      <p:cBhvr additive="base">
                                        <p:cTn id="67" dur="500"/>
                                        <p:tgtEl>
                                          <p:spTgt spid="213"/>
                                        </p:tgtEl>
                                        <p:attrNameLst>
                                          <p:attrName>ppt_y</p:attrName>
                                        </p:attrNameLst>
                                      </p:cBhvr>
                                      <p:tavLst>
                                        <p:tav tm="0">
                                          <p:val>
                                            <p:strVal val="#ppt_y+1"/>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212"/>
                                        </p:tgtEl>
                                        <p:attrNameLst>
                                          <p:attrName>style.visibility</p:attrName>
                                        </p:attrNameLst>
                                      </p:cBhvr>
                                      <p:to>
                                        <p:strVal val="visible"/>
                                      </p:to>
                                    </p:set>
                                    <p:anim calcmode="lin" valueType="num">
                                      <p:cBhvr additive="base">
                                        <p:cTn id="70" dur="500"/>
                                        <p:tgtEl>
                                          <p:spTgt spid="2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Θέμα του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1323</Words>
  <Application>Microsoft Office PowerPoint</Application>
  <PresentationFormat>Ευρεία οθόνη</PresentationFormat>
  <Paragraphs>162</Paragraphs>
  <Slides>23</Slides>
  <Notes>23</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23</vt:i4>
      </vt:variant>
    </vt:vector>
  </HeadingPairs>
  <TitlesOfParts>
    <vt:vector size="27" baseType="lpstr">
      <vt:lpstr>Arial</vt:lpstr>
      <vt:lpstr>Calibri</vt:lpstr>
      <vt:lpstr>Times New Roman</vt:lpstr>
      <vt:lpstr>Θέμα του Office</vt:lpstr>
      <vt:lpstr>Παρουσίαση του PowerPoint</vt:lpstr>
      <vt:lpstr>Εισαγωγή – Διατύπωση προβλήματος</vt:lpstr>
      <vt:lpstr>Ερευνητικό Ερώτημα</vt:lpstr>
      <vt:lpstr>Σχετικές εργασίες και εφαρμογές</vt:lpstr>
      <vt:lpstr>Σχετικές εργασίες και εφαρμογές</vt:lpstr>
      <vt:lpstr>Σχετικές εργασίες και εφαρμογές</vt:lpstr>
      <vt:lpstr>Σχετικές εργασίες και εφαρμογές</vt:lpstr>
      <vt:lpstr>Μεθοδολογία, υλοποίηση και περιβάλλον εφαρμογής</vt:lpstr>
      <vt:lpstr>Μεθοδολογία, υλοποίηση και περιβάλλον εφαρμογής</vt:lpstr>
      <vt:lpstr>Μεθοδολογία, υλοποίηση και περιβάλλον εφαρμογής</vt:lpstr>
      <vt:lpstr>Μεθοδολογία, υλοποίηση και περιβάλλον εφαρμογής</vt:lpstr>
      <vt:lpstr>Μεθοδολογία, υλοποίηση και περιβάλλον εφαρμογής</vt:lpstr>
      <vt:lpstr>Μεθοδολογία, υλοποίηση και περιβάλλον εφαρμογής</vt:lpstr>
      <vt:lpstr>Μεθοδολογία, υλοποίηση και περιβάλλον εφαρμογής</vt:lpstr>
      <vt:lpstr>Εικονική περίπτωση μελέτης (case study)</vt:lpstr>
      <vt:lpstr>Εικονική περίπτωση μελέτης (case study)</vt:lpstr>
      <vt:lpstr>Παρουσίαση του PowerPoint</vt:lpstr>
      <vt:lpstr>Παρουσίαση του PowerPoint</vt:lpstr>
      <vt:lpstr>Αξιολόγηση των αποτελεσμάτων του case study</vt:lpstr>
      <vt:lpstr>Περιγραφή επόμενων στόχων και προοπτικών χρήσης της εφαρμογής</vt:lpstr>
      <vt:lpstr>Περιγραφή επόμενων στόχων και προοπτικών χρήσης της εφαρμογής</vt:lpstr>
      <vt:lpstr>Περιγραφή επόμενων στόχων και προοπτικών χρήσης της εφαρμογής</vt:lpstr>
      <vt:lpstr>Παρουσίαση του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Anthony Antonatos</dc:creator>
  <cp:lastModifiedBy>User</cp:lastModifiedBy>
  <cp:revision>2</cp:revision>
  <dcterms:created xsi:type="dcterms:W3CDTF">2023-09-30T14:23:57Z</dcterms:created>
  <dcterms:modified xsi:type="dcterms:W3CDTF">2023-10-04T12:12:29Z</dcterms:modified>
</cp:coreProperties>
</file>