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5" r:id="rId8"/>
    <p:sldId id="262" r:id="rId9"/>
    <p:sldId id="266" r:id="rId10"/>
    <p:sldId id="263" r:id="rId11"/>
    <p:sldId id="267" r:id="rId12"/>
    <p:sldId id="268" r:id="rId13"/>
    <p:sldId id="269" r:id="rId14"/>
    <p:sldId id="270" r:id="rId15"/>
    <p:sldId id="271" r:id="rId16"/>
    <p:sldId id="272" r:id="rId17"/>
    <p:sldId id="273" r:id="rId18"/>
    <p:sldId id="274" r:id="rId19"/>
    <p:sldId id="279" r:id="rId20"/>
    <p:sldId id="275" r:id="rId21"/>
    <p:sldId id="276" r:id="rId22"/>
    <p:sldId id="277" r:id="rId23"/>
    <p:sldId id="278" r:id="rId24"/>
    <p:sldId id="280" r:id="rId25"/>
    <p:sldId id="281" r:id="rId26"/>
    <p:sldId id="282" r:id="rId27"/>
    <p:sldId id="283" r:id="rId28"/>
    <p:sldId id="284" r:id="rId29"/>
    <p:sldId id="285" r:id="rId30"/>
    <p:sldId id="28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5"/>
    <p:restoredTop sz="94666"/>
  </p:normalViewPr>
  <p:slideViewPr>
    <p:cSldViewPr snapToGrid="0" snapToObjects="1">
      <p:cViewPr>
        <p:scale>
          <a:sx n="90" d="100"/>
          <a:sy n="90" d="100"/>
        </p:scale>
        <p:origin x="-208" y="5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8458D-1C1D-F94D-9DC9-4F9335323F06}" type="datetimeFigureOut">
              <a:rPr lang="de-DE" smtClean="0"/>
              <a:t>20.11.17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35A85-A571-6244-8FB7-D1829C1AA164}" type="slidenum">
              <a:rPr lang="de-DE" smtClean="0"/>
              <a:t>‹Nr.›</a:t>
            </a:fld>
            <a:endParaRPr lang="de-DE"/>
          </a:p>
        </p:txBody>
      </p:sp>
    </p:spTree>
    <p:extLst>
      <p:ext uri="{BB962C8B-B14F-4D97-AF65-F5344CB8AC3E}">
        <p14:creationId xmlns:p14="http://schemas.microsoft.com/office/powerpoint/2010/main" val="46860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4421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64527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1671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9733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3610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120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4B7D1C4-DA52-A848-89B1-2FA146A36D39}" type="datetimeFigureOut">
              <a:rPr lang="de-DE" smtClean="0"/>
              <a:t>20.11.17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585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24B7D1C4-DA52-A848-89B1-2FA146A36D39}" type="datetimeFigureOut">
              <a:rPr lang="de-DE" smtClean="0"/>
              <a:t>20.11.17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314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4B7D1C4-DA52-A848-89B1-2FA146A36D39}" type="datetimeFigureOut">
              <a:rPr lang="de-DE" smtClean="0"/>
              <a:t>20.11.17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740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0276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79257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7D1C4-DA52-A848-89B1-2FA146A36D39}" type="datetimeFigureOut">
              <a:rPr lang="de-DE" smtClean="0"/>
              <a:t>20.11.17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94D05-6384-7047-B7A2-02C92B01E11C}" type="slidenum">
              <a:rPr lang="de-DE" smtClean="0"/>
              <a:t>‹Nr.›</a:t>
            </a:fld>
            <a:endParaRPr lang="de-DE"/>
          </a:p>
        </p:txBody>
      </p:sp>
    </p:spTree>
    <p:extLst>
      <p:ext uri="{BB962C8B-B14F-4D97-AF65-F5344CB8AC3E}">
        <p14:creationId xmlns:p14="http://schemas.microsoft.com/office/powerpoint/2010/main" val="118633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Präsentation der </a:t>
            </a:r>
            <a:br>
              <a:rPr lang="de-DE" dirty="0" smtClean="0"/>
            </a:br>
            <a:r>
              <a:rPr lang="de-DE" dirty="0" smtClean="0"/>
              <a:t>W-Seminararbeit</a:t>
            </a:r>
            <a:endParaRPr lang="de-DE" dirty="0"/>
          </a:p>
        </p:txBody>
      </p:sp>
      <p:sp>
        <p:nvSpPr>
          <p:cNvPr id="3" name="Untertitel 2"/>
          <p:cNvSpPr>
            <a:spLocks noGrp="1"/>
          </p:cNvSpPr>
          <p:nvPr>
            <p:ph type="subTitle" idx="1"/>
          </p:nvPr>
        </p:nvSpPr>
        <p:spPr/>
        <p:txBody>
          <a:bodyPr>
            <a:normAutofit/>
          </a:bodyPr>
          <a:lstStyle/>
          <a:p>
            <a:r>
              <a:rPr lang="de-DE" sz="3200" dirty="0" smtClean="0"/>
              <a:t>Bundeswettbewerb Informatik</a:t>
            </a:r>
            <a:endParaRPr lang="de-DE" sz="3200" dirty="0"/>
          </a:p>
        </p:txBody>
      </p:sp>
    </p:spTree>
    <p:extLst>
      <p:ext uri="{BB962C8B-B14F-4D97-AF65-F5344CB8AC3E}">
        <p14:creationId xmlns:p14="http://schemas.microsoft.com/office/powerpoint/2010/main" val="1466692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5"/>
            <a:ext cx="10515600" cy="419864"/>
          </a:xfrm>
        </p:spPr>
        <p:txBody>
          <a:bodyPr>
            <a:normAutofit fontScale="92500" lnSpcReduction="10000"/>
          </a:bodyPr>
          <a:lstStyle/>
          <a:p>
            <a:r>
              <a:rPr lang="de-DE" dirty="0" smtClean="0"/>
              <a:t>Umwandlung der Matrix in zwei </a:t>
            </a:r>
            <a:r>
              <a:rPr lang="de-DE" dirty="0" err="1" smtClean="0"/>
              <a:t>Adjazenzlisten</a:t>
            </a:r>
            <a:endParaRPr lang="de-DE" dirty="0"/>
          </a:p>
        </p:txBody>
      </p:sp>
      <mc:AlternateContent xmlns:mc="http://schemas.openxmlformats.org/markup-compatibility/2006" xmlns:a14="http://schemas.microsoft.com/office/drawing/2010/main">
        <mc:Choice Requires="a14">
          <p:sp>
            <p:nvSpPr>
              <p:cNvPr id="4" name="Rechteck 3"/>
              <p:cNvSpPr/>
              <p:nvPr/>
            </p:nvSpPr>
            <p:spPr>
              <a:xfrm>
                <a:off x="838200" y="3362926"/>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e>
                                <m:r>
                                  <a:rPr lang="de-DE">
                                    <a:latin typeface="Cambria Math" charset="0"/>
                                  </a:rPr>
                                  <m:t>0</m:t>
                                </m:r>
                              </m:e>
                            </m:mr>
                          </m:m>
                        </m:e>
                      </m:d>
                    </m:oMath>
                  </m:oMathPara>
                </a14:m>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838200" y="3362926"/>
                <a:ext cx="3188373"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5810657" y="3362926"/>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5" name="Rechteck 4"/>
              <p:cNvSpPr>
                <a:spLocks noRot="1" noChangeAspect="1" noMove="1" noResize="1" noEditPoints="1" noAdjustHandles="1" noChangeArrowheads="1" noChangeShapeType="1" noTextEdit="1"/>
              </p:cNvSpPr>
              <p:nvPr/>
            </p:nvSpPr>
            <p:spPr>
              <a:xfrm>
                <a:off x="5810657" y="3362926"/>
                <a:ext cx="1867050" cy="179382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p:cNvSpPr/>
              <p:nvPr/>
            </p:nvSpPr>
            <p:spPr>
              <a:xfrm>
                <a:off x="8137472" y="3413984"/>
                <a:ext cx="2213683" cy="1783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a:latin typeface="Cambria Math" charset="0"/>
                        </a:rPr>
                        <m:t> </m:t>
                      </m:r>
                      <m:sSub>
                        <m:sSubPr>
                          <m:ctrlPr>
                            <a:rPr lang="de-DE" i="1">
                              <a:latin typeface="Cambria Math" charset="0"/>
                            </a:rPr>
                          </m:ctrlPr>
                        </m:sSubPr>
                        <m:e>
                          <m:r>
                            <a:rPr lang="de-DE" i="1">
                              <a:latin typeface="Cambria Math" charset="0"/>
                            </a:rPr>
                            <m:t>𝐿</m:t>
                          </m:r>
                        </m:e>
                        <m:sub>
                          <m:r>
                            <a:rPr lang="de-DE" i="1">
                              <a:latin typeface="Cambria Math" charset="0"/>
                            </a:rPr>
                            <m:t>𝑛𝑒𝑔</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1, 5</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0, 2</m:t>
                                </m:r>
                              </m:e>
                            </m:d>
                            <m:r>
                              <a:rPr lang="de-DE" i="0">
                                <a:latin typeface="Cambria Math" charset="0"/>
                              </a:rPr>
                              <m:t>    </m:t>
                            </m:r>
                          </m:e>
                        </m:mr>
                        <m:mr>
                          <m:e>
                            <m:r>
                              <a:rPr lang="de-DE" i="0">
                                <a:latin typeface="Cambria Math" charset="0"/>
                              </a:rPr>
                              <m:t>2:[1, 3]     </m:t>
                            </m:r>
                          </m:e>
                        </m:mr>
                        <m:mr>
                          <m:e>
                            <m:r>
                              <a:rPr lang="de-DE" i="0">
                                <a:latin typeface="Cambria Math" charset="0"/>
                              </a:rPr>
                              <m:t>3:</m:t>
                            </m:r>
                            <m:d>
                              <m:dPr>
                                <m:begChr m:val="["/>
                                <m:endChr m:val="]"/>
                                <m:ctrlPr>
                                  <a:rPr lang="de-DE" i="1">
                                    <a:latin typeface="Cambria Math" charset="0"/>
                                  </a:rPr>
                                </m:ctrlPr>
                              </m:dPr>
                              <m:e>
                                <m:r>
                                  <a:rPr lang="de-DE" i="0">
                                    <a:latin typeface="Cambria Math" charset="0"/>
                                  </a:rPr>
                                  <m:t>2</m:t>
                                </m:r>
                              </m:e>
                            </m:d>
                            <m:r>
                              <a:rPr lang="de-DE" i="0">
                                <a:latin typeface="Cambria Math" charset="0"/>
                              </a:rPr>
                              <m:t>         </m:t>
                            </m:r>
                          </m:e>
                        </m:mr>
                        <m:mr>
                          <m:e>
                            <m:r>
                              <a:rPr lang="de-DE" i="0">
                                <a:latin typeface="Cambria Math" charset="0"/>
                              </a:rPr>
                              <m:t>4:[]            </m:t>
                            </m:r>
                          </m:e>
                        </m:mr>
                        <m:mr>
                          <m:e>
                            <m:r>
                              <a:rPr lang="de-DE" i="0">
                                <a:latin typeface="Cambria Math" charset="0"/>
                              </a:rPr>
                              <m:t>5:</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
                    </m:oMath>
                  </m:oMathPara>
                </a14:m>
                <a:endParaRPr lang="de-DE" dirty="0"/>
              </a:p>
            </p:txBody>
          </p:sp>
        </mc:Choice>
        <mc:Fallback xmlns="">
          <p:sp>
            <p:nvSpPr>
              <p:cNvPr id="6" name="Rechteck 5"/>
              <p:cNvSpPr>
                <a:spLocks noRot="1" noChangeAspect="1" noMove="1" noResize="1" noEditPoints="1" noAdjustHandles="1" noChangeArrowheads="1" noChangeShapeType="1" noTextEdit="1"/>
              </p:cNvSpPr>
              <p:nvPr/>
            </p:nvSpPr>
            <p:spPr>
              <a:xfrm>
                <a:off x="8137472" y="3413984"/>
                <a:ext cx="2213683" cy="1783758"/>
              </a:xfrm>
              <a:prstGeom prst="rect">
                <a:avLst/>
              </a:prstGeom>
              <a:blipFill rotWithShape="0">
                <a:blip r:embed="rId4"/>
                <a:stretch>
                  <a:fillRect/>
                </a:stretch>
              </a:blipFill>
            </p:spPr>
            <p:txBody>
              <a:bodyPr/>
              <a:lstStyle/>
              <a:p>
                <a:r>
                  <a:rPr lang="de-DE">
                    <a:noFill/>
                  </a:rPr>
                  <a:t> </a:t>
                </a:r>
              </a:p>
            </p:txBody>
          </p:sp>
        </mc:Fallback>
      </mc:AlternateContent>
      <p:sp>
        <p:nvSpPr>
          <p:cNvPr id="7" name="Rechteck 6"/>
          <p:cNvSpPr/>
          <p:nvPr/>
        </p:nvSpPr>
        <p:spPr>
          <a:xfrm>
            <a:off x="4486338" y="4075172"/>
            <a:ext cx="393056" cy="369332"/>
          </a:xfrm>
          <a:prstGeom prst="rect">
            <a:avLst/>
          </a:prstGeom>
        </p:spPr>
        <p:txBody>
          <a:bodyPr wrap="none">
            <a:spAutoFit/>
          </a:bodyPr>
          <a:lstStyle/>
          <a:p>
            <a:r>
              <a:rPr lang="de-DE"/>
              <a:t>→</a:t>
            </a:r>
          </a:p>
        </p:txBody>
      </p:sp>
    </p:spTree>
    <p:extLst>
      <p:ext uri="{BB962C8B-B14F-4D97-AF65-F5344CB8AC3E}">
        <p14:creationId xmlns:p14="http://schemas.microsoft.com/office/powerpoint/2010/main" val="163220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6" name="Gruppierung 5"/>
          <p:cNvGrpSpPr/>
          <p:nvPr/>
        </p:nvGrpSpPr>
        <p:grpSpPr>
          <a:xfrm>
            <a:off x="838200" y="2131085"/>
            <a:ext cx="2827011" cy="1755400"/>
            <a:chOff x="0" y="0"/>
            <a:chExt cx="2286635" cy="1419860"/>
          </a:xfrm>
        </p:grpSpPr>
        <p:sp>
          <p:nvSpPr>
            <p:cNvPr id="7" name="Rechteck 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8" name="Rechteck 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9" name="Rechteck 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0" name="Rechteck 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11" name="Rechteck 1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2" name="Rechteck 1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3" name="Gerade Verbindung mit Pfeil 1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4" name="Gerade Verbindung mit Pfeil 1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5" name="Gerade Verbindung mit Pfeil 1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xmlns:a14="http://schemas.microsoft.com/office/drawing/2010/main">
        <mc:Choice Requires="a14">
          <p:sp>
            <p:nvSpPr>
              <p:cNvPr id="16" name="Rechteck 15"/>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6" name="Rechteck 1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19" name="Textfeld 18"/>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cxnSp>
        <p:nvCxnSpPr>
          <p:cNvPr id="25" name="Gerade Verbindung mit Pfeil 24"/>
          <p:cNvCxnSpPr/>
          <p:nvPr/>
        </p:nvCxnSpPr>
        <p:spPr>
          <a:xfrm flipH="1" flipV="1">
            <a:off x="2488557" y="4629874"/>
            <a:ext cx="2581154" cy="544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33" name="Textfeld 32"/>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4" name="Rechteck 33"/>
          <p:cNvSpPr/>
          <p:nvPr/>
        </p:nvSpPr>
        <p:spPr>
          <a:xfrm>
            <a:off x="7274928" y="2038447"/>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35" name="Rechteck 34"/>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37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26" name="Gruppierung 25"/>
          <p:cNvGrpSpPr/>
          <p:nvPr/>
        </p:nvGrpSpPr>
        <p:grpSpPr>
          <a:xfrm>
            <a:off x="838200" y="2131085"/>
            <a:ext cx="2827011" cy="1755400"/>
            <a:chOff x="0" y="0"/>
            <a:chExt cx="2286635" cy="1419860"/>
          </a:xfrm>
        </p:grpSpPr>
        <p:sp>
          <p:nvSpPr>
            <p:cNvPr id="27" name="Rechteck 2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8" name="Rechteck 2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9" name="Rechteck 2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0" name="Rechteck 2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1" name="Rechteck 3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2" name="Rechteck 3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3" name="Gerade Verbindung mit Pfeil 3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4" name="Gerade Verbindung mit Pfeil 3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5" name="Gerade Verbindung mit Pfeil 3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xmlns:a14="http://schemas.microsoft.com/office/drawing/2010/main">
        <mc:Choice Requires="a14">
          <p:sp>
            <p:nvSpPr>
              <p:cNvPr id="36" name="Rechteck 35"/>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36" name="Rechteck 3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7" name="Textfeld 36"/>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9" name="Eckige Klammer links/rechts 38"/>
          <p:cNvSpPr/>
          <p:nvPr/>
        </p:nvSpPr>
        <p:spPr>
          <a:xfrm>
            <a:off x="851233" y="2104154"/>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0" name="Textfeld 39"/>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41" name="Textfeld 40"/>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43" name="Rechteck 42"/>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4" name="Geschweifte Klammer links/rechts 43"/>
          <p:cNvSpPr/>
          <p:nvPr/>
        </p:nvSpPr>
        <p:spPr>
          <a:xfrm>
            <a:off x="1952222" y="2190710"/>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5" name="Textfeld 44"/>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48" name="Rechteck 47"/>
          <p:cNvSpPr/>
          <p:nvPr/>
        </p:nvSpPr>
        <p:spPr>
          <a:xfrm>
            <a:off x="7274928" y="204782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9" name="Textfeld 4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50" name="Rechteck 49"/>
          <p:cNvSpPr/>
          <p:nvPr/>
        </p:nvSpPr>
        <p:spPr>
          <a:xfrm>
            <a:off x="7274065"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51" name="Textfeld 50"/>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6270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0.02223 L -1.875E-6 0.25348 " pathEditMode="relative" ptsTypes="AA">
                                      <p:cBhvr>
                                        <p:cTn id="6" dur="500" fill="hold"/>
                                        <p:tgtEl>
                                          <p:spTgt spid="48"/>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1.66667E-6 -4.44444E-6 L 0.00039 -0.33888 " pathEditMode="relative" rAng="0" ptsTypes="AA">
                                      <p:cBhvr>
                                        <p:cTn id="22" dur="250" fill="hold"/>
                                        <p:tgtEl>
                                          <p:spTgt spid="50"/>
                                        </p:tgtEl>
                                        <p:attrNameLst>
                                          <p:attrName>ppt_x</p:attrName>
                                          <p:attrName>ppt_y</p:attrName>
                                        </p:attrNameLst>
                                      </p:cBhvr>
                                      <p:rCtr x="13" y="-16944"/>
                                    </p:animMotion>
                                  </p:childTnLst>
                                </p:cTn>
                              </p:par>
                              <p:par>
                                <p:cTn id="23" presetID="1" presetClass="exit" presetSubtype="0" fill="hold" grpId="1" nodeType="withEffect">
                                  <p:stCondLst>
                                    <p:cond delay="0"/>
                                  </p:stCondLst>
                                  <p:childTnLst>
                                    <p:set>
                                      <p:cBhvr>
                                        <p:cTn id="2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48" grpId="0" animBg="1"/>
      <p:bldP spid="48" grpId="1" animBg="1"/>
      <p:bldP spid="50" grpId="0" animBg="1"/>
      <p:bldP spid="50" grpId="1"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5" name="Textfeld 14"/>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8" name="Textfeld 17"/>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9" name="Rechteck 18"/>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1" name="Textfeld 20"/>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23" name="Textfeld 22"/>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4" name="Rechteck 23"/>
          <p:cNvSpPr/>
          <p:nvPr/>
        </p:nvSpPr>
        <p:spPr>
          <a:xfrm>
            <a:off x="7274926" y="205655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25" name="Rechteck 24"/>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25" name="Rechteck 24"/>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6" name="Textfeld 25"/>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7" name="Rechteck 26"/>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8" name="Eckige Klammer links/rechts 27"/>
          <p:cNvSpPr/>
          <p:nvPr/>
        </p:nvSpPr>
        <p:spPr>
          <a:xfrm>
            <a:off x="1969081" y="2170598"/>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Geschweifte Klammer links/rechts 28"/>
          <p:cNvSpPr/>
          <p:nvPr/>
        </p:nvSpPr>
        <p:spPr>
          <a:xfrm>
            <a:off x="811737" y="2145852"/>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Textfeld 3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8475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85185E-6 L -0.00013 0.25347 " pathEditMode="relative" rAng="0" ptsTypes="AA">
                                      <p:cBhvr>
                                        <p:cTn id="6" dur="500" fill="hold"/>
                                        <p:tgtEl>
                                          <p:spTgt spid="24"/>
                                        </p:tgtEl>
                                        <p:attrNameLst>
                                          <p:attrName>ppt_x</p:attrName>
                                          <p:attrName>ppt_y</p:attrName>
                                        </p:attrNameLst>
                                      </p:cBhvr>
                                      <p:rCtr x="-13" y="12662"/>
                                    </p:animMotion>
                                  </p:childTnLst>
                                </p:cTn>
                              </p:par>
                              <p:par>
                                <p:cTn id="7" presetID="0" presetClass="path" presetSubtype="0" accel="50000" decel="50000" fill="hold" grpId="0" nodeType="withEffect">
                                  <p:stCondLst>
                                    <p:cond delay="0"/>
                                  </p:stCondLst>
                                  <p:childTnLst>
                                    <p:animMotion origin="layout" path="M -1.875E-6 1.11111E-6 L 0.05417 0.07662 " pathEditMode="relative" rAng="0" ptsTypes="AA">
                                      <p:cBhvr>
                                        <p:cTn id="8" dur="500" fill="hold"/>
                                        <p:tgtEl>
                                          <p:spTgt spid="27"/>
                                        </p:tgtEl>
                                        <p:attrNameLst>
                                          <p:attrName>ppt_x</p:attrName>
                                          <p:attrName>ppt_y</p:attrName>
                                        </p:attrNameLst>
                                      </p:cBhvr>
                                      <p:rCtr x="2708" y="3819"/>
                                    </p:animMotion>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8" name="Textfeld 17"/>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9" name="Textfeld 1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21" name="Rechteck 20"/>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21" name="Rechteck 20"/>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2" name="Textfeld 21"/>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6" name="Textfeld 25"/>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8" name="Oval 27"/>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p:cNvCxnSpPr/>
          <p:nvPr/>
        </p:nvCxnSpPr>
        <p:spPr>
          <a:xfrm flipH="1" flipV="1">
            <a:off x="2495764" y="4921956"/>
            <a:ext cx="1985925" cy="756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13525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Rechteck 24"/>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6" name="Eckige Klammer links/rechts 25"/>
          <p:cNvSpPr/>
          <p:nvPr/>
        </p:nvSpPr>
        <p:spPr>
          <a:xfrm>
            <a:off x="771077" y="2859622"/>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7" name="Geschweifte Klammer links/rechts 26"/>
          <p:cNvSpPr/>
          <p:nvPr/>
        </p:nvSpPr>
        <p:spPr>
          <a:xfrm>
            <a:off x="1528575" y="3591938"/>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Rechteck 29"/>
          <p:cNvSpPr/>
          <p:nvPr/>
        </p:nvSpPr>
        <p:spPr>
          <a:xfrm>
            <a:off x="727926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Textfeld 30"/>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4039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44444E-6 L 0.00026 0.2581 " pathEditMode="relative" rAng="0" ptsTypes="AA">
                                      <p:cBhvr>
                                        <p:cTn id="6" dur="500" fill="hold"/>
                                        <p:tgtEl>
                                          <p:spTgt spid="24"/>
                                        </p:tgtEl>
                                        <p:attrNameLst>
                                          <p:attrName>ppt_x</p:attrName>
                                          <p:attrName>ppt_y</p:attrName>
                                        </p:attrNameLst>
                                      </p:cBhvr>
                                      <p:rCtr x="13" y="12894"/>
                                    </p:animMotion>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2.29167E-6 -4.44444E-6 L 0.00547 -0.33889 " pathEditMode="relative" rAng="0" ptsTypes="AA">
                                      <p:cBhvr>
                                        <p:cTn id="22" dur="500" fill="hold"/>
                                        <p:tgtEl>
                                          <p:spTgt spid="30"/>
                                        </p:tgtEl>
                                        <p:attrNameLst>
                                          <p:attrName>ppt_x</p:attrName>
                                          <p:attrName>ppt_y</p:attrName>
                                        </p:attrNameLst>
                                      </p:cBhvr>
                                      <p:rCtr x="-26" y="-16968"/>
                                    </p:animMotion>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7" grpId="0" animBg="1"/>
      <p:bldP spid="30" grpId="0" animBg="1"/>
      <p:bldP spid="30" grpId="1"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7" name="Rechteck 26"/>
          <p:cNvSpPr/>
          <p:nvPr/>
        </p:nvSpPr>
        <p:spPr>
          <a:xfrm>
            <a:off x="7345582" y="2044435"/>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28" name="Textfeld 27"/>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9"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30" name="Rechteck 29"/>
          <p:cNvSpPr/>
          <p:nvPr/>
        </p:nvSpPr>
        <p:spPr>
          <a:xfrm>
            <a:off x="7345582" y="20447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Eckige Klammer links/rechts 30"/>
          <p:cNvSpPr/>
          <p:nvPr/>
        </p:nvSpPr>
        <p:spPr>
          <a:xfrm>
            <a:off x="1537691" y="3569145"/>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Geschweifte Klammer links/rechts 31"/>
          <p:cNvSpPr/>
          <p:nvPr/>
        </p:nvSpPr>
        <p:spPr>
          <a:xfrm>
            <a:off x="757644" y="2878059"/>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3" name="Geschweifte Klammer links/rechts 32"/>
          <p:cNvSpPr/>
          <p:nvPr/>
        </p:nvSpPr>
        <p:spPr>
          <a:xfrm>
            <a:off x="2941739" y="3433996"/>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Rechteck 33"/>
          <p:cNvSpPr/>
          <p:nvPr/>
        </p:nvSpPr>
        <p:spPr>
          <a:xfrm>
            <a:off x="734558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5" name="Textfeld 34"/>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812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1.04167E-6 -1.48148E-6 L -0.00052 0.2581 " pathEditMode="relative" rAng="0" ptsTypes="AA">
                                      <p:cBhvr>
                                        <p:cTn id="8" dur="500" fill="hold"/>
                                        <p:tgtEl>
                                          <p:spTgt spid="30"/>
                                        </p:tgtEl>
                                        <p:attrNameLst>
                                          <p:attrName>ppt_x</p:attrName>
                                          <p:attrName>ppt_y</p:attrName>
                                        </p:attrNameLst>
                                      </p:cBhvr>
                                      <p:rCtr x="-26" y="12894"/>
                                    </p:animMotion>
                                  </p:childTnLst>
                                </p:cTn>
                              </p:par>
                              <p:par>
                                <p:cTn id="9" presetID="0" presetClass="path" presetSubtype="0" accel="50000" decel="50000" fill="hold" grpId="0" nodeType="withEffect">
                                  <p:stCondLst>
                                    <p:cond delay="0"/>
                                  </p:stCondLst>
                                  <p:childTnLst>
                                    <p:animMotion origin="layout" path="M -1.04167E-6 -1.48148E-6 L 0.05742 0.07523 " pathEditMode="relative" rAng="0" ptsTypes="AA">
                                      <p:cBhvr>
                                        <p:cTn id="10" dur="500" fill="hold"/>
                                        <p:tgtEl>
                                          <p:spTgt spid="27"/>
                                        </p:tgtEl>
                                        <p:attrNameLst>
                                          <p:attrName>ppt_x</p:attrName>
                                          <p:attrName>ppt_y</p:attrName>
                                        </p:attrNameLst>
                                      </p:cBhvr>
                                      <p:rCtr x="2865" y="375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1.04167E-6 -4.44444E-6 L -4.16667E-7 -0.33796 " pathEditMode="relative" rAng="0" ptsTypes="AA">
                                      <p:cBhvr>
                                        <p:cTn id="28" dur="500" fill="hold"/>
                                        <p:tgtEl>
                                          <p:spTgt spid="34"/>
                                        </p:tgtEl>
                                        <p:attrNameLst>
                                          <p:attrName>ppt_x</p:attrName>
                                          <p:attrName>ppt_y</p:attrName>
                                        </p:attrNameLst>
                                      </p:cBhvr>
                                      <p:rCtr x="-26" y="-16944"/>
                                    </p:animMotion>
                                  </p:childTnLst>
                                </p:cTn>
                              </p:par>
                              <p:par>
                                <p:cTn id="29" presetID="1" presetClass="exit"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0" grpId="1" animBg="1"/>
      <p:bldP spid="31" grpId="0" animBg="1"/>
      <p:bldP spid="32" grpId="0" animBg="1"/>
      <p:bldP spid="33" grpId="0" animBg="1"/>
      <p:bldP spid="34" grpId="0" animBg="1"/>
      <p:bldP spid="34" grpId="1"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Textfeld 24"/>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6"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27" name="Rechteck 26"/>
          <p:cNvSpPr/>
          <p:nvPr/>
        </p:nvSpPr>
        <p:spPr>
          <a:xfrm>
            <a:off x="8057964" y="256578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Rechteck 3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2" name="Textfeld 31"/>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3" name="Eckige Klammer links/rechts 32"/>
          <p:cNvSpPr/>
          <p:nvPr/>
        </p:nvSpPr>
        <p:spPr>
          <a:xfrm>
            <a:off x="2962803" y="3439067"/>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Geschweifte Klammer links/rechts 33"/>
          <p:cNvSpPr/>
          <p:nvPr/>
        </p:nvSpPr>
        <p:spPr>
          <a:xfrm>
            <a:off x="1528183" y="3591541"/>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Rechteck 35"/>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9" name="Textfeld 38"/>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527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11111E-6 L 0.00013 0.25347 " pathEditMode="relative" rAng="0" ptsTypes="AA">
                                      <p:cBhvr>
                                        <p:cTn id="6" dur="500" fill="hold"/>
                                        <p:tgtEl>
                                          <p:spTgt spid="31"/>
                                        </p:tgtEl>
                                        <p:attrNameLst>
                                          <p:attrName>ppt_x</p:attrName>
                                          <p:attrName>ppt_y</p:attrName>
                                        </p:attrNameLst>
                                      </p:cBhvr>
                                      <p:rCtr x="0" y="12662"/>
                                    </p:animMotion>
                                  </p:childTnLst>
                                </p:cTn>
                              </p:par>
                              <p:par>
                                <p:cTn id="7" presetID="0" presetClass="path" presetSubtype="0" accel="50000" decel="50000" fill="hold" grpId="0" nodeType="withEffect">
                                  <p:stCondLst>
                                    <p:cond delay="0"/>
                                  </p:stCondLst>
                                  <p:childTnLst>
                                    <p:animMotion origin="layout" path="M 0.00573 0.00509 L 0.11849 0.07477 " pathEditMode="relative" rAng="0" ptsTypes="AA">
                                      <p:cBhvr>
                                        <p:cTn id="8" dur="500" fill="hold"/>
                                        <p:tgtEl>
                                          <p:spTgt spid="36"/>
                                        </p:tgtEl>
                                        <p:attrNameLst>
                                          <p:attrName>ppt_x</p:attrName>
                                          <p:attrName>ppt_y</p:attrName>
                                        </p:attrNameLst>
                                      </p:cBhvr>
                                      <p:rCtr x="5638" y="3472"/>
                                    </p:animMotion>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4" grpId="0" animBg="1"/>
      <p:bldP spid="36"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32" name="Freihandform 31"/>
          <p:cNvSpPr/>
          <p:nvPr/>
        </p:nvSpPr>
        <p:spPr>
          <a:xfrm>
            <a:off x="581047" y="2719363"/>
            <a:ext cx="3288859" cy="1363781"/>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33" name="Rechteck 32"/>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33" name="Rechteck 32"/>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4" name="Textfeld 33"/>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35" name="Textfeld 34"/>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36" name="Textfeld 35"/>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37" name="Textfeld 36"/>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8" name="Textfeld 37"/>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cxnSp>
        <p:nvCxnSpPr>
          <p:cNvPr id="40" name="Gerade Verbindung mit Pfeil 39"/>
          <p:cNvCxnSpPr/>
          <p:nvPr/>
        </p:nvCxnSpPr>
        <p:spPr>
          <a:xfrm flipH="1" flipV="1">
            <a:off x="2495764" y="5213023"/>
            <a:ext cx="2123370" cy="2922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42" name="Rechteck 41"/>
          <p:cNvSpPr/>
          <p:nvPr/>
        </p:nvSpPr>
        <p:spPr>
          <a:xfrm>
            <a:off x="7274926" y="2574264"/>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53379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Zusammenfassung / Beispiel</a:t>
            </a:r>
            <a:endParaRPr lang="de-DE" dirty="0"/>
          </a:p>
        </p:txBody>
      </p:sp>
    </p:spTree>
    <p:extLst>
      <p:ext uri="{BB962C8B-B14F-4D97-AF65-F5344CB8AC3E}">
        <p14:creationId xmlns:p14="http://schemas.microsoft.com/office/powerpoint/2010/main" val="1054932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Aufgabe</a:t>
            </a:r>
            <a:endParaRPr lang="de-DE" dirty="0"/>
          </a:p>
        </p:txBody>
      </p:sp>
      <p:sp>
        <p:nvSpPr>
          <p:cNvPr id="5" name="Rechteck 4"/>
          <p:cNvSpPr/>
          <p:nvPr/>
        </p:nvSpPr>
        <p:spPr>
          <a:xfrm>
            <a:off x="838200" y="1801833"/>
            <a:ext cx="10515600" cy="1754326"/>
          </a:xfrm>
          <a:prstGeom prst="rect">
            <a:avLst/>
          </a:prstGeom>
        </p:spPr>
        <p:txBody>
          <a:bodyPr wrap="square">
            <a:spAutoFit/>
          </a:bodyPr>
          <a:lstStyle/>
          <a:p>
            <a:pPr algn="just"/>
            <a:r>
              <a:rPr lang="de-DE" dirty="0" smtClean="0"/>
              <a:t>Schreibe </a:t>
            </a:r>
            <a:r>
              <a:rPr lang="de-DE" dirty="0"/>
              <a:t>ein Programm, das ermittelt, ob alle Wünsche erfüllt werden können, wenn es genug Zimmer jeder Größe gibt. Als Eingabe erhält es für jede Schülerin zwei Listen der Mitschülerinnen, mit denen sie auf jeden Fall (+) bzw. auf keinen Fall (–) ein Zimmer teilen möchte.</a:t>
            </a:r>
          </a:p>
          <a:p>
            <a:pPr algn="just"/>
            <a:r>
              <a:rPr lang="de-DE" dirty="0"/>
              <a:t>Dein Programm soll ausgeben, ob eine Zimmerbelegung möglich ist, die alle Wünsche erfüllt. Falls ja, soll es zusätzlich eine solche Zimmerbelegung ausgeben. </a:t>
            </a:r>
          </a:p>
          <a:p>
            <a:pPr algn="just"/>
            <a:endParaRPr lang="de-DE" dirty="0"/>
          </a:p>
        </p:txBody>
      </p:sp>
    </p:spTree>
    <p:extLst>
      <p:ext uri="{BB962C8B-B14F-4D97-AF65-F5344CB8AC3E}">
        <p14:creationId xmlns:p14="http://schemas.microsoft.com/office/powerpoint/2010/main" val="544784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Aufgabe</a:t>
            </a:r>
            <a:endParaRPr lang="de-DE" dirty="0"/>
          </a:p>
        </p:txBody>
      </p:sp>
      <p:sp>
        <p:nvSpPr>
          <p:cNvPr id="4" name="Textfeld 3"/>
          <p:cNvSpPr txBox="1"/>
          <p:nvPr/>
        </p:nvSpPr>
        <p:spPr>
          <a:xfrm>
            <a:off x="838200" y="1690688"/>
            <a:ext cx="10515600" cy="1200329"/>
          </a:xfrm>
          <a:prstGeom prst="rect">
            <a:avLst/>
          </a:prstGeom>
          <a:noFill/>
        </p:spPr>
        <p:txBody>
          <a:bodyPr wrap="square" rtlCol="0">
            <a:spAutoFit/>
          </a:bodyPr>
          <a:lstStyle/>
          <a:p>
            <a:pPr algn="just"/>
            <a:r>
              <a:rPr lang="de-DE" dirty="0"/>
              <a:t>Schreibe ein Programm, das die Dreiecke in einer Rätsel-Zeichnung zählt. Eine Zeichnung besteht aus einigen Strecken. Du kannst davon ausgehen, dass keine zwei Strecken auf derselben Geraden liegen und dass sich nie mehr als zwei Strecken im gleichen Punkt schneiden. </a:t>
            </a:r>
            <a:endParaRPr lang="de-DE" b="1" i="1" dirty="0"/>
          </a:p>
          <a:p>
            <a:pPr algn="just"/>
            <a:r>
              <a:rPr lang="de-DE" dirty="0"/>
              <a:t>Wende dein Programm auf die Beispiele an, die du auf den BwInf-Webseiten findest.</a:t>
            </a:r>
            <a:endParaRPr lang="de-DE" b="1" i="1" dirty="0"/>
          </a:p>
        </p:txBody>
      </p:sp>
    </p:spTree>
    <p:extLst>
      <p:ext uri="{BB962C8B-B14F-4D97-AF65-F5344CB8AC3E}">
        <p14:creationId xmlns:p14="http://schemas.microsoft.com/office/powerpoint/2010/main" val="1434904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4" name="Textfeld 3"/>
          <p:cNvSpPr txBox="1"/>
          <p:nvPr/>
        </p:nvSpPr>
        <p:spPr>
          <a:xfrm>
            <a:off x="838200" y="2180183"/>
            <a:ext cx="5121915" cy="2308324"/>
          </a:xfrm>
          <a:prstGeom prst="rect">
            <a:avLst/>
          </a:prstGeom>
          <a:noFill/>
        </p:spPr>
        <p:txBody>
          <a:bodyPr wrap="none" rtlCol="0">
            <a:spAutoFit/>
          </a:bodyPr>
          <a:lstStyle/>
          <a:p>
            <a:r>
              <a:rPr lang="sk-SK" sz="1600" dirty="0">
                <a:latin typeface="Menlo" charset="0"/>
                <a:ea typeface="Menlo" charset="0"/>
                <a:cs typeface="Menlo" charset="0"/>
              </a:rPr>
              <a:t>6</a:t>
            </a:r>
            <a:br>
              <a:rPr lang="sk-SK" sz="1600" dirty="0">
                <a:latin typeface="Menlo" charset="0"/>
                <a:ea typeface="Menlo" charset="0"/>
                <a:cs typeface="Menlo" charset="0"/>
              </a:rPr>
            </a:br>
            <a:r>
              <a:rPr lang="sk-SK" sz="1600" dirty="0">
                <a:latin typeface="Menlo" charset="0"/>
                <a:ea typeface="Menlo" charset="0"/>
                <a:cs typeface="Menlo" charset="0"/>
              </a:rPr>
              <a:t>0.000000 0.000000 0.000000 200.000000</a:t>
            </a:r>
            <a:br>
              <a:rPr lang="sk-SK" sz="1600" dirty="0">
                <a:latin typeface="Menlo" charset="0"/>
                <a:ea typeface="Menlo" charset="0"/>
                <a:cs typeface="Menlo" charset="0"/>
              </a:rPr>
            </a:br>
            <a:r>
              <a:rPr lang="sk-SK" sz="1600" dirty="0">
                <a:latin typeface="Menlo" charset="0"/>
                <a:ea typeface="Menlo" charset="0"/>
                <a:cs typeface="Menlo" charset="0"/>
              </a:rPr>
              <a:t>0.000000 0.000000 120.000000 0.000000</a:t>
            </a:r>
            <a:br>
              <a:rPr lang="sk-SK" sz="1600" dirty="0">
                <a:latin typeface="Menlo" charset="0"/>
                <a:ea typeface="Menlo" charset="0"/>
                <a:cs typeface="Menlo" charset="0"/>
              </a:rPr>
            </a:br>
            <a:r>
              <a:rPr lang="sk-SK" sz="1600" dirty="0">
                <a:latin typeface="Menlo" charset="0"/>
                <a:ea typeface="Menlo" charset="0"/>
                <a:cs typeface="Menlo" charset="0"/>
              </a:rPr>
              <a:t>120.000000 0.000000 0.000000 200.000000</a:t>
            </a:r>
            <a:br>
              <a:rPr lang="sk-SK" sz="1600" dirty="0">
                <a:latin typeface="Menlo" charset="0"/>
                <a:ea typeface="Menlo" charset="0"/>
                <a:cs typeface="Menlo" charset="0"/>
              </a:rPr>
            </a:br>
            <a:r>
              <a:rPr lang="sk-SK" sz="1600" dirty="0">
                <a:latin typeface="Menlo" charset="0"/>
                <a:ea typeface="Menlo" charset="0"/>
                <a:cs typeface="Menlo" charset="0"/>
              </a:rPr>
              <a:t>0.000000 20.000000 100.000000 180.000000</a:t>
            </a:r>
            <a:br>
              <a:rPr lang="sk-SK" sz="1600" dirty="0">
                <a:latin typeface="Menlo" charset="0"/>
                <a:ea typeface="Menlo" charset="0"/>
                <a:cs typeface="Menlo" charset="0"/>
              </a:rPr>
            </a:br>
            <a:r>
              <a:rPr lang="sk-SK" sz="1600" dirty="0">
                <a:latin typeface="Menlo" charset="0"/>
                <a:ea typeface="Menlo" charset="0"/>
                <a:cs typeface="Menlo" charset="0"/>
              </a:rPr>
              <a:t>20.000000 0.000000 50.000000 180.000000</a:t>
            </a:r>
            <a:br>
              <a:rPr lang="sk-SK" sz="1600" dirty="0">
                <a:latin typeface="Menlo" charset="0"/>
                <a:ea typeface="Menlo" charset="0"/>
                <a:cs typeface="Menlo" charset="0"/>
              </a:rPr>
            </a:br>
            <a:r>
              <a:rPr lang="sk-SK" sz="1600" dirty="0">
                <a:latin typeface="Menlo" charset="0"/>
                <a:ea typeface="Menlo" charset="0"/>
                <a:cs typeface="Menlo" charset="0"/>
              </a:rPr>
              <a:t>100.000000 0.000000 50.000000 180.000000</a:t>
            </a:r>
            <a:br>
              <a:rPr lang="sk-SK" sz="1600" dirty="0">
                <a:latin typeface="Menlo" charset="0"/>
                <a:ea typeface="Menlo" charset="0"/>
                <a:cs typeface="Menlo" charset="0"/>
              </a:rPr>
            </a:br>
            <a:r>
              <a:rPr lang="sk-SK" sz="1600" dirty="0">
                <a:latin typeface="Menlo" charset="0"/>
                <a:ea typeface="Menlo" charset="0"/>
                <a:cs typeface="Menlo" charset="0"/>
              </a:rPr>
              <a:t/>
            </a:r>
            <a:br>
              <a:rPr lang="sk-SK" sz="1600" dirty="0">
                <a:latin typeface="Menlo" charset="0"/>
                <a:ea typeface="Menlo" charset="0"/>
                <a:cs typeface="Menlo" charset="0"/>
              </a:rPr>
            </a:br>
            <a:endParaRPr lang="de-DE" sz="1600" dirty="0">
              <a:latin typeface="Menlo" charset="0"/>
              <a:ea typeface="Menlo" charset="0"/>
              <a:cs typeface="Menlo" charset="0"/>
            </a:endParaRPr>
          </a:p>
        </p:txBody>
      </p:sp>
      <p:pic>
        <p:nvPicPr>
          <p:cNvPr id="5" name="Bild 4" descr="../Desktop/screenshots/Bildschirmfoto%202017-11-01%20um%2012.50.14.png"/>
          <p:cNvPicPr/>
          <p:nvPr/>
        </p:nvPicPr>
        <p:blipFill rotWithShape="1">
          <a:blip r:embed="rId2" cstate="print">
            <a:extLst>
              <a:ext uri="{28A0092B-C50C-407E-A947-70E740481C1C}">
                <a14:useLocalDpi xmlns:a14="http://schemas.microsoft.com/office/drawing/2010/main" val="0"/>
              </a:ext>
            </a:extLst>
          </a:blip>
          <a:srcRect l="1266" t="2975" r="4498" b="3947"/>
          <a:stretch/>
        </p:blipFill>
        <p:spPr bwMode="auto">
          <a:xfrm>
            <a:off x="6980286" y="2180183"/>
            <a:ext cx="4373514" cy="32149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3798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3" name="Inhaltsplatzhalter 2"/>
          <p:cNvSpPr>
            <a:spLocks noGrp="1"/>
          </p:cNvSpPr>
          <p:nvPr>
            <p:ph idx="1"/>
          </p:nvPr>
        </p:nvSpPr>
        <p:spPr>
          <a:xfrm>
            <a:off x="838200" y="1825625"/>
            <a:ext cx="10515600" cy="454279"/>
          </a:xfrm>
        </p:spPr>
        <p:txBody>
          <a:bodyPr>
            <a:normAutofit lnSpcReduction="10000"/>
          </a:bodyPr>
          <a:lstStyle/>
          <a:p>
            <a:r>
              <a:rPr lang="de-DE" smtClean="0"/>
              <a:t>Schnittpunkte bestimmen:</a:t>
            </a:r>
            <a:endParaRPr lang="de-DE" dirty="0"/>
          </a:p>
        </p:txBody>
      </p:sp>
      <mc:AlternateContent xmlns:mc="http://schemas.openxmlformats.org/markup-compatibility/2006">
        <mc:Choice xmlns:a14="http://schemas.microsoft.com/office/drawing/2010/main" Requires="a14">
          <p:sp>
            <p:nvSpPr>
              <p:cNvPr id="4" name="Rechteck 3"/>
              <p:cNvSpPr/>
              <p:nvPr/>
            </p:nvSpPr>
            <p:spPr>
              <a:xfrm>
                <a:off x="838200" y="2414841"/>
                <a:ext cx="5622950" cy="6771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𝑥</m:t>
                          </m:r>
                        </m:e>
                        <m:sub>
                          <m:r>
                            <a:rPr lang="de-DE" i="1">
                              <a:latin typeface="Cambria Math" charset="0"/>
                            </a:rPr>
                            <m:t>𝑠</m:t>
                          </m:r>
                        </m:sub>
                      </m:sSub>
                      <m:r>
                        <a:rPr lang="de-DE" i="0">
                          <a:latin typeface="Cambria Math" charset="0"/>
                        </a:rPr>
                        <m:t>=</m:t>
                      </m:r>
                      <m:f>
                        <m:fPr>
                          <m:ctrlPr>
                            <a:rPr lang="de-DE" i="1">
                              <a:latin typeface="Cambria Math" charset="0"/>
                            </a:rPr>
                          </m:ctrlPr>
                        </m:fPr>
                        <m:num>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sSub>
                                <m:sSubPr>
                                  <m:ctrlPr>
                                    <a:rPr lang="de-DE" i="1">
                                      <a:latin typeface="Cambria Math" charset="0"/>
                                    </a:rPr>
                                  </m:ctrlPr>
                                </m:sSubPr>
                                <m:e>
                                  <m:r>
                                    <a:rPr lang="de-DE" i="1">
                                      <a:latin typeface="Cambria Math" charset="0"/>
                                    </a:rPr>
                                    <m:t>𝑦</m:t>
                                  </m:r>
                                </m:e>
                                <m:sub>
                                  <m:r>
                                    <a:rPr lang="de-DE" i="0">
                                      <a:latin typeface="Cambria Math" charset="0"/>
                                    </a:rPr>
                                    <m:t>2</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sSub>
                                <m:sSubPr>
                                  <m:ctrlPr>
                                    <a:rPr lang="de-DE" i="1">
                                      <a:latin typeface="Cambria Math" charset="0"/>
                                    </a:rPr>
                                  </m:ctrlPr>
                                </m:sSubPr>
                                <m:e>
                                  <m:r>
                                    <a:rPr lang="de-DE" i="1">
                                      <a:latin typeface="Cambria Math" charset="0"/>
                                    </a:rPr>
                                    <m:t>𝑦</m:t>
                                  </m:r>
                                </m:e>
                                <m:sub>
                                  <m:r>
                                    <a:rPr lang="de-DE" i="0">
                                      <a:latin typeface="Cambria Math" charset="0"/>
                                    </a:rPr>
                                    <m:t>4</m:t>
                                  </m:r>
                                </m:sub>
                              </m:sSub>
                            </m:e>
                          </m:d>
                        </m:num>
                        <m:den>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en>
                      </m:f>
                    </m:oMath>
                  </m:oMathPara>
                </a14:m>
                <a:endParaRPr lang="de-DE" dirty="0"/>
              </a:p>
            </p:txBody>
          </p:sp>
        </mc:Choice>
        <mc:Fallback>
          <p:sp>
            <p:nvSpPr>
              <p:cNvPr id="4" name="Rechteck 3"/>
              <p:cNvSpPr>
                <a:spLocks noRot="1" noChangeAspect="1" noMove="1" noResize="1" noEditPoints="1" noAdjustHandles="1" noChangeArrowheads="1" noChangeShapeType="1" noTextEdit="1"/>
              </p:cNvSpPr>
              <p:nvPr/>
            </p:nvSpPr>
            <p:spPr>
              <a:xfrm>
                <a:off x="838200" y="2414841"/>
                <a:ext cx="5622950" cy="677173"/>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Rechteck 4"/>
              <p:cNvSpPr/>
              <p:nvPr/>
            </p:nvSpPr>
            <p:spPr>
              <a:xfrm>
                <a:off x="838200" y="3434215"/>
                <a:ext cx="5608137" cy="6771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𝑦</m:t>
                          </m:r>
                        </m:e>
                        <m:sub>
                          <m:r>
                            <a:rPr lang="de-DE" i="1">
                              <a:latin typeface="Cambria Math" charset="0"/>
                            </a:rPr>
                            <m:t>𝑠</m:t>
                          </m:r>
                        </m:sub>
                      </m:sSub>
                      <m:r>
                        <a:rPr lang="de-DE" i="0">
                          <a:latin typeface="Cambria Math" charset="0"/>
                        </a:rPr>
                        <m:t>=</m:t>
                      </m:r>
                      <m:f>
                        <m:fPr>
                          <m:ctrlPr>
                            <a:rPr lang="de-DE" i="1">
                              <a:latin typeface="Cambria Math" charset="0"/>
                            </a:rPr>
                          </m:ctrlPr>
                        </m:fPr>
                        <m:num>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2</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sSub>
                                <m:sSubPr>
                                  <m:ctrlPr>
                                    <a:rPr lang="de-DE" i="1">
                                      <a:latin typeface="Cambria Math" charset="0"/>
                                    </a:rPr>
                                  </m:ctrlPr>
                                </m:sSubPr>
                                <m:e>
                                  <m:r>
                                    <a:rPr lang="de-DE" i="1">
                                      <a:latin typeface="Cambria Math" charset="0"/>
                                    </a:rPr>
                                    <m:t>𝑦</m:t>
                                  </m:r>
                                </m:e>
                                <m:sub>
                                  <m:r>
                                    <a:rPr lang="de-DE" i="0">
                                      <a:latin typeface="Cambria Math" charset="0"/>
                                    </a:rPr>
                                    <m:t>4</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4</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sSub>
                                <m:sSubPr>
                                  <m:ctrlPr>
                                    <a:rPr lang="de-DE" i="1">
                                      <a:latin typeface="Cambria Math" charset="0"/>
                                    </a:rPr>
                                  </m:ctrlPr>
                                </m:sSubPr>
                                <m:e>
                                  <m:r>
                                    <a:rPr lang="de-DE" i="1">
                                      <a:latin typeface="Cambria Math" charset="0"/>
                                    </a:rPr>
                                    <m:t>𝑦</m:t>
                                  </m:r>
                                </m:e>
                                <m:sub>
                                  <m:r>
                                    <a:rPr lang="de-DE" i="0">
                                      <a:latin typeface="Cambria Math" charset="0"/>
                                    </a:rPr>
                                    <m:t>2</m:t>
                                  </m:r>
                                </m:sub>
                              </m:sSub>
                            </m:e>
                          </m:d>
                        </m:num>
                        <m:den>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en>
                      </m:f>
                    </m:oMath>
                  </m:oMathPara>
                </a14:m>
                <a:endParaRPr lang="de-DE" dirty="0"/>
              </a:p>
            </p:txBody>
          </p:sp>
        </mc:Choice>
        <mc:Fallback>
          <p:sp>
            <p:nvSpPr>
              <p:cNvPr id="5" name="Rechteck 4"/>
              <p:cNvSpPr>
                <a:spLocks noRot="1" noChangeAspect="1" noMove="1" noResize="1" noEditPoints="1" noAdjustHandles="1" noChangeArrowheads="1" noChangeShapeType="1" noTextEdit="1"/>
              </p:cNvSpPr>
              <p:nvPr/>
            </p:nvSpPr>
            <p:spPr>
              <a:xfrm>
                <a:off x="838200" y="3434215"/>
                <a:ext cx="5608137" cy="677173"/>
              </a:xfrm>
              <a:prstGeom prst="rect">
                <a:avLst/>
              </a:prstGeom>
              <a:blipFill rotWithShape="0">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11491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3" name="Inhaltsplatzhalter 2"/>
          <p:cNvSpPr>
            <a:spLocks noGrp="1"/>
          </p:cNvSpPr>
          <p:nvPr>
            <p:ph idx="1"/>
          </p:nvPr>
        </p:nvSpPr>
        <p:spPr>
          <a:xfrm>
            <a:off x="838200" y="1825625"/>
            <a:ext cx="10515600" cy="466471"/>
          </a:xfrm>
        </p:spPr>
        <p:txBody>
          <a:bodyPr>
            <a:normAutofit lnSpcReduction="10000"/>
          </a:bodyPr>
          <a:lstStyle/>
          <a:p>
            <a:r>
              <a:rPr lang="de-DE" dirty="0" smtClean="0"/>
              <a:t>Dreiecke im </a:t>
            </a:r>
            <a:r>
              <a:rPr lang="de-DE" smtClean="0"/>
              <a:t>Graphen suchen</a:t>
            </a:r>
            <a:endParaRPr lang="de-DE"/>
          </a:p>
        </p:txBody>
      </p:sp>
      <p:pic>
        <p:nvPicPr>
          <p:cNvPr id="4" name="Bild 3" descr="../Desktop/screenshots/Bildschirmfoto%202017-11-01%20um%2012.50.14.png"/>
          <p:cNvPicPr/>
          <p:nvPr/>
        </p:nvPicPr>
        <p:blipFill rotWithShape="1">
          <a:blip r:embed="rId2" cstate="print">
            <a:extLst>
              <a:ext uri="{28A0092B-C50C-407E-A947-70E740481C1C}">
                <a14:useLocalDpi xmlns:a14="http://schemas.microsoft.com/office/drawing/2010/main" val="0"/>
              </a:ext>
            </a:extLst>
          </a:blip>
          <a:srcRect l="1266" t="2975" r="4498" b="3947"/>
          <a:stretch/>
        </p:blipFill>
        <p:spPr bwMode="auto">
          <a:xfrm>
            <a:off x="3423087" y="2427033"/>
            <a:ext cx="5345826" cy="39296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7449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Beispiel</a:t>
            </a:r>
            <a:endParaRPr lang="de-DE" dirty="0"/>
          </a:p>
        </p:txBody>
      </p:sp>
    </p:spTree>
    <p:extLst>
      <p:ext uri="{BB962C8B-B14F-4D97-AF65-F5344CB8AC3E}">
        <p14:creationId xmlns:p14="http://schemas.microsoft.com/office/powerpoint/2010/main" val="1369394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Aufgabe</a:t>
            </a:r>
            <a:endParaRPr lang="de-DE" dirty="0"/>
          </a:p>
        </p:txBody>
      </p:sp>
      <p:sp>
        <p:nvSpPr>
          <p:cNvPr id="3" name="Inhaltsplatzhalt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de-DE" dirty="0" smtClean="0"/>
              <a:t>Simuliere Spiel (8 Bauern gegen 1 Turm)</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de-DE" dirty="0" smtClean="0"/>
              <a:t>Simuliere Spiel (7 Bauern gegen 1 Turm)</a:t>
            </a:r>
            <a:endParaRPr lang="de-DE" dirty="0"/>
          </a:p>
        </p:txBody>
      </p:sp>
    </p:spTree>
    <p:extLst>
      <p:ext uri="{BB962C8B-B14F-4D97-AF65-F5344CB8AC3E}">
        <p14:creationId xmlns:p14="http://schemas.microsoft.com/office/powerpoint/2010/main" val="367878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Lösungsidee</a:t>
            </a:r>
            <a:endParaRPr lang="de-DE" dirty="0"/>
          </a:p>
        </p:txBody>
      </p:sp>
      <p:sp>
        <p:nvSpPr>
          <p:cNvPr id="4" name="Rechteck 3"/>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5" name="Textfeld 4"/>
          <p:cNvSpPr txBox="1"/>
          <p:nvPr/>
        </p:nvSpPr>
        <p:spPr>
          <a:xfrm>
            <a:off x="838200" y="2197299"/>
            <a:ext cx="6355080" cy="369332"/>
          </a:xfrm>
          <a:prstGeom prst="rect">
            <a:avLst/>
          </a:prstGeom>
          <a:noFill/>
        </p:spPr>
        <p:txBody>
          <a:bodyPr wrap="square" rtlCol="0">
            <a:spAutoFit/>
          </a:bodyPr>
          <a:lstStyle/>
          <a:p>
            <a:r>
              <a:rPr lang="de-DE" dirty="0" smtClean="0"/>
              <a:t>Bester Zug für Bauern:</a:t>
            </a:r>
          </a:p>
        </p:txBody>
      </p:sp>
    </p:spTree>
    <p:extLst>
      <p:ext uri="{BB962C8B-B14F-4D97-AF65-F5344CB8AC3E}">
        <p14:creationId xmlns:p14="http://schemas.microsoft.com/office/powerpoint/2010/main" val="1536913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6" name="Rechteck 5"/>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7" name="Textfeld 6"/>
          <p:cNvSpPr txBox="1"/>
          <p:nvPr/>
        </p:nvSpPr>
        <p:spPr>
          <a:xfrm>
            <a:off x="838200" y="2197299"/>
            <a:ext cx="6355080" cy="369332"/>
          </a:xfrm>
          <a:prstGeom prst="rect">
            <a:avLst/>
          </a:prstGeom>
          <a:noFill/>
        </p:spPr>
        <p:txBody>
          <a:bodyPr wrap="square" rtlCol="0">
            <a:spAutoFit/>
          </a:bodyPr>
          <a:lstStyle/>
          <a:p>
            <a:r>
              <a:rPr lang="de-DE" dirty="0" smtClean="0"/>
              <a:t>Bester Zug für Bauern:</a:t>
            </a:r>
          </a:p>
        </p:txBody>
      </p:sp>
      <p:sp>
        <p:nvSpPr>
          <p:cNvPr id="8" name="Rechteck 7"/>
          <p:cNvSpPr/>
          <p:nvPr/>
        </p:nvSpPr>
        <p:spPr>
          <a:xfrm>
            <a:off x="838200" y="2566631"/>
            <a:ext cx="6548438" cy="923330"/>
          </a:xfrm>
          <a:prstGeom prst="rect">
            <a:avLst/>
          </a:prstGeom>
        </p:spPr>
        <p:txBody>
          <a:bodyPr wrap="square">
            <a:spAutoFit/>
          </a:bodyPr>
          <a:lstStyle/>
          <a:p>
            <a:r>
              <a:rPr lang="de-DE" dirty="0"/>
              <a:t>H4 </a:t>
            </a:r>
            <a:r>
              <a:rPr lang="mr-IN" dirty="0"/>
              <a:t>–</a:t>
            </a:r>
            <a:r>
              <a:rPr lang="de-DE" dirty="0"/>
              <a:t> H5 </a:t>
            </a:r>
          </a:p>
          <a:p>
            <a:r>
              <a:rPr lang="de-DE" dirty="0"/>
              <a:t>-&gt; Zugmöglichkeiten für Turm werden am stärksten </a:t>
            </a:r>
            <a:r>
              <a:rPr lang="de-DE" dirty="0" smtClean="0"/>
              <a:t>eingeschränkt</a:t>
            </a:r>
          </a:p>
          <a:p>
            <a:r>
              <a:rPr lang="de-DE" dirty="0" smtClean="0"/>
              <a:t>-&gt; Turm kann Bauern-Reihe nicht durchschreiten</a:t>
            </a:r>
            <a:endParaRPr lang="de-DE" dirty="0"/>
          </a:p>
        </p:txBody>
      </p:sp>
    </p:spTree>
    <p:extLst>
      <p:ext uri="{BB962C8B-B14F-4D97-AF65-F5344CB8AC3E}">
        <p14:creationId xmlns:p14="http://schemas.microsoft.com/office/powerpoint/2010/main" val="721921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5" name="Rechteck 4"/>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6" name="Textfeld 5"/>
          <p:cNvSpPr txBox="1"/>
          <p:nvPr/>
        </p:nvSpPr>
        <p:spPr>
          <a:xfrm>
            <a:off x="838200" y="2197299"/>
            <a:ext cx="6355080" cy="369332"/>
          </a:xfrm>
          <a:prstGeom prst="rect">
            <a:avLst/>
          </a:prstGeom>
          <a:noFill/>
        </p:spPr>
        <p:txBody>
          <a:bodyPr wrap="square" rtlCol="0">
            <a:spAutoFit/>
          </a:bodyPr>
          <a:lstStyle/>
          <a:p>
            <a:r>
              <a:rPr lang="de-DE" dirty="0" smtClean="0"/>
              <a:t>Bester Zug für Turm:</a:t>
            </a:r>
          </a:p>
        </p:txBody>
      </p:sp>
    </p:spTree>
    <p:extLst>
      <p:ext uri="{BB962C8B-B14F-4D97-AF65-F5344CB8AC3E}">
        <p14:creationId xmlns:p14="http://schemas.microsoft.com/office/powerpoint/2010/main" val="370064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5" name="Rechteck 4"/>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a:t>
            </a:r>
            <a:r>
              <a:rPr lang="de-DE" sz="2400" dirty="0" smtClean="0">
                <a:solidFill>
                  <a:srgbClr val="0D0D0D"/>
                </a:solidFill>
                <a:latin typeface="Menlo" charset="0"/>
                <a:ea typeface="Menlo" charset="0"/>
                <a:cs typeface="Menlo" charset="0"/>
              </a:rPr>
              <a:t> </a:t>
            </a:r>
            <a:r>
              <a:rPr lang="de-DE" sz="2400" dirty="0">
                <a:solidFill>
                  <a:srgbClr val="0D0D0D"/>
                </a:solidFill>
                <a:latin typeface="Menlo" charset="0"/>
                <a:ea typeface="Menlo" charset="0"/>
                <a:cs typeface="Menlo" charset="0"/>
              </a:rPr>
              <a:t>. . . . . . </a:t>
            </a:r>
            <a:r>
              <a:rPr lang="de-DE" sz="2400" dirty="0" smtClean="0">
                <a:solidFill>
                  <a:srgbClr val="0D0D0D"/>
                </a:solidFill>
                <a:latin typeface="Menlo" charset="0"/>
                <a:ea typeface="Menlo" charset="0"/>
                <a:cs typeface="Menlo" charset="0"/>
              </a:rPr>
              <a:t>.</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6" name="Textfeld 5"/>
          <p:cNvSpPr txBox="1"/>
          <p:nvPr/>
        </p:nvSpPr>
        <p:spPr>
          <a:xfrm>
            <a:off x="838200" y="2197299"/>
            <a:ext cx="6355080" cy="369332"/>
          </a:xfrm>
          <a:prstGeom prst="rect">
            <a:avLst/>
          </a:prstGeom>
          <a:noFill/>
        </p:spPr>
        <p:txBody>
          <a:bodyPr wrap="square" rtlCol="0">
            <a:spAutoFit/>
          </a:bodyPr>
          <a:lstStyle/>
          <a:p>
            <a:r>
              <a:rPr lang="de-DE" dirty="0" smtClean="0"/>
              <a:t>Bester Zug für Turm:</a:t>
            </a:r>
          </a:p>
        </p:txBody>
      </p:sp>
      <p:sp>
        <p:nvSpPr>
          <p:cNvPr id="7" name="Rechteck 6"/>
          <p:cNvSpPr/>
          <p:nvPr/>
        </p:nvSpPr>
        <p:spPr>
          <a:xfrm>
            <a:off x="838200" y="2566631"/>
            <a:ext cx="6096000" cy="923330"/>
          </a:xfrm>
          <a:prstGeom prst="rect">
            <a:avLst/>
          </a:prstGeom>
        </p:spPr>
        <p:txBody>
          <a:bodyPr>
            <a:spAutoFit/>
          </a:bodyPr>
          <a:lstStyle/>
          <a:p>
            <a:r>
              <a:rPr lang="de-DE" dirty="0" smtClean="0"/>
              <a:t>H8 </a:t>
            </a:r>
            <a:r>
              <a:rPr lang="mr-IN" dirty="0"/>
              <a:t>–</a:t>
            </a:r>
            <a:r>
              <a:rPr lang="de-DE" dirty="0"/>
              <a:t> </a:t>
            </a:r>
            <a:r>
              <a:rPr lang="de-DE" dirty="0" smtClean="0"/>
              <a:t>(A8, B8, C8, D8, E8, F8, G8)</a:t>
            </a:r>
            <a:endParaRPr lang="de-DE" dirty="0"/>
          </a:p>
          <a:p>
            <a:r>
              <a:rPr lang="de-DE" dirty="0"/>
              <a:t>-&gt; </a:t>
            </a:r>
            <a:r>
              <a:rPr lang="de-DE" dirty="0" smtClean="0"/>
              <a:t>Turm wählt Zug, der ihm möglichst viele Zugmöglichkeiten verschafft</a:t>
            </a:r>
            <a:endParaRPr lang="de-DE" dirty="0"/>
          </a:p>
        </p:txBody>
      </p:sp>
    </p:spTree>
    <p:extLst>
      <p:ext uri="{BB962C8B-B14F-4D97-AF65-F5344CB8AC3E}">
        <p14:creationId xmlns:p14="http://schemas.microsoft.com/office/powerpoint/2010/main" val="294974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Liste als gerichteter gewichteter Graph darstellbar</a:t>
            </a:r>
            <a:endParaRPr lang="de-DE" dirty="0"/>
          </a:p>
        </p:txBody>
      </p:sp>
      <p:sp>
        <p:nvSpPr>
          <p:cNvPr id="4" name="Textfeld 3"/>
          <p:cNvSpPr txBox="1"/>
          <p:nvPr/>
        </p:nvSpPr>
        <p:spPr>
          <a:xfrm>
            <a:off x="838200" y="2674937"/>
            <a:ext cx="2379133" cy="3416320"/>
          </a:xfrm>
          <a:prstGeom prst="rect">
            <a:avLst/>
          </a:prstGeom>
          <a:noFill/>
        </p:spPr>
        <p:txBody>
          <a:bodyPr wrap="square" rtlCol="0">
            <a:spAutoFit/>
          </a:bodyPr>
          <a:lstStyle/>
          <a:p>
            <a:r>
              <a:rPr lang="de-DE" dirty="0" smtClean="0"/>
              <a:t>Alina: 	+Lilli</a:t>
            </a:r>
          </a:p>
          <a:p>
            <a:r>
              <a:rPr lang="de-DE" dirty="0"/>
              <a:t>	</a:t>
            </a:r>
            <a:r>
              <a:rPr lang="de-DE" dirty="0" smtClean="0"/>
              <a:t> - </a:t>
            </a:r>
          </a:p>
          <a:p>
            <a:r>
              <a:rPr lang="de-DE" dirty="0" smtClean="0"/>
              <a:t>Emma:	+</a:t>
            </a:r>
          </a:p>
          <a:p>
            <a:r>
              <a:rPr lang="de-DE" dirty="0"/>
              <a:t>	</a:t>
            </a:r>
            <a:r>
              <a:rPr lang="de-DE" dirty="0" smtClean="0"/>
              <a:t>- Alina</a:t>
            </a:r>
          </a:p>
          <a:p>
            <a:r>
              <a:rPr lang="de-DE" dirty="0" smtClean="0"/>
              <a:t>Lara	+</a:t>
            </a:r>
          </a:p>
          <a:p>
            <a:r>
              <a:rPr lang="de-DE" dirty="0"/>
              <a:t>	</a:t>
            </a:r>
            <a:r>
              <a:rPr lang="de-DE" dirty="0" smtClean="0"/>
              <a:t>- Emma</a:t>
            </a:r>
          </a:p>
          <a:p>
            <a:r>
              <a:rPr lang="de-DE" dirty="0" smtClean="0"/>
              <a:t>Lilli	+</a:t>
            </a:r>
          </a:p>
          <a:p>
            <a:r>
              <a:rPr lang="de-DE" dirty="0"/>
              <a:t>	</a:t>
            </a:r>
            <a:r>
              <a:rPr lang="de-DE" dirty="0" smtClean="0"/>
              <a:t>- Lara</a:t>
            </a:r>
          </a:p>
          <a:p>
            <a:r>
              <a:rPr lang="de-DE" dirty="0" smtClean="0"/>
              <a:t>Mia	+ Zoe, Emma</a:t>
            </a:r>
          </a:p>
          <a:p>
            <a:r>
              <a:rPr lang="de-DE" dirty="0" smtClean="0"/>
              <a:t>	-</a:t>
            </a:r>
          </a:p>
          <a:p>
            <a:r>
              <a:rPr lang="de-DE" dirty="0" smtClean="0"/>
              <a:t>Zoe	+ Mia</a:t>
            </a:r>
          </a:p>
          <a:p>
            <a:r>
              <a:rPr lang="de-DE" dirty="0"/>
              <a:t>	</a:t>
            </a:r>
            <a:r>
              <a:rPr lang="de-DE" dirty="0" smtClean="0"/>
              <a:t>- Alina</a:t>
            </a:r>
            <a:endParaRPr lang="de-DE" dirty="0"/>
          </a:p>
        </p:txBody>
      </p:sp>
      <p:grpSp>
        <p:nvGrpSpPr>
          <p:cNvPr id="5" name="Gruppierung 4"/>
          <p:cNvGrpSpPr/>
          <p:nvPr/>
        </p:nvGrpSpPr>
        <p:grpSpPr>
          <a:xfrm>
            <a:off x="4927600" y="2674937"/>
            <a:ext cx="5105400" cy="3416320"/>
            <a:chOff x="0" y="0"/>
            <a:chExt cx="2286635" cy="1419860"/>
          </a:xfrm>
        </p:grpSpPr>
        <p:cxnSp>
          <p:nvCxnSpPr>
            <p:cNvPr id="6" name="Gerade Verbindung mit Pfeil 5"/>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uppierung 6"/>
            <p:cNvGrpSpPr/>
            <p:nvPr/>
          </p:nvGrpSpPr>
          <p:grpSpPr>
            <a:xfrm>
              <a:off x="0" y="0"/>
              <a:ext cx="2286635" cy="1419860"/>
              <a:chOff x="0" y="0"/>
              <a:chExt cx="2286635" cy="1419860"/>
            </a:xfrm>
          </p:grpSpPr>
          <p:sp>
            <p:nvSpPr>
              <p:cNvPr id="8" name="Rechteck 7"/>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Alina</a:t>
                </a:r>
                <a:endParaRPr lang="de-DE" dirty="0">
                  <a:effectLst/>
                  <a:latin typeface="Calibri" charset="0"/>
                  <a:ea typeface="Calibri" charset="0"/>
                  <a:cs typeface="Calibri" charset="0"/>
                </a:endParaRPr>
              </a:p>
            </p:txBody>
          </p:sp>
          <p:sp>
            <p:nvSpPr>
              <p:cNvPr id="9" name="Rechteck 8"/>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Lilli</a:t>
                </a:r>
                <a:endParaRPr lang="de-DE">
                  <a:effectLst/>
                  <a:latin typeface="Calibri" charset="0"/>
                  <a:ea typeface="Calibri" charset="0"/>
                  <a:cs typeface="Calibri" charset="0"/>
                </a:endParaRPr>
              </a:p>
            </p:txBody>
          </p:sp>
          <p:sp>
            <p:nvSpPr>
              <p:cNvPr id="10" name="Rechteck 9"/>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Emma</a:t>
                </a:r>
                <a:endParaRPr lang="de-DE" dirty="0">
                  <a:effectLst/>
                  <a:latin typeface="Calibri" charset="0"/>
                  <a:ea typeface="Calibri" charset="0"/>
                  <a:cs typeface="Calibri" charset="0"/>
                </a:endParaRPr>
              </a:p>
            </p:txBody>
          </p:sp>
          <p:sp>
            <p:nvSpPr>
              <p:cNvPr id="11" name="Rechteck 10"/>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Lara</a:t>
                </a:r>
                <a:endParaRPr lang="de-DE" dirty="0">
                  <a:effectLst/>
                  <a:latin typeface="Calibri" charset="0"/>
                  <a:ea typeface="Calibri" charset="0"/>
                  <a:cs typeface="Calibri" charset="0"/>
                </a:endParaRPr>
              </a:p>
            </p:txBody>
          </p:sp>
          <p:sp>
            <p:nvSpPr>
              <p:cNvPr id="12" name="Rechteck 11"/>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Mia</a:t>
                </a:r>
                <a:endParaRPr lang="de-DE">
                  <a:effectLst/>
                  <a:latin typeface="Calibri" charset="0"/>
                  <a:ea typeface="Calibri" charset="0"/>
                  <a:cs typeface="Calibri" charset="0"/>
                </a:endParaRPr>
              </a:p>
            </p:txBody>
          </p:sp>
          <p:sp>
            <p:nvSpPr>
              <p:cNvPr id="13" name="Rechteck 12"/>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Zoe</a:t>
                </a:r>
                <a:endParaRPr lang="de-DE" dirty="0">
                  <a:effectLst/>
                  <a:latin typeface="Calibri" charset="0"/>
                  <a:ea typeface="Calibri" charset="0"/>
                  <a:cs typeface="Calibri" charset="0"/>
                </a:endParaRPr>
              </a:p>
            </p:txBody>
          </p:sp>
          <p:cxnSp>
            <p:nvCxnSpPr>
              <p:cNvPr id="14" name="Gerade Verbindung mit Pfeil 13"/>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14072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Beispiel</a:t>
            </a:r>
            <a:endParaRPr lang="de-DE" dirty="0"/>
          </a:p>
        </p:txBody>
      </p:sp>
    </p:spTree>
    <p:extLst>
      <p:ext uri="{BB962C8B-B14F-4D97-AF65-F5344CB8AC3E}">
        <p14:creationId xmlns:p14="http://schemas.microsoft.com/office/powerpoint/2010/main" val="460849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1239308"/>
          </a:xfrm>
        </p:spPr>
        <p:txBody>
          <a:bodyPr/>
          <a:lstStyle/>
          <a:p>
            <a:r>
              <a:rPr lang="de-DE" dirty="0" smtClean="0"/>
              <a:t>Wenn perfekte Zimmerverteilung möglich:</a:t>
            </a:r>
          </a:p>
          <a:p>
            <a:pPr lvl="1"/>
            <a:r>
              <a:rPr lang="de-DE" dirty="0" smtClean="0"/>
              <a:t>Gerichteter Graph als zwei ungerichtete und </a:t>
            </a:r>
            <a:r>
              <a:rPr lang="de-DE" dirty="0" err="1" smtClean="0"/>
              <a:t>ungewichtete</a:t>
            </a:r>
            <a:r>
              <a:rPr lang="de-DE" dirty="0" smtClean="0"/>
              <a:t> Graphen darstellbar</a:t>
            </a:r>
            <a:endParaRPr lang="de-DE" dirty="0"/>
          </a:p>
        </p:txBody>
      </p:sp>
      <p:grpSp>
        <p:nvGrpSpPr>
          <p:cNvPr id="4" name="Gruppierung 3"/>
          <p:cNvGrpSpPr/>
          <p:nvPr/>
        </p:nvGrpSpPr>
        <p:grpSpPr>
          <a:xfrm>
            <a:off x="838200" y="3708400"/>
            <a:ext cx="2700593" cy="1807124"/>
            <a:chOff x="0" y="0"/>
            <a:chExt cx="2286635" cy="1419860"/>
          </a:xfrm>
        </p:grpSpPr>
        <p:cxnSp>
          <p:nvCxnSpPr>
            <p:cNvPr id="5" name="Gerade Verbindung mit Pfeil 4"/>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uppierung 5"/>
            <p:cNvGrpSpPr/>
            <p:nvPr/>
          </p:nvGrpSpPr>
          <p:grpSpPr>
            <a:xfrm>
              <a:off x="0" y="0"/>
              <a:ext cx="2286635" cy="1419860"/>
              <a:chOff x="0" y="0"/>
              <a:chExt cx="2286635" cy="1419860"/>
            </a:xfrm>
          </p:grpSpPr>
          <p:sp>
            <p:nvSpPr>
              <p:cNvPr id="7" name="Rechteck 6"/>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Alina</a:t>
                </a:r>
                <a:endParaRPr lang="de-DE" sz="1200" dirty="0">
                  <a:effectLst/>
                  <a:ea typeface="Calibri" charset="0"/>
                  <a:cs typeface="Calibri" charset="0"/>
                </a:endParaRPr>
              </a:p>
            </p:txBody>
          </p:sp>
          <p:sp>
            <p:nvSpPr>
              <p:cNvPr id="8" name="Rechteck 7"/>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Lilli</a:t>
                </a:r>
                <a:endParaRPr lang="de-DE" sz="1200" dirty="0">
                  <a:effectLst/>
                  <a:ea typeface="Calibri" charset="0"/>
                  <a:cs typeface="Calibri" charset="0"/>
                </a:endParaRPr>
              </a:p>
            </p:txBody>
          </p:sp>
          <p:sp>
            <p:nvSpPr>
              <p:cNvPr id="9" name="Rechteck 8"/>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Emma</a:t>
                </a:r>
                <a:endParaRPr lang="de-DE" sz="1200" dirty="0">
                  <a:effectLst/>
                  <a:ea typeface="Calibri" charset="0"/>
                  <a:cs typeface="Calibri" charset="0"/>
                </a:endParaRPr>
              </a:p>
            </p:txBody>
          </p:sp>
          <p:sp>
            <p:nvSpPr>
              <p:cNvPr id="10" name="Rechteck 9"/>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Lara</a:t>
                </a:r>
                <a:endParaRPr lang="de-DE" sz="1200" dirty="0">
                  <a:effectLst/>
                  <a:ea typeface="Calibri" charset="0"/>
                  <a:cs typeface="Calibri" charset="0"/>
                </a:endParaRPr>
              </a:p>
            </p:txBody>
          </p:sp>
          <p:sp>
            <p:nvSpPr>
              <p:cNvPr id="11" name="Rechteck 10"/>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charset="0"/>
                    <a:cs typeface="Calibri" charset="0"/>
                  </a:rPr>
                  <a:t>Mia</a:t>
                </a:r>
                <a:endParaRPr lang="de-DE" sz="1200">
                  <a:effectLst/>
                  <a:ea typeface="Calibri" charset="0"/>
                  <a:cs typeface="Calibri" charset="0"/>
                </a:endParaRPr>
              </a:p>
            </p:txBody>
          </p:sp>
          <p:sp>
            <p:nvSpPr>
              <p:cNvPr id="12" name="Rechteck 11"/>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Zoe</a:t>
                </a:r>
                <a:endParaRPr lang="de-DE" sz="1200" dirty="0">
                  <a:effectLst/>
                  <a:ea typeface="Calibri" charset="0"/>
                  <a:cs typeface="Calibri" charset="0"/>
                </a:endParaRPr>
              </a:p>
            </p:txBody>
          </p:sp>
          <p:cxnSp>
            <p:nvCxnSpPr>
              <p:cNvPr id="13" name="Gerade Verbindung mit Pfeil 12"/>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8" name="Gruppierung 27"/>
          <p:cNvGrpSpPr/>
          <p:nvPr/>
        </p:nvGrpSpPr>
        <p:grpSpPr>
          <a:xfrm>
            <a:off x="4969475" y="3708400"/>
            <a:ext cx="2827011" cy="1755400"/>
            <a:chOff x="0" y="0"/>
            <a:chExt cx="2286635" cy="1419860"/>
          </a:xfrm>
        </p:grpSpPr>
        <p:sp>
          <p:nvSpPr>
            <p:cNvPr id="29" name="Rechteck 28"/>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30" name="Rechteck 29"/>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31" name="Rechteck 30"/>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3" name="Rechteck 32"/>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4" name="Rechteck 33"/>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5" name="Gerade Verbindung mit Pfeil 34"/>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6" name="Gerade Verbindung mit Pfeil 35"/>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7" name="Gerade Verbindung mit Pfeil 36"/>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38" name="Gruppierung 37"/>
          <p:cNvGrpSpPr/>
          <p:nvPr/>
        </p:nvGrpSpPr>
        <p:grpSpPr>
          <a:xfrm>
            <a:off x="8443490" y="3708400"/>
            <a:ext cx="2910310" cy="1807124"/>
            <a:chOff x="0" y="0"/>
            <a:chExt cx="2286635" cy="1419860"/>
          </a:xfrm>
        </p:grpSpPr>
        <p:cxnSp>
          <p:nvCxnSpPr>
            <p:cNvPr id="39" name="Gerade Verbindung mit Pfeil 38"/>
            <p:cNvCxnSpPr/>
            <p:nvPr/>
          </p:nvCxnSpPr>
          <p:spPr>
            <a:xfrm>
              <a:off x="1249680" y="264160"/>
              <a:ext cx="229235" cy="3454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nvGrpSpPr>
            <p:cNvPr id="40" name="Gruppierung 39"/>
            <p:cNvGrpSpPr/>
            <p:nvPr/>
          </p:nvGrpSpPr>
          <p:grpSpPr>
            <a:xfrm>
              <a:off x="0" y="0"/>
              <a:ext cx="2286635" cy="1419860"/>
              <a:chOff x="0" y="0"/>
              <a:chExt cx="2286635" cy="1419860"/>
            </a:xfrm>
          </p:grpSpPr>
          <p:sp>
            <p:nvSpPr>
              <p:cNvPr id="41" name="Rechteck 40"/>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42" name="Rechteck 41"/>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Lilli</a:t>
                </a:r>
                <a:endParaRPr lang="de-DE" sz="1200">
                  <a:effectLst/>
                  <a:latin typeface="Calibri" charset="0"/>
                  <a:ea typeface="Calibri" charset="0"/>
                  <a:cs typeface="Calibri" charset="0"/>
                </a:endParaRPr>
              </a:p>
            </p:txBody>
          </p:sp>
          <p:sp>
            <p:nvSpPr>
              <p:cNvPr id="43" name="Rechteck 42"/>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Emma</a:t>
                </a:r>
                <a:endParaRPr lang="de-DE" sz="1200">
                  <a:effectLst/>
                  <a:latin typeface="Calibri" charset="0"/>
                  <a:ea typeface="Calibri" charset="0"/>
                  <a:cs typeface="Calibri" charset="0"/>
                </a:endParaRPr>
              </a:p>
            </p:txBody>
          </p:sp>
          <p:sp>
            <p:nvSpPr>
              <p:cNvPr id="44" name="Rechteck 43"/>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endParaRPr lang="de-DE" sz="1200" dirty="0">
                  <a:effectLst/>
                  <a:latin typeface="Calibri" charset="0"/>
                  <a:ea typeface="Calibri" charset="0"/>
                  <a:cs typeface="Calibri" charset="0"/>
                </a:endParaRPr>
              </a:p>
            </p:txBody>
          </p:sp>
          <p:sp>
            <p:nvSpPr>
              <p:cNvPr id="45" name="Rechteck 44"/>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46" name="Rechteck 45"/>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endParaRPr lang="de-DE" sz="1200" dirty="0">
                  <a:effectLst/>
                  <a:latin typeface="Calibri" charset="0"/>
                  <a:ea typeface="Calibri" charset="0"/>
                  <a:cs typeface="Calibri" charset="0"/>
                </a:endParaRPr>
              </a:p>
            </p:txBody>
          </p:sp>
          <p:cxnSp>
            <p:nvCxnSpPr>
              <p:cNvPr id="47" name="Gerade Verbindung mit Pfeil 46"/>
              <p:cNvCxnSpPr/>
              <p:nvPr/>
            </p:nvCxnSpPr>
            <p:spPr>
              <a:xfrm flipV="1">
                <a:off x="223520" y="223520"/>
                <a:ext cx="91440" cy="3835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cxnSp>
            <p:nvCxnSpPr>
              <p:cNvPr id="48" name="Gerade Verbindung mit Pfeil 47"/>
              <p:cNvCxnSpPr/>
              <p:nvPr/>
            </p:nvCxnSpPr>
            <p:spPr>
              <a:xfrm flipH="1">
                <a:off x="568960" y="731520"/>
                <a:ext cx="682625" cy="45719"/>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grpSp>
      <p:sp>
        <p:nvSpPr>
          <p:cNvPr id="49" name="Textfeld 48"/>
          <p:cNvSpPr txBox="1"/>
          <p:nvPr/>
        </p:nvSpPr>
        <p:spPr>
          <a:xfrm>
            <a:off x="3930920" y="4425268"/>
            <a:ext cx="443724" cy="402482"/>
          </a:xfrm>
          <a:prstGeom prst="rect">
            <a:avLst/>
          </a:prstGeom>
          <a:noFill/>
        </p:spPr>
        <p:txBody>
          <a:bodyPr wrap="square" rtlCol="0">
            <a:spAutoFit/>
          </a:bodyPr>
          <a:lstStyle/>
          <a:p>
            <a:r>
              <a:rPr lang="de-DE" sz="2000" dirty="0" smtClean="0"/>
              <a:t>→</a:t>
            </a:r>
          </a:p>
        </p:txBody>
      </p:sp>
    </p:spTree>
    <p:extLst>
      <p:ext uri="{BB962C8B-B14F-4D97-AF65-F5344CB8AC3E}">
        <p14:creationId xmlns:p14="http://schemas.microsoft.com/office/powerpoint/2010/main" val="1454834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561975"/>
          </a:xfrm>
        </p:spPr>
        <p:txBody>
          <a:bodyPr/>
          <a:lstStyle/>
          <a:p>
            <a:r>
              <a:rPr lang="de-DE" smtClean="0"/>
              <a:t>Zusammenhangskomponenten bestimmen</a:t>
            </a:r>
            <a:endParaRPr lang="de-DE"/>
          </a:p>
        </p:txBody>
      </p:sp>
      <p:grpSp>
        <p:nvGrpSpPr>
          <p:cNvPr id="15" name="Gruppierung 14"/>
          <p:cNvGrpSpPr/>
          <p:nvPr/>
        </p:nvGrpSpPr>
        <p:grpSpPr>
          <a:xfrm>
            <a:off x="3717294" y="2997199"/>
            <a:ext cx="4749373" cy="2949069"/>
            <a:chOff x="0" y="0"/>
            <a:chExt cx="2286635" cy="1419860"/>
          </a:xfrm>
        </p:grpSpPr>
        <p:sp>
          <p:nvSpPr>
            <p:cNvPr id="16" name="Rechteck 15"/>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17" name="Rechteck 16"/>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18" name="Rechteck 17"/>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9" name="Rechteck 18"/>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20" name="Rechteck 19"/>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21" name="Rechteck 20"/>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22" name="Gerade Verbindung mit Pfeil 21"/>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3" name="Gerade Verbindung mit Pfeil 22"/>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4" name="Gerade Verbindung mit Pfeil 23"/>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47" name="Gruppierung 46"/>
          <p:cNvGrpSpPr/>
          <p:nvPr/>
        </p:nvGrpSpPr>
        <p:grpSpPr>
          <a:xfrm>
            <a:off x="3590677" y="2467253"/>
            <a:ext cx="5570256" cy="1324403"/>
            <a:chOff x="3590677" y="2467253"/>
            <a:chExt cx="5570256" cy="1324403"/>
          </a:xfrm>
        </p:grpSpPr>
        <p:sp>
          <p:nvSpPr>
            <p:cNvPr id="32" name="Oval 31"/>
            <p:cNvSpPr/>
            <p:nvPr/>
          </p:nvSpPr>
          <p:spPr>
            <a:xfrm rot="208211">
              <a:off x="3590677" y="2758723"/>
              <a:ext cx="3546533" cy="10329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p:cNvCxnSpPr>
              <a:endCxn id="32" idx="7"/>
            </p:cNvCxnSpPr>
            <p:nvPr/>
          </p:nvCxnSpPr>
          <p:spPr>
            <a:xfrm flipH="1">
              <a:off x="6637638" y="2652335"/>
              <a:ext cx="1353564" cy="334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7991202" y="2467253"/>
              <a:ext cx="1169731" cy="369332"/>
            </a:xfrm>
            <a:prstGeom prst="rect">
              <a:avLst/>
            </a:prstGeom>
            <a:noFill/>
          </p:spPr>
          <p:txBody>
            <a:bodyPr wrap="square" rtlCol="0">
              <a:spAutoFit/>
            </a:bodyPr>
            <a:lstStyle/>
            <a:p>
              <a:r>
                <a:rPr lang="de-DE" dirty="0" smtClean="0"/>
                <a:t>Zimmer 1</a:t>
              </a:r>
              <a:endParaRPr lang="de-DE" dirty="0"/>
            </a:p>
          </p:txBody>
        </p:sp>
      </p:grpSp>
      <p:grpSp>
        <p:nvGrpSpPr>
          <p:cNvPr id="48" name="Gruppierung 47"/>
          <p:cNvGrpSpPr/>
          <p:nvPr/>
        </p:nvGrpSpPr>
        <p:grpSpPr>
          <a:xfrm>
            <a:off x="1054458" y="4005522"/>
            <a:ext cx="7912910" cy="2368820"/>
            <a:chOff x="1054458" y="4005522"/>
            <a:chExt cx="7912910" cy="2368820"/>
          </a:xfrm>
        </p:grpSpPr>
        <p:sp>
          <p:nvSpPr>
            <p:cNvPr id="28" name="Freihandform 27"/>
            <p:cNvSpPr/>
            <p:nvPr/>
          </p:nvSpPr>
          <p:spPr>
            <a:xfrm>
              <a:off x="3254784" y="4005522"/>
              <a:ext cx="5712584" cy="2368820"/>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p:cNvCxnSpPr>
              <a:endCxn id="28" idx="7"/>
            </p:cNvCxnSpPr>
            <p:nvPr/>
          </p:nvCxnSpPr>
          <p:spPr>
            <a:xfrm flipV="1">
              <a:off x="2133600" y="4758267"/>
              <a:ext cx="1286933" cy="16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1054458" y="4710597"/>
              <a:ext cx="1079142" cy="369332"/>
            </a:xfrm>
            <a:prstGeom prst="rect">
              <a:avLst/>
            </a:prstGeom>
          </p:spPr>
          <p:txBody>
            <a:bodyPr wrap="none">
              <a:spAutoFit/>
            </a:bodyPr>
            <a:lstStyle/>
            <a:p>
              <a:r>
                <a:rPr lang="de-DE" dirty="0"/>
                <a:t>Zimmer </a:t>
              </a:r>
              <a:r>
                <a:rPr lang="de-DE" dirty="0" smtClean="0"/>
                <a:t>2</a:t>
              </a:r>
              <a:endParaRPr lang="de-DE" dirty="0"/>
            </a:p>
          </p:txBody>
        </p:sp>
      </p:grpSp>
      <p:grpSp>
        <p:nvGrpSpPr>
          <p:cNvPr id="49" name="Gruppierung 48"/>
          <p:cNvGrpSpPr/>
          <p:nvPr/>
        </p:nvGrpSpPr>
        <p:grpSpPr>
          <a:xfrm>
            <a:off x="5848643" y="3736138"/>
            <a:ext cx="3806566" cy="1187953"/>
            <a:chOff x="5848643" y="3736138"/>
            <a:chExt cx="3806566" cy="1187953"/>
          </a:xfrm>
        </p:grpSpPr>
        <p:sp>
          <p:nvSpPr>
            <p:cNvPr id="33" name="Oval 32"/>
            <p:cNvSpPr/>
            <p:nvPr/>
          </p:nvSpPr>
          <p:spPr>
            <a:xfrm>
              <a:off x="5848643" y="4082682"/>
              <a:ext cx="1809968" cy="8414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p:cNvCxnSpPr>
              <a:endCxn id="33" idx="7"/>
            </p:cNvCxnSpPr>
            <p:nvPr/>
          </p:nvCxnSpPr>
          <p:spPr>
            <a:xfrm flipH="1">
              <a:off x="7393547" y="3955908"/>
              <a:ext cx="1182520" cy="2499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hteck 45"/>
            <p:cNvSpPr/>
            <p:nvPr/>
          </p:nvSpPr>
          <p:spPr>
            <a:xfrm>
              <a:off x="8576067" y="3736138"/>
              <a:ext cx="1079142" cy="369332"/>
            </a:xfrm>
            <a:prstGeom prst="rect">
              <a:avLst/>
            </a:prstGeom>
          </p:spPr>
          <p:txBody>
            <a:bodyPr wrap="none">
              <a:spAutoFit/>
            </a:bodyPr>
            <a:lstStyle/>
            <a:p>
              <a:r>
                <a:rPr lang="de-DE" dirty="0"/>
                <a:t>Zimmer </a:t>
              </a:r>
              <a:r>
                <a:rPr lang="de-DE" dirty="0" smtClean="0"/>
                <a:t>3</a:t>
              </a:r>
            </a:p>
          </p:txBody>
        </p:sp>
      </p:grpSp>
    </p:spTree>
    <p:extLst>
      <p:ext uri="{BB962C8B-B14F-4D97-AF65-F5344CB8AC3E}">
        <p14:creationId xmlns:p14="http://schemas.microsoft.com/office/powerpoint/2010/main" val="170957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Umwandlung von Liste in gerichteten Graphen</a:t>
            </a:r>
            <a:endParaRPr lang="de-DE" dirty="0"/>
          </a:p>
        </p:txBody>
      </p:sp>
      <p:sp>
        <p:nvSpPr>
          <p:cNvPr id="4" name="Textfeld 3"/>
          <p:cNvSpPr txBox="1"/>
          <p:nvPr/>
        </p:nvSpPr>
        <p:spPr>
          <a:xfrm>
            <a:off x="838200" y="2674937"/>
            <a:ext cx="2971800" cy="3416320"/>
          </a:xfrm>
          <a:prstGeom prst="rect">
            <a:avLst/>
          </a:prstGeom>
          <a:noFill/>
        </p:spPr>
        <p:txBody>
          <a:bodyPr wrap="square" rtlCol="0">
            <a:spAutoFit/>
          </a:bodyPr>
          <a:lstStyle/>
          <a:p>
            <a:r>
              <a:rPr lang="de-DE" dirty="0" smtClean="0"/>
              <a:t>0 : Alina: 	+ Lilli (3)</a:t>
            </a:r>
          </a:p>
          <a:p>
            <a:r>
              <a:rPr lang="de-DE" dirty="0"/>
              <a:t>	</a:t>
            </a:r>
            <a:r>
              <a:rPr lang="de-DE" dirty="0" smtClean="0"/>
              <a:t> - </a:t>
            </a:r>
          </a:p>
          <a:p>
            <a:r>
              <a:rPr lang="de-DE" dirty="0" smtClean="0"/>
              <a:t>1: Emma:	+</a:t>
            </a:r>
          </a:p>
          <a:p>
            <a:r>
              <a:rPr lang="de-DE" dirty="0"/>
              <a:t>	</a:t>
            </a:r>
            <a:r>
              <a:rPr lang="de-DE" dirty="0" smtClean="0"/>
              <a:t>- Alina (0)</a:t>
            </a:r>
          </a:p>
          <a:p>
            <a:r>
              <a:rPr lang="de-DE" dirty="0" smtClean="0"/>
              <a:t>2: Lara	+</a:t>
            </a:r>
          </a:p>
          <a:p>
            <a:r>
              <a:rPr lang="de-DE" dirty="0"/>
              <a:t>	</a:t>
            </a:r>
            <a:r>
              <a:rPr lang="de-DE" dirty="0" smtClean="0"/>
              <a:t>- Emma (1)</a:t>
            </a:r>
          </a:p>
          <a:p>
            <a:r>
              <a:rPr lang="de-DE" dirty="0" smtClean="0"/>
              <a:t>3: Lilli	+</a:t>
            </a:r>
          </a:p>
          <a:p>
            <a:r>
              <a:rPr lang="de-DE" dirty="0"/>
              <a:t>	</a:t>
            </a:r>
            <a:r>
              <a:rPr lang="de-DE" dirty="0" smtClean="0"/>
              <a:t>- Lara (2)</a:t>
            </a:r>
          </a:p>
          <a:p>
            <a:r>
              <a:rPr lang="de-DE" dirty="0" smtClean="0"/>
              <a:t>4: Mia	+ Zoe (5), Emma (1)</a:t>
            </a:r>
          </a:p>
          <a:p>
            <a:r>
              <a:rPr lang="de-DE" dirty="0" smtClean="0"/>
              <a:t>	-</a:t>
            </a:r>
          </a:p>
          <a:p>
            <a:r>
              <a:rPr lang="de-DE" dirty="0" smtClean="0"/>
              <a:t>5: Zoe	+ Mia (4)</a:t>
            </a:r>
          </a:p>
          <a:p>
            <a:r>
              <a:rPr lang="de-DE" dirty="0"/>
              <a:t>	</a:t>
            </a:r>
            <a:r>
              <a:rPr lang="de-DE" dirty="0" smtClean="0"/>
              <a:t>- Alina (0)</a:t>
            </a:r>
            <a:endParaRPr lang="de-DE" dirty="0"/>
          </a:p>
        </p:txBody>
      </p:sp>
      <mc:AlternateContent xmlns:mc="http://schemas.openxmlformats.org/markup-compatibility/2006" xmlns:a14="http://schemas.microsoft.com/office/drawing/2010/main">
        <mc:Choice Requires="a14">
          <p:sp>
            <p:nvSpPr>
              <p:cNvPr id="12" name="Rechteck 11"/>
              <p:cNvSpPr/>
              <p:nvPr/>
            </p:nvSpPr>
            <p:spPr>
              <a:xfrm>
                <a:off x="6388756" y="3564668"/>
                <a:ext cx="3093910" cy="16368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12" name="Rechteck 11"/>
              <p:cNvSpPr>
                <a:spLocks noRot="1" noChangeAspect="1" noMove="1" noResize="1" noEditPoints="1" noAdjustHandles="1" noChangeArrowheads="1" noChangeShapeType="1" noTextEdit="1"/>
              </p:cNvSpPr>
              <p:nvPr/>
            </p:nvSpPr>
            <p:spPr>
              <a:xfrm>
                <a:off x="6388756" y="3564668"/>
                <a:ext cx="3093910" cy="1636858"/>
              </a:xfrm>
              <a:prstGeom prst="rect">
                <a:avLst/>
              </a:prstGeom>
              <a:blipFill rotWithShape="0">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69429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4" name="Rechteck 3"/>
          <p:cNvSpPr/>
          <p:nvPr/>
        </p:nvSpPr>
        <p:spPr>
          <a:xfrm>
            <a:off x="838200" y="2230523"/>
            <a:ext cx="10053577" cy="3693319"/>
          </a:xfrm>
          <a:prstGeom prst="rect">
            <a:avLst/>
          </a:prstGeom>
        </p:spPr>
        <p:txBody>
          <a:bodyPr wrap="square">
            <a:spAutoFit/>
          </a:bodyPr>
          <a:lstStyle/>
          <a:p>
            <a:r>
              <a:rPr lang="mr-IN" b="1" dirty="0">
                <a:solidFill>
                  <a:srgbClr val="000080"/>
                </a:solidFill>
                <a:latin typeface="Menlo" charset="0"/>
                <a:ea typeface="Menlo" charset="0"/>
                <a:cs typeface="Menlo" charset="0"/>
              </a:rPr>
              <a:t>def </a:t>
            </a:r>
            <a:r>
              <a:rPr lang="mr-IN" dirty="0" err="1" smtClean="0">
                <a:latin typeface="Menlo" charset="0"/>
                <a:ea typeface="Menlo" charset="0"/>
                <a:cs typeface="Menlo" charset="0"/>
              </a:rPr>
              <a:t>create_matrix</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 </a:t>
            </a:r>
            <a:r>
              <a:rPr lang="mr-IN" dirty="0" err="1">
                <a:latin typeface="Menlo" charset="0"/>
                <a:ea typeface="Menlo" charset="0"/>
                <a:cs typeface="Menlo" charset="0"/>
              </a:rPr>
              <a:t>names</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smtClean="0">
                <a:latin typeface="Menlo" charset="0"/>
                <a:ea typeface="Menlo" charset="0"/>
                <a:cs typeface="Menlo" charset="0"/>
              </a:rPr>
              <a:t>matrix </a:t>
            </a:r>
            <a:r>
              <a:rPr lang="mr-IN" dirty="0">
                <a:latin typeface="Menlo" charset="0"/>
                <a:ea typeface="Menlo" charset="0"/>
                <a:cs typeface="Menlo" charset="0"/>
              </a:rPr>
              <a:t>= </a:t>
            </a:r>
            <a:r>
              <a:rPr lang="mr-IN" dirty="0" err="1">
                <a:latin typeface="Menlo" charset="0"/>
                <a:ea typeface="Menlo" charset="0"/>
                <a:cs typeface="Menlo" charset="0"/>
              </a:rPr>
              <a:t>np.array</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0</a:t>
            </a:r>
            <a:r>
              <a:rPr lang="mr-IN" dirty="0">
                <a:latin typeface="Menlo" charset="0"/>
                <a:ea typeface="Menlo" charset="0"/>
                <a:cs typeface="Menlo" charset="0"/>
              </a:rPr>
              <a:t>] * </a:t>
            </a:r>
            <a:r>
              <a:rPr lang="mr-IN" dirty="0" err="1" smtClean="0">
                <a:solidFill>
                  <a:srgbClr val="000080"/>
                </a:solidFill>
                <a:latin typeface="Menlo" charset="0"/>
                <a:ea typeface="Menlo" charset="0"/>
                <a:cs typeface="Menlo" charset="0"/>
              </a:rPr>
              <a:t>len</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a:latin typeface="Menlo" charset="0"/>
                <a:ea typeface="Menlo" charset="0"/>
                <a:cs typeface="Menlo" charset="0"/>
              </a:rPr>
              <a:t>_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solidFill>
                  <a:srgbClr val="000080"/>
                </a:solidFill>
                <a:latin typeface="Menlo" charset="0"/>
                <a:ea typeface="Menlo" charset="0"/>
                <a:cs typeface="Menlo" charset="0"/>
              </a:rPr>
              <a:t>len</a:t>
            </a:r>
            <a:r>
              <a:rPr lang="mr-IN" dirty="0">
                <a:latin typeface="Menlo" charset="0"/>
                <a:ea typeface="Menlo" charset="0"/>
                <a:cs typeface="Menlo" charset="0"/>
              </a:rPr>
              <a:t>(</a:t>
            </a:r>
            <a:r>
              <a:rPr lang="mr-IN" dirty="0" err="1">
                <a:latin typeface="Menlo" charset="0"/>
                <a:ea typeface="Menlo" charset="0"/>
                <a:cs typeface="Menlo" charset="0"/>
              </a:rPr>
              <a:t>l</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i</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smtClean="0">
                <a:solidFill>
                  <a:srgbClr val="000080"/>
                </a:solidFill>
                <a:latin typeface="Menlo" charset="0"/>
                <a:ea typeface="Menlo" charset="0"/>
                <a:cs typeface="Menlo" charset="0"/>
              </a:rPr>
              <a:t>range</a:t>
            </a:r>
            <a:r>
              <a:rPr lang="mr-IN" dirty="0" smtClean="0">
                <a:latin typeface="Menlo" charset="0"/>
                <a:ea typeface="Menlo" charset="0"/>
                <a:cs typeface="Menlo" charset="0"/>
              </a:rPr>
              <a:t>(</a:t>
            </a:r>
            <a:r>
              <a:rPr lang="mr-IN" dirty="0" err="1" smtClean="0">
                <a:solidFill>
                  <a:srgbClr val="000080"/>
                </a:solidFill>
                <a:latin typeface="Menlo" charset="0"/>
                <a:ea typeface="Menlo" charset="0"/>
                <a:cs typeface="Menlo" charset="0"/>
              </a:rPr>
              <a:t>len</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a:latin typeface="Menlo" charset="0"/>
                <a:ea typeface="Menlo" charset="0"/>
                <a:cs typeface="Menlo" charset="0"/>
              </a:rPr>
              <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pro</a:t>
            </a:r>
            <a:r>
              <a:rPr lang="mr-IN" dirty="0">
                <a:latin typeface="Menlo" charset="0"/>
                <a:ea typeface="Menlo" charset="0"/>
                <a:cs typeface="Menlo" charset="0"/>
              </a:rPr>
              <a:t> = </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err="1" smtClean="0">
                <a:latin typeface="Menlo" charset="0"/>
                <a:ea typeface="Menlo" charset="0"/>
                <a:cs typeface="Menlo" charset="0"/>
              </a:rPr>
              <a:t>i</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con</a:t>
            </a:r>
            <a:r>
              <a:rPr lang="mr-IN" dirty="0">
                <a:latin typeface="Menlo" charset="0"/>
                <a:ea typeface="Menlo" charset="0"/>
                <a:cs typeface="Menlo" charset="0"/>
              </a:rPr>
              <a:t> = </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err="1" smtClean="0">
                <a:latin typeface="Menlo" charset="0"/>
                <a:ea typeface="Menlo" charset="0"/>
                <a:cs typeface="Menlo" charset="0"/>
              </a:rPr>
              <a:t>i</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2</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p</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latin typeface="Menlo" charset="0"/>
                <a:ea typeface="Menlo" charset="0"/>
                <a:cs typeface="Menlo" charset="0"/>
              </a:rPr>
              <a:t>pro</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err="1">
                <a:latin typeface="Menlo" charset="0"/>
                <a:ea typeface="Menlo" charset="0"/>
                <a:cs typeface="Menlo" charset="0"/>
              </a:rPr>
              <a:t>names.index</a:t>
            </a:r>
            <a:r>
              <a:rPr lang="mr-IN" dirty="0">
                <a:latin typeface="Menlo" charset="0"/>
                <a:ea typeface="Menlo" charset="0"/>
                <a:cs typeface="Menlo" charset="0"/>
              </a:rPr>
              <a:t>(</a:t>
            </a:r>
            <a:r>
              <a:rPr lang="mr-IN" dirty="0" err="1">
                <a:latin typeface="Menlo" charset="0"/>
                <a:ea typeface="Menlo" charset="0"/>
                <a:cs typeface="Menlo" charset="0"/>
              </a:rPr>
              <a:t>p</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i</a:t>
            </a:r>
            <a:r>
              <a:rPr lang="mr-IN" dirty="0">
                <a:latin typeface="Menlo" charset="0"/>
                <a:ea typeface="Menlo" charset="0"/>
                <a:cs typeface="Menlo" charset="0"/>
              </a:rPr>
              <a:t>][</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p</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latin typeface="Menlo" charset="0"/>
                <a:ea typeface="Menlo" charset="0"/>
                <a:cs typeface="Menlo" charset="0"/>
              </a:rPr>
              <a:t>con</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err="1">
                <a:latin typeface="Menlo" charset="0"/>
                <a:ea typeface="Menlo" charset="0"/>
                <a:cs typeface="Menlo" charset="0"/>
              </a:rPr>
              <a:t>names.index</a:t>
            </a:r>
            <a:r>
              <a:rPr lang="mr-IN" dirty="0">
                <a:latin typeface="Menlo" charset="0"/>
                <a:ea typeface="Menlo" charset="0"/>
                <a:cs typeface="Menlo" charset="0"/>
              </a:rPr>
              <a:t>(</a:t>
            </a:r>
            <a:r>
              <a:rPr lang="mr-IN" dirty="0" err="1">
                <a:latin typeface="Menlo" charset="0"/>
                <a:ea typeface="Menlo" charset="0"/>
                <a:cs typeface="Menlo" charset="0"/>
              </a:rPr>
              <a:t>p</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i</a:t>
            </a:r>
            <a:r>
              <a:rPr lang="mr-IN" dirty="0">
                <a:latin typeface="Menlo" charset="0"/>
                <a:ea typeface="Menlo" charset="0"/>
                <a:cs typeface="Menlo" charset="0"/>
              </a:rPr>
              <a:t>][</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err="1">
                <a:solidFill>
                  <a:srgbClr val="000080"/>
                </a:solidFill>
                <a:latin typeface="Menlo" charset="0"/>
                <a:ea typeface="Menlo" charset="0"/>
                <a:cs typeface="Menlo" charset="0"/>
              </a:rPr>
              <a:t>return</a:t>
            </a:r>
            <a:r>
              <a:rPr lang="mr-IN" b="1" dirty="0">
                <a:solidFill>
                  <a:srgbClr val="000080"/>
                </a:solidFill>
                <a:latin typeface="Menlo" charset="0"/>
                <a:ea typeface="Menlo" charset="0"/>
                <a:cs typeface="Menlo" charset="0"/>
              </a:rPr>
              <a:t> </a:t>
            </a:r>
            <a:r>
              <a:rPr lang="mr-IN" dirty="0">
                <a:latin typeface="Menlo" charset="0"/>
                <a:ea typeface="Menlo" charset="0"/>
                <a:cs typeface="Menlo" charset="0"/>
              </a:rPr>
              <a:t>matrix</a:t>
            </a:r>
            <a:r>
              <a:rPr lang="mr-IN" dirty="0"/>
              <a:t/>
            </a:r>
            <a:br>
              <a:rPr lang="mr-IN" dirty="0"/>
            </a:br>
            <a:endParaRPr lang="de-DE" dirty="0"/>
          </a:p>
        </p:txBody>
      </p:sp>
    </p:spTree>
    <p:extLst>
      <p:ext uri="{BB962C8B-B14F-4D97-AF65-F5344CB8AC3E}">
        <p14:creationId xmlns:p14="http://schemas.microsoft.com/office/powerpoint/2010/main" val="1123025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6"/>
            <a:ext cx="10515600" cy="477308"/>
          </a:xfrm>
        </p:spPr>
        <p:txBody>
          <a:bodyPr/>
          <a:lstStyle/>
          <a:p>
            <a:r>
              <a:rPr lang="de-DE" dirty="0" smtClean="0"/>
              <a:t>Umwandlung in </a:t>
            </a:r>
            <a:r>
              <a:rPr lang="de-DE" smtClean="0"/>
              <a:t>ungerichteten Graphen</a:t>
            </a:r>
            <a:endParaRPr lang="de-DE" dirty="0"/>
          </a:p>
        </p:txBody>
      </p:sp>
      <mc:AlternateContent xmlns:mc="http://schemas.openxmlformats.org/markup-compatibility/2006" xmlns:a14="http://schemas.microsoft.com/office/drawing/2010/main">
        <mc:Choice Requires="a14">
          <p:sp>
            <p:nvSpPr>
              <p:cNvPr id="4" name="Rechteck 3"/>
              <p:cNvSpPr/>
              <p:nvPr/>
            </p:nvSpPr>
            <p:spPr>
              <a:xfrm>
                <a:off x="838200" y="2966171"/>
                <a:ext cx="2842125"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838200" y="2966171"/>
                <a:ext cx="2842125"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8165427" y="2966171"/>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e>
                                <m:r>
                                  <a:rPr lang="de-DE" i="0">
                                    <a:latin typeface="Cambria Math" charset="0"/>
                                  </a:rPr>
                                  <m:t>0</m:t>
                                </m:r>
                              </m:e>
                            </m:mr>
                          </m:m>
                        </m:e>
                      </m:d>
                    </m:oMath>
                  </m:oMathPara>
                </a14:m>
                <a:endParaRPr lang="de-DE" dirty="0"/>
              </a:p>
            </p:txBody>
          </p:sp>
        </mc:Choice>
        <mc:Fallback xmlns="">
          <p:sp>
            <p:nvSpPr>
              <p:cNvPr id="5" name="Rechteck 4"/>
              <p:cNvSpPr>
                <a:spLocks noRot="1" noChangeAspect="1" noMove="1" noResize="1" noEditPoints="1" noAdjustHandles="1" noChangeArrowheads="1" noChangeShapeType="1" noTextEdit="1"/>
              </p:cNvSpPr>
              <p:nvPr/>
            </p:nvSpPr>
            <p:spPr>
              <a:xfrm>
                <a:off x="8165427" y="2966171"/>
                <a:ext cx="3188373" cy="1636858"/>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4354241" y="3378719"/>
                <a:ext cx="3137269" cy="811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d>
                        <m:dPr>
                          <m:begChr m:val="{"/>
                          <m:endChr m:val=""/>
                          <m:ctrlPr>
                            <a:rPr lang="de-DE" i="1">
                              <a:latin typeface="Cambria Math" charset="0"/>
                            </a:rPr>
                          </m:ctrlPr>
                        </m:dPr>
                        <m:e>
                          <m:eqArr>
                            <m:eqArrPr>
                              <m:ctrlPr>
                                <a:rPr lang="de-DE" i="1">
                                  <a:latin typeface="Cambria Math" charset="0"/>
                                </a:rPr>
                              </m:ctrlPr>
                            </m:eqArrPr>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𝑗</m:t>
                                  </m:r>
                                  <m:r>
                                    <a:rPr lang="de-DE" i="0">
                                      <a:latin typeface="Cambria Math" charset="0"/>
                                    </a:rPr>
                                    <m:t>,</m:t>
                                  </m:r>
                                  <m:r>
                                    <a:rPr lang="de-DE" i="1">
                                      <a:latin typeface="Cambria Math" charset="0"/>
                                    </a:rPr>
                                    <m:t>𝑖</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qArr>
                        </m:e>
                      </m:d>
                    </m:oMath>
                  </m:oMathPara>
                </a14:m>
                <a:endParaRPr lang="de-DE" dirty="0"/>
              </a:p>
            </p:txBody>
          </p:sp>
        </mc:Choice>
        <mc:Fallback xmlns="">
          <p:sp>
            <p:nvSpPr>
              <p:cNvPr id="9" name="Rechteck 8"/>
              <p:cNvSpPr>
                <a:spLocks noRot="1" noChangeAspect="1" noMove="1" noResize="1" noEditPoints="1" noAdjustHandles="1" noChangeArrowheads="1" noChangeShapeType="1" noTextEdit="1"/>
              </p:cNvSpPr>
              <p:nvPr/>
            </p:nvSpPr>
            <p:spPr>
              <a:xfrm>
                <a:off x="4354241" y="3378719"/>
                <a:ext cx="3137269" cy="81176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Rechteck 9"/>
              <p:cNvSpPr/>
              <p:nvPr/>
            </p:nvSpPr>
            <p:spPr>
              <a:xfrm>
                <a:off x="3202131" y="5266265"/>
                <a:ext cx="5787738" cy="672556"/>
              </a:xfrm>
              <a:prstGeom prst="rect">
                <a:avLst/>
              </a:prstGeom>
            </p:spPr>
            <p:txBody>
              <a:bodyPr wrap="none">
                <a:spAutoFit/>
              </a:bodyPr>
              <a:lstStyle/>
              <a:p>
                <a:r>
                  <a:rPr lang="de-DE" dirty="0">
                    <a:solidFill>
                      <a:srgbClr val="0D0D0D"/>
                    </a:solidFill>
                    <a:ea typeface="Tahoma" charset="0"/>
                  </a:rPr>
                  <a:t>Wenn </a:t>
                </a:r>
                <a14:m>
                  <m:oMath xmlns:m="http://schemas.openxmlformats.org/officeDocument/2006/math">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m:t>
                    </m:r>
                  </m:oMath>
                </a14:m>
                <a:r>
                  <a:rPr lang="de-DE" dirty="0">
                    <a:solidFill>
                      <a:srgbClr val="0D0D0D"/>
                    </a:solidFill>
                    <a:effectLst/>
                    <a:ea typeface="Tahoma" charset="0"/>
                  </a:rPr>
                  <a:t>) </a:t>
                </a:r>
                <a:r>
                  <a:rPr lang="de-DE" dirty="0">
                    <a:solidFill>
                      <a:srgbClr val="0D0D0D"/>
                    </a:solidFill>
                    <a:ea typeface="Tahoma" charset="0"/>
                  </a:rPr>
                  <a:t> </a:t>
                </a:r>
                <a:endParaRPr lang="de-DE" dirty="0" smtClean="0">
                  <a:solidFill>
                    <a:srgbClr val="0D0D0D"/>
                  </a:solidFill>
                  <a:ea typeface="Tahoma" charset="0"/>
                </a:endParaRPr>
              </a:p>
              <a:p>
                <a:r>
                  <a:rPr lang="de-DE" dirty="0" smtClean="0">
                    <a:solidFill>
                      <a:srgbClr val="0D0D0D"/>
                    </a:solidFill>
                    <a:ea typeface="Tahoma" charset="0"/>
                  </a:rPr>
                  <a:t>-&gt; Zimmeraufteilung nicht möglich</a:t>
                </a:r>
                <a:endParaRPr lang="de-DE" dirty="0"/>
              </a:p>
            </p:txBody>
          </p:sp>
        </mc:Choice>
        <mc:Fallback xmlns="">
          <p:sp>
            <p:nvSpPr>
              <p:cNvPr id="10" name="Rechteck 9"/>
              <p:cNvSpPr>
                <a:spLocks noRot="1" noChangeAspect="1" noMove="1" noResize="1" noEditPoints="1" noAdjustHandles="1" noChangeArrowheads="1" noChangeShapeType="1" noTextEdit="1"/>
              </p:cNvSpPr>
              <p:nvPr/>
            </p:nvSpPr>
            <p:spPr>
              <a:xfrm>
                <a:off x="3202131" y="5266265"/>
                <a:ext cx="5787738" cy="672556"/>
              </a:xfrm>
              <a:prstGeom prst="rect">
                <a:avLst/>
              </a:prstGeom>
              <a:blipFill rotWithShape="0">
                <a:blip r:embed="rId5"/>
                <a:stretch>
                  <a:fillRect l="-842" t="-52727" b="-22727"/>
                </a:stretch>
              </a:blipFill>
            </p:spPr>
            <p:txBody>
              <a:bodyPr/>
              <a:lstStyle/>
              <a:p>
                <a:r>
                  <a:rPr lang="de-DE">
                    <a:noFill/>
                  </a:rPr>
                  <a:t> </a:t>
                </a:r>
              </a:p>
            </p:txBody>
          </p:sp>
        </mc:Fallback>
      </mc:AlternateContent>
    </p:spTree>
    <p:extLst>
      <p:ext uri="{BB962C8B-B14F-4D97-AF65-F5344CB8AC3E}">
        <p14:creationId xmlns:p14="http://schemas.microsoft.com/office/powerpoint/2010/main" val="1021987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4" name="Rechteck 3"/>
          <p:cNvSpPr/>
          <p:nvPr/>
        </p:nvSpPr>
        <p:spPr>
          <a:xfrm>
            <a:off x="838200" y="2253275"/>
            <a:ext cx="10515600" cy="3416320"/>
          </a:xfrm>
          <a:prstGeom prst="rect">
            <a:avLst/>
          </a:prstGeom>
        </p:spPr>
        <p:txBody>
          <a:bodyPr wrap="square">
            <a:spAutoFit/>
          </a:bodyPr>
          <a:lstStyle/>
          <a:p>
            <a:r>
              <a:rPr lang="mr-IN" b="1" dirty="0">
                <a:solidFill>
                  <a:srgbClr val="000080"/>
                </a:solidFill>
                <a:latin typeface="Menlo" charset="0"/>
                <a:ea typeface="Menlo" charset="0"/>
                <a:cs typeface="Menlo" charset="0"/>
              </a:rPr>
              <a:t>def </a:t>
            </a:r>
            <a:r>
              <a:rPr lang="mr-IN" dirty="0" err="1">
                <a:latin typeface="Menlo" charset="0"/>
                <a:ea typeface="Menlo" charset="0"/>
                <a:cs typeface="Menlo" charset="0"/>
              </a:rPr>
              <a:t>operate_on_matrix</a:t>
            </a:r>
            <a:r>
              <a:rPr lang="mr-IN" dirty="0">
                <a:latin typeface="Menlo" charset="0"/>
                <a:ea typeface="Menlo" charset="0"/>
                <a:cs typeface="Menlo" charset="0"/>
              </a:rPr>
              <a:t>(matrix):</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size</a:t>
            </a:r>
            <a:r>
              <a:rPr lang="mr-IN" dirty="0">
                <a:latin typeface="Menlo" charset="0"/>
                <a:ea typeface="Menlo" charset="0"/>
                <a:cs typeface="Menlo" charset="0"/>
              </a:rPr>
              <a:t> = </a:t>
            </a:r>
            <a:r>
              <a:rPr lang="mr-IN" dirty="0" err="1">
                <a:solidFill>
                  <a:srgbClr val="000080"/>
                </a:solidFill>
                <a:latin typeface="Menlo" charset="0"/>
                <a:ea typeface="Menlo" charset="0"/>
                <a:cs typeface="Menlo" charset="0"/>
              </a:rPr>
              <a:t>len</a:t>
            </a:r>
            <a:r>
              <a:rPr lang="mr-IN" dirty="0">
                <a:latin typeface="Menlo" charset="0"/>
                <a:ea typeface="Menlo" charset="0"/>
                <a:cs typeface="Menlo" charset="0"/>
              </a:rPr>
              <a:t>(matrix)</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y</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latin typeface="Menlo" charset="0"/>
                <a:ea typeface="Menlo" charset="0"/>
                <a:cs typeface="Menlo" charset="0"/>
              </a:rPr>
              <a:t>size</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x</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latin typeface="Menlo" charset="0"/>
                <a:ea typeface="Menlo" charset="0"/>
                <a:cs typeface="Menlo" charset="0"/>
              </a:rPr>
              <a:t>size</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 </a:t>
            </a:r>
            <a:r>
              <a:rPr lang="mr-IN" b="1" dirty="0">
                <a:solidFill>
                  <a:srgbClr val="000080"/>
                </a:solidFill>
                <a:latin typeface="Menlo" charset="0"/>
                <a:ea typeface="Menlo" charset="0"/>
                <a:cs typeface="Menlo" charset="0"/>
              </a:rPr>
              <a:t>and </a:t>
            </a:r>
            <a:r>
              <a:rPr lang="mr-IN" dirty="0">
                <a:latin typeface="Menlo" charset="0"/>
                <a:ea typeface="Menlo" charset="0"/>
                <a:cs typeface="Menlo" charset="0"/>
              </a:rPr>
              <a:t>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solidFill>
                  <a:srgbClr val="000080"/>
                </a:solidFill>
                <a:latin typeface="Menlo" charset="0"/>
                <a:ea typeface="Menlo" charset="0"/>
                <a:cs typeface="Menlo" charset="0"/>
              </a:rPr>
              <a:t>print</a:t>
            </a:r>
            <a:r>
              <a:rPr lang="mr-IN" dirty="0">
                <a:latin typeface="Menlo" charset="0"/>
                <a:ea typeface="Menlo" charset="0"/>
                <a:cs typeface="Menlo" charset="0"/>
              </a:rPr>
              <a:t>(</a:t>
            </a:r>
            <a:r>
              <a:rPr lang="mr-IN" b="1" dirty="0">
                <a:solidFill>
                  <a:srgbClr val="008080"/>
                </a:solidFill>
                <a:latin typeface="Menlo" charset="0"/>
                <a:ea typeface="Menlo" charset="0"/>
                <a:cs typeface="Menlo" charset="0"/>
              </a:rPr>
              <a:t>"</a:t>
            </a:r>
            <a:r>
              <a:rPr lang="mr-IN" b="1" dirty="0" err="1">
                <a:solidFill>
                  <a:srgbClr val="008080"/>
                </a:solidFill>
                <a:latin typeface="Menlo" charset="0"/>
                <a:ea typeface="Menlo" charset="0"/>
                <a:cs typeface="Menlo" charset="0"/>
              </a:rPr>
              <a:t>Zimmerverteilung</a:t>
            </a:r>
            <a:r>
              <a:rPr lang="mr-IN" b="1" dirty="0">
                <a:solidFill>
                  <a:srgbClr val="008080"/>
                </a:solidFill>
                <a:latin typeface="Menlo" charset="0"/>
                <a:ea typeface="Menlo" charset="0"/>
                <a:cs typeface="Menlo" charset="0"/>
              </a:rPr>
              <a:t> </a:t>
            </a:r>
            <a:r>
              <a:rPr lang="mr-IN" b="1" dirty="0" err="1">
                <a:solidFill>
                  <a:srgbClr val="008080"/>
                </a:solidFill>
                <a:latin typeface="Menlo" charset="0"/>
                <a:ea typeface="Menlo" charset="0"/>
                <a:cs typeface="Menlo" charset="0"/>
              </a:rPr>
              <a:t>nicht</a:t>
            </a:r>
            <a:r>
              <a:rPr lang="mr-IN" b="1" dirty="0">
                <a:solidFill>
                  <a:srgbClr val="008080"/>
                </a:solidFill>
                <a:latin typeface="Menlo" charset="0"/>
                <a:ea typeface="Menlo" charset="0"/>
                <a:cs typeface="Menlo" charset="0"/>
              </a:rPr>
              <a:t> </a:t>
            </a:r>
            <a:r>
              <a:rPr lang="mr-IN" b="1" dirty="0" err="1">
                <a:solidFill>
                  <a:srgbClr val="008080"/>
                </a:solidFill>
                <a:latin typeface="Menlo" charset="0"/>
                <a:ea typeface="Menlo" charset="0"/>
                <a:cs typeface="Menlo" charset="0"/>
              </a:rPr>
              <a:t>möglich</a:t>
            </a:r>
            <a:r>
              <a:rPr lang="mr-IN" b="1" dirty="0">
                <a:solidFill>
                  <a:srgbClr val="008080"/>
                </a:solidFill>
                <a:latin typeface="Menlo" charset="0"/>
                <a:ea typeface="Menlo" charset="0"/>
                <a:cs typeface="Menlo" charset="0"/>
              </a:rPr>
              <a:t>!"</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sys.exit</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0</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endParaRPr lang="de-DE" dirty="0">
              <a:latin typeface="Menlo" charset="0"/>
              <a:ea typeface="Menlo" charset="0"/>
              <a:cs typeface="Menlo" charset="0"/>
            </a:endParaRPr>
          </a:p>
        </p:txBody>
      </p:sp>
    </p:spTree>
    <p:extLst>
      <p:ext uri="{BB962C8B-B14F-4D97-AF65-F5344CB8AC3E}">
        <p14:creationId xmlns:p14="http://schemas.microsoft.com/office/powerpoint/2010/main" val="37553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1844</Words>
  <Application>Microsoft Macintosh PowerPoint</Application>
  <PresentationFormat>Breitbild</PresentationFormat>
  <Paragraphs>303</Paragraphs>
  <Slides>30</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30</vt:i4>
      </vt:variant>
    </vt:vector>
  </HeadingPairs>
  <TitlesOfParts>
    <vt:vector size="39" baseType="lpstr">
      <vt:lpstr>Calibri</vt:lpstr>
      <vt:lpstr>Calibri Light</vt:lpstr>
      <vt:lpstr>Cambria Math</vt:lpstr>
      <vt:lpstr>Mangal</vt:lpstr>
      <vt:lpstr>Menlo</vt:lpstr>
      <vt:lpstr>Tahoma</vt:lpstr>
      <vt:lpstr>Times New Roman</vt:lpstr>
      <vt:lpstr>Arial</vt:lpstr>
      <vt:lpstr>Office-Design</vt:lpstr>
      <vt:lpstr>Präsentation der  W-Seminararbeit</vt:lpstr>
      <vt:lpstr>Zimmerverteilung / Aufgabe</vt:lpstr>
      <vt:lpstr>Zimmerverteilung / Lösungsidee</vt:lpstr>
      <vt:lpstr>Zimmerverteilung / Lösungsidee</vt:lpstr>
      <vt:lpstr>Zimmerverteilung / Lösungsidee</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Zusammenfassung / Beispiel</vt:lpstr>
      <vt:lpstr>Dreiecke / Aufgabe</vt:lpstr>
      <vt:lpstr>Dreiecke / Lösungsidee</vt:lpstr>
      <vt:lpstr>Dreiecke / Lösungsidee</vt:lpstr>
      <vt:lpstr>Dreiecke / Lösungsidee</vt:lpstr>
      <vt:lpstr>Dreiecke / Beispiel</vt:lpstr>
      <vt:lpstr>Bauernopfer / Aufgabe</vt:lpstr>
      <vt:lpstr>Bauernopfer / Lösungsidee</vt:lpstr>
      <vt:lpstr>Bauernopfer / Lösungsidee</vt:lpstr>
      <vt:lpstr>Bauernopfer / Lösungsidee</vt:lpstr>
      <vt:lpstr>Bauernopfer / Lösungsidee</vt:lpstr>
      <vt:lpstr>Bauernopfer / Beispiel</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Anton Baumann</dc:creator>
  <cp:lastModifiedBy>Anton Baumann</cp:lastModifiedBy>
  <cp:revision>262</cp:revision>
  <dcterms:created xsi:type="dcterms:W3CDTF">2017-11-17T10:49:32Z</dcterms:created>
  <dcterms:modified xsi:type="dcterms:W3CDTF">2017-11-20T15:57:50Z</dcterms:modified>
</cp:coreProperties>
</file>