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9" r:id="rId18"/>
    <p:sldId id="275" r:id="rId19"/>
    <p:sldId id="276" r:id="rId20"/>
    <p:sldId id="277" r:id="rId21"/>
    <p:sldId id="278" r:id="rId22"/>
    <p:sldId id="280" r:id="rId23"/>
    <p:sldId id="281" r:id="rId24"/>
    <p:sldId id="282" r:id="rId25"/>
    <p:sldId id="283" r:id="rId26"/>
    <p:sldId id="284" r:id="rId27"/>
    <p:sldId id="285" r:id="rId28"/>
    <p:sldId id="286"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55"/>
    <p:restoredTop sz="94666"/>
  </p:normalViewPr>
  <p:slideViewPr>
    <p:cSldViewPr snapToGrid="0" snapToObjects="1">
      <p:cViewPr>
        <p:scale>
          <a:sx n="90" d="100"/>
          <a:sy n="90" d="100"/>
        </p:scale>
        <p:origin x="-208" y="5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8458D-1C1D-F94D-9DC9-4F9335323F06}" type="datetimeFigureOut">
              <a:rPr lang="de-DE" smtClean="0"/>
              <a:t>20.11.17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35A85-A571-6244-8FB7-D1829C1AA164}" type="slidenum">
              <a:rPr lang="de-DE" smtClean="0"/>
              <a:t>‹Nr.›</a:t>
            </a:fld>
            <a:endParaRPr lang="de-DE"/>
          </a:p>
        </p:txBody>
      </p:sp>
    </p:spTree>
    <p:extLst>
      <p:ext uri="{BB962C8B-B14F-4D97-AF65-F5344CB8AC3E}">
        <p14:creationId xmlns:p14="http://schemas.microsoft.com/office/powerpoint/2010/main" val="46860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Mastertitelformat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44216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Platzhalter für vertikalen Text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64527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Mastertitelformat bearbeiten</a:t>
            </a:r>
            <a:endParaRPr lang="de-DE"/>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16716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idx="1"/>
          </p:nvPr>
        </p:nvSpPr>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97333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Mastertitelformat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Mastertextformat bearbeiten</a:t>
            </a:r>
          </a:p>
        </p:txBody>
      </p:sp>
      <p:sp>
        <p:nvSpPr>
          <p:cNvPr id="4" name="Datumsplatzhalter 3"/>
          <p:cNvSpPr>
            <a:spLocks noGrp="1"/>
          </p:cNvSpPr>
          <p:nvPr>
            <p:ph type="dt" sz="half" idx="10"/>
          </p:nvPr>
        </p:nvSpPr>
        <p:spPr/>
        <p:txBody>
          <a:bodyPr/>
          <a:lstStyle/>
          <a:p>
            <a:fld id="{24B7D1C4-DA52-A848-89B1-2FA146A36D39}" type="datetimeFigureOut">
              <a:rPr lang="de-DE" smtClean="0"/>
              <a:t>20.11.17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3610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24B7D1C4-DA52-A848-89B1-2FA146A36D39}" type="datetimeFigureOut">
              <a:rPr lang="de-DE" smtClean="0"/>
              <a:t>20.11.17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1209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Mastertitelformat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4B7D1C4-DA52-A848-89B1-2FA146A36D39}" type="datetimeFigureOut">
              <a:rPr lang="de-DE" smtClean="0"/>
              <a:t>20.11.17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5855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24B7D1C4-DA52-A848-89B1-2FA146A36D39}" type="datetimeFigureOut">
              <a:rPr lang="de-DE" smtClean="0"/>
              <a:t>20.11.17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83140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4B7D1C4-DA52-A848-89B1-2FA146A36D39}" type="datetimeFigureOut">
              <a:rPr lang="de-DE" smtClean="0"/>
              <a:t>20.11.17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47409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4B7D1C4-DA52-A848-89B1-2FA146A36D39}" type="datetimeFigureOut">
              <a:rPr lang="de-DE" smtClean="0"/>
              <a:t>20.11.17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0276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Mastertitelformat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Mastertextformat bearbeiten</a:t>
            </a:r>
          </a:p>
        </p:txBody>
      </p:sp>
      <p:sp>
        <p:nvSpPr>
          <p:cNvPr id="5" name="Datumsplatzhalter 4"/>
          <p:cNvSpPr>
            <a:spLocks noGrp="1"/>
          </p:cNvSpPr>
          <p:nvPr>
            <p:ph type="dt" sz="half" idx="10"/>
          </p:nvPr>
        </p:nvSpPr>
        <p:spPr/>
        <p:txBody>
          <a:bodyPr/>
          <a:lstStyle/>
          <a:p>
            <a:fld id="{24B7D1C4-DA52-A848-89B1-2FA146A36D39}" type="datetimeFigureOut">
              <a:rPr lang="de-DE" smtClean="0"/>
              <a:t>20.11.17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D994D05-6384-7047-B7A2-02C92B01E11C}" type="slidenum">
              <a:rPr lang="de-DE" smtClean="0"/>
              <a:t>‹Nr.›</a:t>
            </a:fld>
            <a:endParaRPr lang="de-DE"/>
          </a:p>
        </p:txBody>
      </p:sp>
    </p:spTree>
    <p:extLst>
      <p:ext uri="{BB962C8B-B14F-4D97-AF65-F5344CB8AC3E}">
        <p14:creationId xmlns:p14="http://schemas.microsoft.com/office/powerpoint/2010/main" val="18792578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Mastertitelformat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7D1C4-DA52-A848-89B1-2FA146A36D39}" type="datetimeFigureOut">
              <a:rPr lang="de-DE" smtClean="0"/>
              <a:t>20.11.17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94D05-6384-7047-B7A2-02C92B01E11C}" type="slidenum">
              <a:rPr lang="de-DE" smtClean="0"/>
              <a:t>‹Nr.›</a:t>
            </a:fld>
            <a:endParaRPr lang="de-DE"/>
          </a:p>
        </p:txBody>
      </p:sp>
    </p:spTree>
    <p:extLst>
      <p:ext uri="{BB962C8B-B14F-4D97-AF65-F5344CB8AC3E}">
        <p14:creationId xmlns:p14="http://schemas.microsoft.com/office/powerpoint/2010/main" val="118633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Präsentation der </a:t>
            </a:r>
            <a:br>
              <a:rPr lang="de-DE" dirty="0" smtClean="0"/>
            </a:br>
            <a:r>
              <a:rPr lang="de-DE" dirty="0" smtClean="0"/>
              <a:t>W-Seminararbeit</a:t>
            </a:r>
            <a:endParaRPr lang="de-DE" dirty="0"/>
          </a:p>
        </p:txBody>
      </p:sp>
      <p:sp>
        <p:nvSpPr>
          <p:cNvPr id="3" name="Untertitel 2"/>
          <p:cNvSpPr>
            <a:spLocks noGrp="1"/>
          </p:cNvSpPr>
          <p:nvPr>
            <p:ph type="subTitle" idx="1"/>
          </p:nvPr>
        </p:nvSpPr>
        <p:spPr/>
        <p:txBody>
          <a:bodyPr>
            <a:normAutofit/>
          </a:bodyPr>
          <a:lstStyle/>
          <a:p>
            <a:r>
              <a:rPr lang="de-DE" sz="3200" dirty="0" smtClean="0"/>
              <a:t>Bundeswettbewerb Informatik</a:t>
            </a:r>
            <a:endParaRPr lang="de-DE" sz="3200" dirty="0"/>
          </a:p>
        </p:txBody>
      </p:sp>
    </p:spTree>
    <p:extLst>
      <p:ext uri="{BB962C8B-B14F-4D97-AF65-F5344CB8AC3E}">
        <p14:creationId xmlns:p14="http://schemas.microsoft.com/office/powerpoint/2010/main" val="1466692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26" name="Gruppierung 25"/>
          <p:cNvGrpSpPr/>
          <p:nvPr/>
        </p:nvGrpSpPr>
        <p:grpSpPr>
          <a:xfrm>
            <a:off x="838200" y="2131085"/>
            <a:ext cx="2827011" cy="1755400"/>
            <a:chOff x="0" y="0"/>
            <a:chExt cx="2286635" cy="1419860"/>
          </a:xfrm>
        </p:grpSpPr>
        <p:sp>
          <p:nvSpPr>
            <p:cNvPr id="27" name="Rechteck 26"/>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28" name="Rechteck 27"/>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29" name="Rechteck 28"/>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0" name="Rechteck 29"/>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1" name="Rechteck 30"/>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32" name="Rechteck 31"/>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33" name="Gerade Verbindung mit Pfeil 32"/>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4" name="Gerade Verbindung mit Pfeil 33"/>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5" name="Gerade Verbindung mit Pfeil 34"/>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mc:AlternateContent xmlns:mc="http://schemas.openxmlformats.org/markup-compatibility/2006" xmlns:a14="http://schemas.microsoft.com/office/drawing/2010/main">
        <mc:Choice Requires="a14">
          <p:sp>
            <p:nvSpPr>
              <p:cNvPr id="36" name="Rechteck 35"/>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36" name="Rechteck 35"/>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37" name="Textfeld 36"/>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39" name="Eckige Klammer links/rechts 38"/>
          <p:cNvSpPr/>
          <p:nvPr/>
        </p:nvSpPr>
        <p:spPr>
          <a:xfrm>
            <a:off x="851233" y="2104154"/>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0" name="Textfeld 39"/>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41" name="Textfeld 40"/>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43" name="Rechteck 42"/>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44" name="Geschweifte Klammer links/rechts 43"/>
          <p:cNvSpPr/>
          <p:nvPr/>
        </p:nvSpPr>
        <p:spPr>
          <a:xfrm>
            <a:off x="1952222" y="2190710"/>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5" name="Textfeld 44"/>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48" name="Rechteck 47"/>
          <p:cNvSpPr/>
          <p:nvPr/>
        </p:nvSpPr>
        <p:spPr>
          <a:xfrm>
            <a:off x="7274928" y="204782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49" name="Textfeld 48"/>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50" name="Rechteck 49"/>
          <p:cNvSpPr/>
          <p:nvPr/>
        </p:nvSpPr>
        <p:spPr>
          <a:xfrm>
            <a:off x="7274065"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51" name="Textfeld 50"/>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16270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0.02223 L -1.875E-6 0.25348 " pathEditMode="relative" ptsTypes="AA">
                                      <p:cBhvr>
                                        <p:cTn id="6" dur="500" fill="hold"/>
                                        <p:tgtEl>
                                          <p:spTgt spid="48"/>
                                        </p:tgtEl>
                                        <p:attrNameLst>
                                          <p:attrName>ppt_x</p:attrName>
                                          <p:attrName>ppt_y</p:attrName>
                                        </p:attrNameLst>
                                      </p:cBhvr>
                                    </p:animMotion>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1.66667E-6 -4.44444E-6 L 0.00039 -0.33888 " pathEditMode="relative" rAng="0" ptsTypes="AA">
                                      <p:cBhvr>
                                        <p:cTn id="22" dur="250" fill="hold"/>
                                        <p:tgtEl>
                                          <p:spTgt spid="50"/>
                                        </p:tgtEl>
                                        <p:attrNameLst>
                                          <p:attrName>ppt_x</p:attrName>
                                          <p:attrName>ppt_y</p:attrName>
                                        </p:attrNameLst>
                                      </p:cBhvr>
                                      <p:rCtr x="13" y="-16944"/>
                                    </p:animMotion>
                                  </p:childTnLst>
                                </p:cTn>
                              </p:par>
                              <p:par>
                                <p:cTn id="23" presetID="1" presetClass="exit" presetSubtype="0" fill="hold" grpId="1" nodeType="withEffect">
                                  <p:stCondLst>
                                    <p:cond delay="0"/>
                                  </p:stCondLst>
                                  <p:childTnLst>
                                    <p:set>
                                      <p:cBhvr>
                                        <p:cTn id="24"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4" grpId="0" animBg="1"/>
      <p:bldP spid="48" grpId="0" animBg="1"/>
      <p:bldP spid="48" grpId="1" animBg="1"/>
      <p:bldP spid="50" grpId="0" animBg="1"/>
      <p:bldP spid="50" grpId="1" animBg="1"/>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5" name="Textfeld 14"/>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8" name="Textfeld 17"/>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9" name="Rechteck 18"/>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21" name="Textfeld 20"/>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23" name="Textfeld 22"/>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24" name="Rechteck 23"/>
          <p:cNvSpPr/>
          <p:nvPr/>
        </p:nvSpPr>
        <p:spPr>
          <a:xfrm>
            <a:off x="7274926" y="2056551"/>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25" name="Rechteck 24"/>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25" name="Rechteck 24"/>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6" name="Textfeld 25"/>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7" name="Rechteck 26"/>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28" name="Eckige Klammer links/rechts 27"/>
          <p:cNvSpPr/>
          <p:nvPr/>
        </p:nvSpPr>
        <p:spPr>
          <a:xfrm>
            <a:off x="1969081" y="2170598"/>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Geschweifte Klammer links/rechts 28"/>
          <p:cNvSpPr/>
          <p:nvPr/>
        </p:nvSpPr>
        <p:spPr>
          <a:xfrm>
            <a:off x="811737" y="2145852"/>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1" name="Textfeld 3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84754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1.85185E-6 L -0.00013 0.25347 " pathEditMode="relative" rAng="0" ptsTypes="AA">
                                      <p:cBhvr>
                                        <p:cTn id="6" dur="500" fill="hold"/>
                                        <p:tgtEl>
                                          <p:spTgt spid="24"/>
                                        </p:tgtEl>
                                        <p:attrNameLst>
                                          <p:attrName>ppt_x</p:attrName>
                                          <p:attrName>ppt_y</p:attrName>
                                        </p:attrNameLst>
                                      </p:cBhvr>
                                      <p:rCtr x="-13" y="12662"/>
                                    </p:animMotion>
                                  </p:childTnLst>
                                </p:cTn>
                              </p:par>
                              <p:par>
                                <p:cTn id="7" presetID="0" presetClass="path" presetSubtype="0" accel="50000" decel="50000" fill="hold" grpId="0" nodeType="withEffect">
                                  <p:stCondLst>
                                    <p:cond delay="0"/>
                                  </p:stCondLst>
                                  <p:childTnLst>
                                    <p:animMotion origin="layout" path="M -1.875E-6 1.11111E-6 L 0.05417 0.07662 " pathEditMode="relative" rAng="0" ptsTypes="AA">
                                      <p:cBhvr>
                                        <p:cTn id="8" dur="500" fill="hold"/>
                                        <p:tgtEl>
                                          <p:spTgt spid="27"/>
                                        </p:tgtEl>
                                        <p:attrNameLst>
                                          <p:attrName>ppt_x</p:attrName>
                                          <p:attrName>ppt_y</p:attrName>
                                        </p:attrNameLst>
                                      </p:cBhvr>
                                      <p:rCtr x="2708" y="3819"/>
                                    </p:animMotion>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29" grpId="0" animBg="1"/>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8" name="Textfeld 17"/>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9" name="Textfeld 18"/>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21" name="Rechteck 20"/>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21" name="Rechteck 20"/>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2" name="Textfeld 21"/>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6" name="Textfeld 25"/>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8" name="Oval 27"/>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p:cNvCxnSpPr/>
          <p:nvPr/>
        </p:nvCxnSpPr>
        <p:spPr>
          <a:xfrm flipH="1" flipV="1">
            <a:off x="2495764" y="4921956"/>
            <a:ext cx="1985925" cy="756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7274926" y="2038447"/>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2" name="Rechteck 31"/>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121352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19" name="Rechteck 18"/>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7274926" y="2038447"/>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5" name="Rechteck 24"/>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6" name="Eckige Klammer links/rechts 25"/>
          <p:cNvSpPr/>
          <p:nvPr/>
        </p:nvSpPr>
        <p:spPr>
          <a:xfrm>
            <a:off x="771077" y="2859622"/>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7" name="Geschweifte Klammer links/rechts 26"/>
          <p:cNvSpPr/>
          <p:nvPr/>
        </p:nvSpPr>
        <p:spPr>
          <a:xfrm>
            <a:off x="1528575" y="3591938"/>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Rechteck 29"/>
          <p:cNvSpPr/>
          <p:nvPr/>
        </p:nvSpPr>
        <p:spPr>
          <a:xfrm>
            <a:off x="7279262"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Textfeld 30"/>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4039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4.44444E-6 L 0.00026 0.2581 " pathEditMode="relative" rAng="0" ptsTypes="AA">
                                      <p:cBhvr>
                                        <p:cTn id="6" dur="500" fill="hold"/>
                                        <p:tgtEl>
                                          <p:spTgt spid="24"/>
                                        </p:tgtEl>
                                        <p:attrNameLst>
                                          <p:attrName>ppt_x</p:attrName>
                                          <p:attrName>ppt_y</p:attrName>
                                        </p:attrNameLst>
                                      </p:cBhvr>
                                      <p:rCtr x="13" y="12894"/>
                                    </p:animMotion>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2.29167E-6 -4.44444E-6 L 0.00547 -0.33889 " pathEditMode="relative" rAng="0" ptsTypes="AA">
                                      <p:cBhvr>
                                        <p:cTn id="22" dur="500" fill="hold"/>
                                        <p:tgtEl>
                                          <p:spTgt spid="30"/>
                                        </p:tgtEl>
                                        <p:attrNameLst>
                                          <p:attrName>ppt_x</p:attrName>
                                          <p:attrName>ppt_y</p:attrName>
                                        </p:attrNameLst>
                                      </p:cBhvr>
                                      <p:rCtr x="-26" y="-16968"/>
                                    </p:animMotion>
                                  </p:childTnLst>
                                </p:cTn>
                              </p:par>
                              <p:par>
                                <p:cTn id="23" presetID="1" presetClass="exit" presetSubtype="0" fill="hold" grpId="1"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6" grpId="0" animBg="1"/>
      <p:bldP spid="27" grpId="0" animBg="1"/>
      <p:bldP spid="30" grpId="0" animBg="1"/>
      <p:bldP spid="30" grpId="1"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19" name="Rechteck 18"/>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7" name="Rechteck 26"/>
          <p:cNvSpPr/>
          <p:nvPr/>
        </p:nvSpPr>
        <p:spPr>
          <a:xfrm>
            <a:off x="7345582" y="2044435"/>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28" name="Textfeld 27"/>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29" name="Titel 1"/>
          <p:cNvSpPr>
            <a:spLocks noGrp="1"/>
          </p:cNvSpPr>
          <p:nvPr>
            <p:ph type="title"/>
          </p:nvPr>
        </p:nvSpPr>
        <p:spPr>
          <a:xfrm>
            <a:off x="838200" y="365125"/>
            <a:ext cx="10515600" cy="1325563"/>
          </a:xfrm>
        </p:spPr>
        <p:txBody>
          <a:bodyPr/>
          <a:lstStyle/>
          <a:p>
            <a:r>
              <a:rPr lang="de-DE" dirty="0" smtClean="0"/>
              <a:t>Zimmerverteilung / Umsetzung</a:t>
            </a:r>
            <a:endParaRPr lang="de-DE" dirty="0"/>
          </a:p>
        </p:txBody>
      </p:sp>
      <p:sp>
        <p:nvSpPr>
          <p:cNvPr id="30" name="Rechteck 29"/>
          <p:cNvSpPr/>
          <p:nvPr/>
        </p:nvSpPr>
        <p:spPr>
          <a:xfrm>
            <a:off x="7345582" y="20447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Eckige Klammer links/rechts 30"/>
          <p:cNvSpPr/>
          <p:nvPr/>
        </p:nvSpPr>
        <p:spPr>
          <a:xfrm>
            <a:off x="1537691" y="3569145"/>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Geschweifte Klammer links/rechts 31"/>
          <p:cNvSpPr/>
          <p:nvPr/>
        </p:nvSpPr>
        <p:spPr>
          <a:xfrm>
            <a:off x="757644" y="2878059"/>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3" name="Geschweifte Klammer links/rechts 32"/>
          <p:cNvSpPr/>
          <p:nvPr/>
        </p:nvSpPr>
        <p:spPr>
          <a:xfrm>
            <a:off x="2941739" y="3433996"/>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Rechteck 33"/>
          <p:cNvSpPr/>
          <p:nvPr/>
        </p:nvSpPr>
        <p:spPr>
          <a:xfrm>
            <a:off x="7345582" y="4362308"/>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5" name="Textfeld 34"/>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8127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1.04167E-6 -1.48148E-6 L -0.00052 0.2581 " pathEditMode="relative" rAng="0" ptsTypes="AA">
                                      <p:cBhvr>
                                        <p:cTn id="8" dur="500" fill="hold"/>
                                        <p:tgtEl>
                                          <p:spTgt spid="30"/>
                                        </p:tgtEl>
                                        <p:attrNameLst>
                                          <p:attrName>ppt_x</p:attrName>
                                          <p:attrName>ppt_y</p:attrName>
                                        </p:attrNameLst>
                                      </p:cBhvr>
                                      <p:rCtr x="-26" y="12894"/>
                                    </p:animMotion>
                                  </p:childTnLst>
                                </p:cTn>
                              </p:par>
                              <p:par>
                                <p:cTn id="9" presetID="0" presetClass="path" presetSubtype="0" accel="50000" decel="50000" fill="hold" grpId="0" nodeType="withEffect">
                                  <p:stCondLst>
                                    <p:cond delay="0"/>
                                  </p:stCondLst>
                                  <p:childTnLst>
                                    <p:animMotion origin="layout" path="M -1.04167E-6 -1.48148E-6 L 0.05742 0.07523 " pathEditMode="relative" rAng="0" ptsTypes="AA">
                                      <p:cBhvr>
                                        <p:cTn id="10" dur="500" fill="hold"/>
                                        <p:tgtEl>
                                          <p:spTgt spid="27"/>
                                        </p:tgtEl>
                                        <p:attrNameLst>
                                          <p:attrName>ppt_x</p:attrName>
                                          <p:attrName>ppt_y</p:attrName>
                                        </p:attrNameLst>
                                      </p:cBhvr>
                                      <p:rCtr x="2865" y="375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1.04167E-6 -4.44444E-6 L -4.16667E-7 -0.33796 " pathEditMode="relative" rAng="0" ptsTypes="AA">
                                      <p:cBhvr>
                                        <p:cTn id="28" dur="500" fill="hold"/>
                                        <p:tgtEl>
                                          <p:spTgt spid="34"/>
                                        </p:tgtEl>
                                        <p:attrNameLst>
                                          <p:attrName>ppt_x</p:attrName>
                                          <p:attrName>ppt_y</p:attrName>
                                        </p:attrNameLst>
                                      </p:cBhvr>
                                      <p:rCtr x="-26" y="-16944"/>
                                    </p:animMotion>
                                  </p:childTnLst>
                                </p:cTn>
                              </p:par>
                              <p:par>
                                <p:cTn id="29" presetID="1" presetClass="exit" presetSubtype="0" fill="hold" grpId="1"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0" grpId="1" animBg="1"/>
      <p:bldP spid="31" grpId="0" animBg="1"/>
      <p:bldP spid="32" grpId="0" animBg="1"/>
      <p:bldP spid="33" grpId="0" animBg="1"/>
      <p:bldP spid="34" grpId="0" animBg="1"/>
      <p:bldP spid="34" grpId="1"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mc:AlternateContent xmlns:mc="http://schemas.openxmlformats.org/markup-compatibility/2006" xmlns:a14="http://schemas.microsoft.com/office/drawing/2010/main">
        <mc:Choice Requires="a14">
          <p:sp>
            <p:nvSpPr>
              <p:cNvPr id="19" name="Rechteck 18"/>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9" name="Rechteck 18"/>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20" name="Textfeld 19"/>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21" name="Textfeld 20"/>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a:off x="7274926" y="2562484"/>
            <a:ext cx="707342"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25" name="Textfeld 24"/>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26" name="Titel 1"/>
          <p:cNvSpPr>
            <a:spLocks noGrp="1"/>
          </p:cNvSpPr>
          <p:nvPr>
            <p:ph type="title"/>
          </p:nvPr>
        </p:nvSpPr>
        <p:spPr>
          <a:xfrm>
            <a:off x="838200" y="365125"/>
            <a:ext cx="10515600" cy="1325563"/>
          </a:xfrm>
        </p:spPr>
        <p:txBody>
          <a:bodyPr/>
          <a:lstStyle/>
          <a:p>
            <a:r>
              <a:rPr lang="de-DE" dirty="0" smtClean="0"/>
              <a:t>Zimmerverteilung / Umsetzung</a:t>
            </a:r>
            <a:endParaRPr lang="de-DE" dirty="0"/>
          </a:p>
        </p:txBody>
      </p:sp>
      <p:sp>
        <p:nvSpPr>
          <p:cNvPr id="27" name="Rechteck 26"/>
          <p:cNvSpPr/>
          <p:nvPr/>
        </p:nvSpPr>
        <p:spPr>
          <a:xfrm>
            <a:off x="8057964" y="2565781"/>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31" name="Rechteck 30"/>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2" name="Textfeld 31"/>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
        <p:nvSpPr>
          <p:cNvPr id="33" name="Eckige Klammer links/rechts 32"/>
          <p:cNvSpPr/>
          <p:nvPr/>
        </p:nvSpPr>
        <p:spPr>
          <a:xfrm>
            <a:off x="2962803" y="3439067"/>
            <a:ext cx="841587" cy="336007"/>
          </a:xfrm>
          <a:prstGeom prst="bracketPair">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Geschweifte Klammer links/rechts 33"/>
          <p:cNvSpPr/>
          <p:nvPr/>
        </p:nvSpPr>
        <p:spPr>
          <a:xfrm>
            <a:off x="1528183" y="3591541"/>
            <a:ext cx="868454" cy="303330"/>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Rechteck 35"/>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9" name="Textfeld 38"/>
          <p:cNvSpPr txBox="1"/>
          <p:nvPr/>
        </p:nvSpPr>
        <p:spPr>
          <a:xfrm flipH="1">
            <a:off x="2290748" y="5889563"/>
            <a:ext cx="211777" cy="369332"/>
          </a:xfrm>
          <a:prstGeom prst="rect">
            <a:avLst/>
          </a:prstGeom>
          <a:noFill/>
        </p:spPr>
        <p:txBody>
          <a:bodyPr wrap="square" rtlCol="0">
            <a:spAutoFit/>
          </a:bodyPr>
          <a:lstStyle/>
          <a:p>
            <a:r>
              <a:rPr lang="de-DE" dirty="0" smtClean="0"/>
              <a:t>✓</a:t>
            </a:r>
            <a:endParaRPr lang="de-DE" dirty="0"/>
          </a:p>
        </p:txBody>
      </p:sp>
    </p:spTree>
    <p:extLst>
      <p:ext uri="{BB962C8B-B14F-4D97-AF65-F5344CB8AC3E}">
        <p14:creationId xmlns:p14="http://schemas.microsoft.com/office/powerpoint/2010/main" val="11527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875E-6 1.11111E-6 L 0.00013 0.25347 " pathEditMode="relative" rAng="0" ptsTypes="AA">
                                      <p:cBhvr>
                                        <p:cTn id="6" dur="500" fill="hold"/>
                                        <p:tgtEl>
                                          <p:spTgt spid="31"/>
                                        </p:tgtEl>
                                        <p:attrNameLst>
                                          <p:attrName>ppt_x</p:attrName>
                                          <p:attrName>ppt_y</p:attrName>
                                        </p:attrNameLst>
                                      </p:cBhvr>
                                      <p:rCtr x="0" y="12662"/>
                                    </p:animMotion>
                                  </p:childTnLst>
                                </p:cTn>
                              </p:par>
                              <p:par>
                                <p:cTn id="7" presetID="0" presetClass="path" presetSubtype="0" accel="50000" decel="50000" fill="hold" grpId="0" nodeType="withEffect">
                                  <p:stCondLst>
                                    <p:cond delay="0"/>
                                  </p:stCondLst>
                                  <p:childTnLst>
                                    <p:animMotion origin="layout" path="M 0.00573 0.00509 L 0.11849 0.07477 " pathEditMode="relative" rAng="0" ptsTypes="AA">
                                      <p:cBhvr>
                                        <p:cTn id="8" dur="500" fill="hold"/>
                                        <p:tgtEl>
                                          <p:spTgt spid="36"/>
                                        </p:tgtEl>
                                        <p:attrNameLst>
                                          <p:attrName>ppt_x</p:attrName>
                                          <p:attrName>ppt_y</p:attrName>
                                        </p:attrNameLst>
                                      </p:cBhvr>
                                      <p:rCtr x="5638" y="3472"/>
                                    </p:animMotion>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4" grpId="0" animBg="1"/>
      <p:bldP spid="36"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ung 3"/>
          <p:cNvGrpSpPr/>
          <p:nvPr/>
        </p:nvGrpSpPr>
        <p:grpSpPr>
          <a:xfrm>
            <a:off x="838200" y="2131085"/>
            <a:ext cx="2827011" cy="1755400"/>
            <a:chOff x="0" y="0"/>
            <a:chExt cx="2286635" cy="1419860"/>
          </a:xfrm>
        </p:grpSpPr>
        <p:sp>
          <p:nvSpPr>
            <p:cNvPr id="5" name="Rechteck 4"/>
            <p:cNvSpPr/>
            <p:nvPr/>
          </p:nvSpPr>
          <p:spPr>
            <a:xfrm>
              <a:off x="111760" y="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6" name="Rechteck 5"/>
            <p:cNvSpPr/>
            <p:nvPr/>
          </p:nvSpPr>
          <p:spPr>
            <a:xfrm>
              <a:off x="1026160" y="4064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7" name="Rechteck 6"/>
            <p:cNvSpPr/>
            <p:nvPr/>
          </p:nvSpPr>
          <p:spPr>
            <a:xfrm>
              <a:off x="0" y="609600"/>
              <a:ext cx="5721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8" name="Rechteck 7"/>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9" name="Rechteck 8"/>
            <p:cNvSpPr/>
            <p:nvPr/>
          </p:nvSpPr>
          <p:spPr>
            <a:xfrm>
              <a:off x="680720" y="118872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Mia</a:t>
              </a:r>
              <a:endParaRPr lang="de-DE" sz="1200" dirty="0">
                <a:effectLst/>
                <a:latin typeface="Calibri" charset="0"/>
                <a:ea typeface="Calibri" charset="0"/>
                <a:cs typeface="Calibri" charset="0"/>
              </a:endParaRPr>
            </a:p>
          </p:txBody>
        </p:sp>
        <p:sp>
          <p:nvSpPr>
            <p:cNvPr id="10" name="Rechteck 9"/>
            <p:cNvSpPr/>
            <p:nvPr/>
          </p:nvSpPr>
          <p:spPr>
            <a:xfrm>
              <a:off x="1828800" y="1066800"/>
              <a:ext cx="457835" cy="231140"/>
            </a:xfrm>
            <a:prstGeom prst="rect">
              <a:avLst/>
            </a:prstGeom>
            <a:solidFill>
              <a:schemeClr val="bg2"/>
            </a:solidFill>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1" name="Gerade Verbindung mit Pfeil 10"/>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2" name="Gerade Verbindung mit Pfeil 11"/>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3" name="Gerade Verbindung mit Pfeil 12"/>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sp>
        <p:nvSpPr>
          <p:cNvPr id="14" name="Textfeld 13"/>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5" name="Textfeld 14"/>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16" name="Textfeld 15"/>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17" name="Textfeld 16"/>
          <p:cNvSpPr txBox="1"/>
          <p:nvPr/>
        </p:nvSpPr>
        <p:spPr>
          <a:xfrm>
            <a:off x="5949384" y="3743603"/>
            <a:ext cx="1325543" cy="369332"/>
          </a:xfrm>
          <a:prstGeom prst="rect">
            <a:avLst/>
          </a:prstGeom>
          <a:noFill/>
        </p:spPr>
        <p:txBody>
          <a:bodyPr wrap="square" rtlCol="0">
            <a:spAutoFit/>
          </a:bodyPr>
          <a:lstStyle/>
          <a:p>
            <a:r>
              <a:rPr lang="de-DE" dirty="0" err="1" smtClean="0"/>
              <a:t>node</a:t>
            </a:r>
            <a:r>
              <a:rPr lang="de-DE" dirty="0"/>
              <a:t> 	</a:t>
            </a:r>
            <a:r>
              <a:rPr lang="de-DE" dirty="0" smtClean="0"/>
              <a:t>= </a:t>
            </a:r>
            <a:endParaRPr lang="de-DE" dirty="0"/>
          </a:p>
        </p:txBody>
      </p:sp>
      <p:sp>
        <p:nvSpPr>
          <p:cNvPr id="18" name="Textfeld 17"/>
          <p:cNvSpPr txBox="1"/>
          <p:nvPr/>
        </p:nvSpPr>
        <p:spPr>
          <a:xfrm>
            <a:off x="5949383" y="4320524"/>
            <a:ext cx="1325543" cy="369332"/>
          </a:xfrm>
          <a:prstGeom prst="rect">
            <a:avLst/>
          </a:prstGeom>
          <a:noFill/>
        </p:spPr>
        <p:txBody>
          <a:bodyPr wrap="square" rtlCol="0">
            <a:spAutoFit/>
          </a:bodyPr>
          <a:lstStyle/>
          <a:p>
            <a:r>
              <a:rPr lang="de-DE" dirty="0" err="1"/>
              <a:t>c</a:t>
            </a:r>
            <a:r>
              <a:rPr lang="de-DE" dirty="0" err="1" smtClean="0"/>
              <a:t>hildren</a:t>
            </a:r>
            <a:r>
              <a:rPr lang="de-DE" dirty="0" smtClean="0"/>
              <a:t> 	=</a:t>
            </a:r>
            <a:endParaRPr lang="de-DE" dirty="0"/>
          </a:p>
        </p:txBody>
      </p:sp>
      <p:sp>
        <p:nvSpPr>
          <p:cNvPr id="22" name="Oval 21"/>
          <p:cNvSpPr/>
          <p:nvPr/>
        </p:nvSpPr>
        <p:spPr>
          <a:xfrm rot="208211">
            <a:off x="601548" y="1943907"/>
            <a:ext cx="2445726" cy="7514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itel 1"/>
          <p:cNvSpPr>
            <a:spLocks noGrp="1"/>
          </p:cNvSpPr>
          <p:nvPr>
            <p:ph type="title"/>
          </p:nvPr>
        </p:nvSpPr>
        <p:spPr>
          <a:xfrm>
            <a:off x="838200" y="365125"/>
            <a:ext cx="10515600" cy="1325563"/>
          </a:xfrm>
        </p:spPr>
        <p:txBody>
          <a:bodyPr/>
          <a:lstStyle/>
          <a:p>
            <a:r>
              <a:rPr lang="de-DE" dirty="0" smtClean="0"/>
              <a:t>Zimmerverteilung / Umsetzung</a:t>
            </a:r>
            <a:endParaRPr lang="de-DE" dirty="0"/>
          </a:p>
        </p:txBody>
      </p:sp>
      <p:sp>
        <p:nvSpPr>
          <p:cNvPr id="32" name="Freihandform 31"/>
          <p:cNvSpPr/>
          <p:nvPr/>
        </p:nvSpPr>
        <p:spPr>
          <a:xfrm>
            <a:off x="581047" y="2719363"/>
            <a:ext cx="3288859" cy="1363781"/>
          </a:xfrm>
          <a:custGeom>
            <a:avLst/>
            <a:gdLst>
              <a:gd name="connsiteX0" fmla="*/ 284283 w 5712584"/>
              <a:gd name="connsiteY0" fmla="*/ 160078 h 2368820"/>
              <a:gd name="connsiteX1" fmla="*/ 1740549 w 5712584"/>
              <a:gd name="connsiteY1" fmla="*/ 92345 h 2368820"/>
              <a:gd name="connsiteX2" fmla="*/ 2773483 w 5712584"/>
              <a:gd name="connsiteY2" fmla="*/ 1311545 h 2368820"/>
              <a:gd name="connsiteX3" fmla="*/ 4568416 w 5712584"/>
              <a:gd name="connsiteY3" fmla="*/ 939011 h 2368820"/>
              <a:gd name="connsiteX4" fmla="*/ 5465883 w 5712584"/>
              <a:gd name="connsiteY4" fmla="*/ 1091411 h 2368820"/>
              <a:gd name="connsiteX5" fmla="*/ 5415083 w 5712584"/>
              <a:gd name="connsiteY5" fmla="*/ 2022745 h 2368820"/>
              <a:gd name="connsiteX6" fmla="*/ 2146949 w 5712584"/>
              <a:gd name="connsiteY6" fmla="*/ 2293678 h 2368820"/>
              <a:gd name="connsiteX7" fmla="*/ 165749 w 5712584"/>
              <a:gd name="connsiteY7" fmla="*/ 752745 h 2368820"/>
              <a:gd name="connsiteX8" fmla="*/ 284283 w 5712584"/>
              <a:gd name="connsiteY8" fmla="*/ 160078 h 236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584" h="2368820">
                <a:moveTo>
                  <a:pt x="284283" y="160078"/>
                </a:moveTo>
                <a:cubicBezTo>
                  <a:pt x="546750" y="50011"/>
                  <a:pt x="1325682" y="-99566"/>
                  <a:pt x="1740549" y="92345"/>
                </a:cubicBezTo>
                <a:cubicBezTo>
                  <a:pt x="2155416" y="284256"/>
                  <a:pt x="2302172" y="1170434"/>
                  <a:pt x="2773483" y="1311545"/>
                </a:cubicBezTo>
                <a:cubicBezTo>
                  <a:pt x="3244794" y="1452656"/>
                  <a:pt x="4119683" y="975700"/>
                  <a:pt x="4568416" y="939011"/>
                </a:cubicBezTo>
                <a:cubicBezTo>
                  <a:pt x="5017149" y="902322"/>
                  <a:pt x="5324772" y="910789"/>
                  <a:pt x="5465883" y="1091411"/>
                </a:cubicBezTo>
                <a:cubicBezTo>
                  <a:pt x="5606994" y="1272033"/>
                  <a:pt x="5968239" y="1822367"/>
                  <a:pt x="5415083" y="2022745"/>
                </a:cubicBezTo>
                <a:cubicBezTo>
                  <a:pt x="4861927" y="2223123"/>
                  <a:pt x="3021838" y="2505345"/>
                  <a:pt x="2146949" y="2293678"/>
                </a:cubicBezTo>
                <a:cubicBezTo>
                  <a:pt x="1272060" y="2082011"/>
                  <a:pt x="470549" y="1102700"/>
                  <a:pt x="165749" y="752745"/>
                </a:cubicBezTo>
                <a:cubicBezTo>
                  <a:pt x="-139051" y="402790"/>
                  <a:pt x="21816" y="270145"/>
                  <a:pt x="284283" y="160078"/>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33" name="Rechteck 32"/>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33" name="Rechteck 32"/>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34" name="Textfeld 33"/>
          <p:cNvSpPr txBox="1"/>
          <p:nvPr/>
        </p:nvSpPr>
        <p:spPr>
          <a:xfrm flipH="1">
            <a:off x="2283987" y="4427218"/>
            <a:ext cx="211777" cy="369332"/>
          </a:xfrm>
          <a:prstGeom prst="rect">
            <a:avLst/>
          </a:prstGeom>
          <a:noFill/>
        </p:spPr>
        <p:txBody>
          <a:bodyPr wrap="square" rtlCol="0">
            <a:spAutoFit/>
          </a:bodyPr>
          <a:lstStyle/>
          <a:p>
            <a:r>
              <a:rPr lang="de-DE" dirty="0" smtClean="0"/>
              <a:t>✓</a:t>
            </a:r>
            <a:endParaRPr lang="de-DE" dirty="0"/>
          </a:p>
        </p:txBody>
      </p:sp>
      <p:sp>
        <p:nvSpPr>
          <p:cNvPr id="35" name="Textfeld 34"/>
          <p:cNvSpPr txBox="1"/>
          <p:nvPr/>
        </p:nvSpPr>
        <p:spPr>
          <a:xfrm flipH="1">
            <a:off x="2283987" y="5309021"/>
            <a:ext cx="211777" cy="369332"/>
          </a:xfrm>
          <a:prstGeom prst="rect">
            <a:avLst/>
          </a:prstGeom>
          <a:noFill/>
        </p:spPr>
        <p:txBody>
          <a:bodyPr wrap="square" rtlCol="0">
            <a:spAutoFit/>
          </a:bodyPr>
          <a:lstStyle/>
          <a:p>
            <a:r>
              <a:rPr lang="de-DE" dirty="0" smtClean="0"/>
              <a:t>✓</a:t>
            </a:r>
            <a:endParaRPr lang="de-DE" dirty="0"/>
          </a:p>
        </p:txBody>
      </p:sp>
      <p:sp>
        <p:nvSpPr>
          <p:cNvPr id="36" name="Textfeld 35"/>
          <p:cNvSpPr txBox="1"/>
          <p:nvPr/>
        </p:nvSpPr>
        <p:spPr>
          <a:xfrm flipH="1">
            <a:off x="2277315" y="4727299"/>
            <a:ext cx="211777" cy="369332"/>
          </a:xfrm>
          <a:prstGeom prst="rect">
            <a:avLst/>
          </a:prstGeom>
          <a:noFill/>
        </p:spPr>
        <p:txBody>
          <a:bodyPr wrap="square" rtlCol="0">
            <a:spAutoFit/>
          </a:bodyPr>
          <a:lstStyle/>
          <a:p>
            <a:r>
              <a:rPr lang="de-DE" dirty="0" smtClean="0"/>
              <a:t>✓</a:t>
            </a:r>
            <a:endParaRPr lang="de-DE" dirty="0"/>
          </a:p>
        </p:txBody>
      </p:sp>
      <p:sp>
        <p:nvSpPr>
          <p:cNvPr id="37" name="Textfeld 36"/>
          <p:cNvSpPr txBox="1"/>
          <p:nvPr/>
        </p:nvSpPr>
        <p:spPr>
          <a:xfrm flipH="1">
            <a:off x="2473932" y="5589482"/>
            <a:ext cx="211777" cy="369332"/>
          </a:xfrm>
          <a:prstGeom prst="rect">
            <a:avLst/>
          </a:prstGeom>
          <a:noFill/>
        </p:spPr>
        <p:txBody>
          <a:bodyPr wrap="square" rtlCol="0">
            <a:spAutoFit/>
          </a:bodyPr>
          <a:lstStyle/>
          <a:p>
            <a:r>
              <a:rPr lang="de-DE" dirty="0" smtClean="0"/>
              <a:t>✓</a:t>
            </a:r>
            <a:endParaRPr lang="de-DE" dirty="0"/>
          </a:p>
        </p:txBody>
      </p:sp>
      <p:sp>
        <p:nvSpPr>
          <p:cNvPr id="38" name="Textfeld 37"/>
          <p:cNvSpPr txBox="1"/>
          <p:nvPr/>
        </p:nvSpPr>
        <p:spPr>
          <a:xfrm flipH="1">
            <a:off x="2290748" y="5889563"/>
            <a:ext cx="211777" cy="369332"/>
          </a:xfrm>
          <a:prstGeom prst="rect">
            <a:avLst/>
          </a:prstGeom>
          <a:noFill/>
        </p:spPr>
        <p:txBody>
          <a:bodyPr wrap="square" rtlCol="0">
            <a:spAutoFit/>
          </a:bodyPr>
          <a:lstStyle/>
          <a:p>
            <a:r>
              <a:rPr lang="de-DE" dirty="0" smtClean="0"/>
              <a:t>✓</a:t>
            </a:r>
            <a:endParaRPr lang="de-DE" dirty="0"/>
          </a:p>
        </p:txBody>
      </p:sp>
      <p:cxnSp>
        <p:nvCxnSpPr>
          <p:cNvPr id="40" name="Gerade Verbindung mit Pfeil 39"/>
          <p:cNvCxnSpPr/>
          <p:nvPr/>
        </p:nvCxnSpPr>
        <p:spPr>
          <a:xfrm flipH="1" flipV="1">
            <a:off x="2495764" y="5213023"/>
            <a:ext cx="2123370" cy="2922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7274926" y="2052839"/>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42" name="Rechteck 41"/>
          <p:cNvSpPr/>
          <p:nvPr/>
        </p:nvSpPr>
        <p:spPr>
          <a:xfrm>
            <a:off x="7274926" y="2574264"/>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53379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Zusammenfassung / Beispiel</a:t>
            </a:r>
            <a:endParaRPr lang="de-DE" dirty="0"/>
          </a:p>
        </p:txBody>
      </p:sp>
    </p:spTree>
    <p:extLst>
      <p:ext uri="{BB962C8B-B14F-4D97-AF65-F5344CB8AC3E}">
        <p14:creationId xmlns:p14="http://schemas.microsoft.com/office/powerpoint/2010/main" val="1054932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Aufgabe</a:t>
            </a:r>
            <a:endParaRPr lang="de-DE" dirty="0"/>
          </a:p>
        </p:txBody>
      </p:sp>
      <p:sp>
        <p:nvSpPr>
          <p:cNvPr id="4" name="Textfeld 3"/>
          <p:cNvSpPr txBox="1"/>
          <p:nvPr/>
        </p:nvSpPr>
        <p:spPr>
          <a:xfrm>
            <a:off x="838200" y="1690688"/>
            <a:ext cx="10515600" cy="1200329"/>
          </a:xfrm>
          <a:prstGeom prst="rect">
            <a:avLst/>
          </a:prstGeom>
          <a:noFill/>
        </p:spPr>
        <p:txBody>
          <a:bodyPr wrap="square" rtlCol="0">
            <a:spAutoFit/>
          </a:bodyPr>
          <a:lstStyle/>
          <a:p>
            <a:pPr algn="just"/>
            <a:r>
              <a:rPr lang="de-DE" dirty="0"/>
              <a:t>Schreibe ein Programm, das die Dreiecke in einer Rätsel-Zeichnung zählt. Eine Zeichnung besteht aus einigen Strecken. Du kannst davon ausgehen, dass keine zwei Strecken auf derselben Geraden liegen und dass sich nie mehr als zwei Strecken im gleichen Punkt schneiden. </a:t>
            </a:r>
            <a:endParaRPr lang="de-DE" b="1" i="1" dirty="0"/>
          </a:p>
          <a:p>
            <a:pPr algn="just"/>
            <a:r>
              <a:rPr lang="de-DE" dirty="0"/>
              <a:t>Wende dein Programm auf die Beispiele an, die du auf den BwInf-Webseiten findest.</a:t>
            </a:r>
            <a:endParaRPr lang="de-DE" b="1" i="1" dirty="0"/>
          </a:p>
        </p:txBody>
      </p:sp>
    </p:spTree>
    <p:extLst>
      <p:ext uri="{BB962C8B-B14F-4D97-AF65-F5344CB8AC3E}">
        <p14:creationId xmlns:p14="http://schemas.microsoft.com/office/powerpoint/2010/main" val="1434904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Lösungsidee</a:t>
            </a:r>
            <a:endParaRPr lang="de-DE" dirty="0"/>
          </a:p>
        </p:txBody>
      </p:sp>
      <p:sp>
        <p:nvSpPr>
          <p:cNvPr id="4" name="Textfeld 3"/>
          <p:cNvSpPr txBox="1"/>
          <p:nvPr/>
        </p:nvSpPr>
        <p:spPr>
          <a:xfrm>
            <a:off x="838200" y="2180183"/>
            <a:ext cx="5121915" cy="2308324"/>
          </a:xfrm>
          <a:prstGeom prst="rect">
            <a:avLst/>
          </a:prstGeom>
          <a:noFill/>
        </p:spPr>
        <p:txBody>
          <a:bodyPr wrap="none" rtlCol="0">
            <a:spAutoFit/>
          </a:bodyPr>
          <a:lstStyle/>
          <a:p>
            <a:r>
              <a:rPr lang="sk-SK" sz="1600" dirty="0">
                <a:latin typeface="Menlo" charset="0"/>
                <a:ea typeface="Menlo" charset="0"/>
                <a:cs typeface="Menlo" charset="0"/>
              </a:rPr>
              <a:t>6</a:t>
            </a:r>
            <a:br>
              <a:rPr lang="sk-SK" sz="1600" dirty="0">
                <a:latin typeface="Menlo" charset="0"/>
                <a:ea typeface="Menlo" charset="0"/>
                <a:cs typeface="Menlo" charset="0"/>
              </a:rPr>
            </a:br>
            <a:r>
              <a:rPr lang="sk-SK" sz="1600" dirty="0">
                <a:latin typeface="Menlo" charset="0"/>
                <a:ea typeface="Menlo" charset="0"/>
                <a:cs typeface="Menlo" charset="0"/>
              </a:rPr>
              <a:t>0.000000 0.000000 0.000000 200.000000</a:t>
            </a:r>
            <a:br>
              <a:rPr lang="sk-SK" sz="1600" dirty="0">
                <a:latin typeface="Menlo" charset="0"/>
                <a:ea typeface="Menlo" charset="0"/>
                <a:cs typeface="Menlo" charset="0"/>
              </a:rPr>
            </a:br>
            <a:r>
              <a:rPr lang="sk-SK" sz="1600" dirty="0">
                <a:latin typeface="Menlo" charset="0"/>
                <a:ea typeface="Menlo" charset="0"/>
                <a:cs typeface="Menlo" charset="0"/>
              </a:rPr>
              <a:t>0.000000 0.000000 120.000000 0.000000</a:t>
            </a:r>
            <a:br>
              <a:rPr lang="sk-SK" sz="1600" dirty="0">
                <a:latin typeface="Menlo" charset="0"/>
                <a:ea typeface="Menlo" charset="0"/>
                <a:cs typeface="Menlo" charset="0"/>
              </a:rPr>
            </a:br>
            <a:r>
              <a:rPr lang="sk-SK" sz="1600" dirty="0">
                <a:latin typeface="Menlo" charset="0"/>
                <a:ea typeface="Menlo" charset="0"/>
                <a:cs typeface="Menlo" charset="0"/>
              </a:rPr>
              <a:t>120.000000 0.000000 0.000000 200.000000</a:t>
            </a:r>
            <a:br>
              <a:rPr lang="sk-SK" sz="1600" dirty="0">
                <a:latin typeface="Menlo" charset="0"/>
                <a:ea typeface="Menlo" charset="0"/>
                <a:cs typeface="Menlo" charset="0"/>
              </a:rPr>
            </a:br>
            <a:r>
              <a:rPr lang="sk-SK" sz="1600" dirty="0">
                <a:latin typeface="Menlo" charset="0"/>
                <a:ea typeface="Menlo" charset="0"/>
                <a:cs typeface="Menlo" charset="0"/>
              </a:rPr>
              <a:t>0.000000 20.000000 100.000000 180.000000</a:t>
            </a:r>
            <a:br>
              <a:rPr lang="sk-SK" sz="1600" dirty="0">
                <a:latin typeface="Menlo" charset="0"/>
                <a:ea typeface="Menlo" charset="0"/>
                <a:cs typeface="Menlo" charset="0"/>
              </a:rPr>
            </a:br>
            <a:r>
              <a:rPr lang="sk-SK" sz="1600" dirty="0">
                <a:latin typeface="Menlo" charset="0"/>
                <a:ea typeface="Menlo" charset="0"/>
                <a:cs typeface="Menlo" charset="0"/>
              </a:rPr>
              <a:t>20.000000 0.000000 50.000000 180.000000</a:t>
            </a:r>
            <a:br>
              <a:rPr lang="sk-SK" sz="1600" dirty="0">
                <a:latin typeface="Menlo" charset="0"/>
                <a:ea typeface="Menlo" charset="0"/>
                <a:cs typeface="Menlo" charset="0"/>
              </a:rPr>
            </a:br>
            <a:r>
              <a:rPr lang="sk-SK" sz="1600" dirty="0">
                <a:latin typeface="Menlo" charset="0"/>
                <a:ea typeface="Menlo" charset="0"/>
                <a:cs typeface="Menlo" charset="0"/>
              </a:rPr>
              <a:t>100.000000 0.000000 50.000000 180.000000</a:t>
            </a:r>
            <a:br>
              <a:rPr lang="sk-SK" sz="1600" dirty="0">
                <a:latin typeface="Menlo" charset="0"/>
                <a:ea typeface="Menlo" charset="0"/>
                <a:cs typeface="Menlo" charset="0"/>
              </a:rPr>
            </a:br>
            <a:r>
              <a:rPr lang="sk-SK" sz="1600" dirty="0">
                <a:latin typeface="Menlo" charset="0"/>
                <a:ea typeface="Menlo" charset="0"/>
                <a:cs typeface="Menlo" charset="0"/>
              </a:rPr>
              <a:t/>
            </a:r>
            <a:br>
              <a:rPr lang="sk-SK" sz="1600" dirty="0">
                <a:latin typeface="Menlo" charset="0"/>
                <a:ea typeface="Menlo" charset="0"/>
                <a:cs typeface="Menlo" charset="0"/>
              </a:rPr>
            </a:br>
            <a:endParaRPr lang="de-DE" sz="1600" dirty="0">
              <a:latin typeface="Menlo" charset="0"/>
              <a:ea typeface="Menlo" charset="0"/>
              <a:cs typeface="Menlo" charset="0"/>
            </a:endParaRPr>
          </a:p>
        </p:txBody>
      </p:sp>
      <p:pic>
        <p:nvPicPr>
          <p:cNvPr id="5" name="Bild 4" descr="../Desktop/screenshots/Bildschirmfoto%202017-11-01%20um%2012.50.14.png"/>
          <p:cNvPicPr/>
          <p:nvPr/>
        </p:nvPicPr>
        <p:blipFill rotWithShape="1">
          <a:blip r:embed="rId2" cstate="print">
            <a:extLst>
              <a:ext uri="{28A0092B-C50C-407E-A947-70E740481C1C}">
                <a14:useLocalDpi xmlns:a14="http://schemas.microsoft.com/office/drawing/2010/main" val="0"/>
              </a:ext>
            </a:extLst>
          </a:blip>
          <a:srcRect l="1266" t="2975" r="4498" b="3947"/>
          <a:stretch/>
        </p:blipFill>
        <p:spPr bwMode="auto">
          <a:xfrm>
            <a:off x="6980286" y="2180183"/>
            <a:ext cx="4373514" cy="321490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3798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Aufgabe</a:t>
            </a:r>
            <a:endParaRPr lang="de-DE" dirty="0"/>
          </a:p>
        </p:txBody>
      </p:sp>
      <p:sp>
        <p:nvSpPr>
          <p:cNvPr id="5" name="Rechteck 4"/>
          <p:cNvSpPr/>
          <p:nvPr/>
        </p:nvSpPr>
        <p:spPr>
          <a:xfrm>
            <a:off x="838200" y="1801833"/>
            <a:ext cx="10515600" cy="1754326"/>
          </a:xfrm>
          <a:prstGeom prst="rect">
            <a:avLst/>
          </a:prstGeom>
        </p:spPr>
        <p:txBody>
          <a:bodyPr wrap="square">
            <a:spAutoFit/>
          </a:bodyPr>
          <a:lstStyle/>
          <a:p>
            <a:pPr algn="just"/>
            <a:r>
              <a:rPr lang="de-DE" dirty="0" smtClean="0"/>
              <a:t>Schreibe </a:t>
            </a:r>
            <a:r>
              <a:rPr lang="de-DE" dirty="0"/>
              <a:t>ein Programm, das ermittelt, ob alle Wünsche erfüllt werden können, wenn es genug Zimmer jeder Größe gibt. Als Eingabe erhält es für jede Schülerin zwei Listen der Mitschülerinnen, mit denen sie auf jeden Fall (+) bzw. auf keinen Fall (–) ein Zimmer teilen möchte.</a:t>
            </a:r>
          </a:p>
          <a:p>
            <a:pPr algn="just"/>
            <a:r>
              <a:rPr lang="de-DE" dirty="0"/>
              <a:t>Dein Programm soll ausgeben, ob eine Zimmerbelegung möglich ist, die alle Wünsche erfüllt. Falls ja, soll es zusätzlich eine solche Zimmerbelegung ausgeben. </a:t>
            </a:r>
          </a:p>
          <a:p>
            <a:pPr algn="just"/>
            <a:endParaRPr lang="de-DE" dirty="0"/>
          </a:p>
        </p:txBody>
      </p:sp>
    </p:spTree>
    <p:extLst>
      <p:ext uri="{BB962C8B-B14F-4D97-AF65-F5344CB8AC3E}">
        <p14:creationId xmlns:p14="http://schemas.microsoft.com/office/powerpoint/2010/main" val="544784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Lösungsidee</a:t>
            </a:r>
            <a:endParaRPr lang="de-DE" dirty="0"/>
          </a:p>
        </p:txBody>
      </p:sp>
      <p:sp>
        <p:nvSpPr>
          <p:cNvPr id="3" name="Inhaltsplatzhalter 2"/>
          <p:cNvSpPr>
            <a:spLocks noGrp="1"/>
          </p:cNvSpPr>
          <p:nvPr>
            <p:ph idx="1"/>
          </p:nvPr>
        </p:nvSpPr>
        <p:spPr>
          <a:xfrm>
            <a:off x="838200" y="1825625"/>
            <a:ext cx="10515600" cy="454279"/>
          </a:xfrm>
        </p:spPr>
        <p:txBody>
          <a:bodyPr>
            <a:normAutofit lnSpcReduction="10000"/>
          </a:bodyPr>
          <a:lstStyle/>
          <a:p>
            <a:r>
              <a:rPr lang="de-DE" smtClean="0"/>
              <a:t>Schnittpunkte bestimmen:</a:t>
            </a:r>
            <a:endParaRPr lang="de-DE" dirty="0"/>
          </a:p>
        </p:txBody>
      </p:sp>
      <mc:AlternateContent xmlns:mc="http://schemas.openxmlformats.org/markup-compatibility/2006">
        <mc:Choice xmlns:a14="http://schemas.microsoft.com/office/drawing/2010/main" Requires="a14">
          <p:sp>
            <p:nvSpPr>
              <p:cNvPr id="4" name="Rechteck 3"/>
              <p:cNvSpPr/>
              <p:nvPr/>
            </p:nvSpPr>
            <p:spPr>
              <a:xfrm>
                <a:off x="838200" y="2414841"/>
                <a:ext cx="5622950" cy="67717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𝑥</m:t>
                          </m:r>
                        </m:e>
                        <m:sub>
                          <m:r>
                            <a:rPr lang="de-DE" i="1">
                              <a:latin typeface="Cambria Math" charset="0"/>
                            </a:rPr>
                            <m:t>𝑠</m:t>
                          </m:r>
                        </m:sub>
                      </m:sSub>
                      <m:r>
                        <a:rPr lang="de-DE" i="0">
                          <a:latin typeface="Cambria Math" charset="0"/>
                        </a:rPr>
                        <m:t>=</m:t>
                      </m:r>
                      <m:f>
                        <m:fPr>
                          <m:ctrlPr>
                            <a:rPr lang="de-DE" i="1">
                              <a:latin typeface="Cambria Math" charset="0"/>
                            </a:rPr>
                          </m:ctrlPr>
                        </m:fPr>
                        <m:num>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sSub>
                                <m:sSubPr>
                                  <m:ctrlPr>
                                    <a:rPr lang="de-DE" i="1">
                                      <a:latin typeface="Cambria Math" charset="0"/>
                                    </a:rPr>
                                  </m:ctrlPr>
                                </m:sSubPr>
                                <m:e>
                                  <m:r>
                                    <a:rPr lang="de-DE" i="1">
                                      <a:latin typeface="Cambria Math" charset="0"/>
                                    </a:rPr>
                                    <m:t>𝑦</m:t>
                                  </m:r>
                                </m:e>
                                <m:sub>
                                  <m:r>
                                    <a:rPr lang="de-DE" i="0">
                                      <a:latin typeface="Cambria Math" charset="0"/>
                                    </a:rPr>
                                    <m:t>1</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sSub>
                                <m:sSubPr>
                                  <m:ctrlPr>
                                    <a:rPr lang="de-DE" i="1">
                                      <a:latin typeface="Cambria Math" charset="0"/>
                                    </a:rPr>
                                  </m:ctrlPr>
                                </m:sSubPr>
                                <m:e>
                                  <m:r>
                                    <a:rPr lang="de-DE" i="1">
                                      <a:latin typeface="Cambria Math" charset="0"/>
                                    </a:rPr>
                                    <m:t>𝑦</m:t>
                                  </m:r>
                                </m:e>
                                <m:sub>
                                  <m:r>
                                    <a:rPr lang="de-DE" i="0">
                                      <a:latin typeface="Cambria Math" charset="0"/>
                                    </a:rPr>
                                    <m:t>2</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sSub>
                                <m:sSubPr>
                                  <m:ctrlPr>
                                    <a:rPr lang="de-DE" i="1">
                                      <a:latin typeface="Cambria Math" charset="0"/>
                                    </a:rPr>
                                  </m:ctrlPr>
                                </m:sSubPr>
                                <m:e>
                                  <m:r>
                                    <a:rPr lang="de-DE" i="1">
                                      <a:latin typeface="Cambria Math" charset="0"/>
                                    </a:rPr>
                                    <m:t>𝑦</m:t>
                                  </m:r>
                                </m:e>
                                <m:sub>
                                  <m:r>
                                    <a:rPr lang="de-DE" i="0">
                                      <a:latin typeface="Cambria Math" charset="0"/>
                                    </a:rPr>
                                    <m:t>3</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sSub>
                                <m:sSubPr>
                                  <m:ctrlPr>
                                    <a:rPr lang="de-DE" i="1">
                                      <a:latin typeface="Cambria Math" charset="0"/>
                                    </a:rPr>
                                  </m:ctrlPr>
                                </m:sSubPr>
                                <m:e>
                                  <m:r>
                                    <a:rPr lang="de-DE" i="1">
                                      <a:latin typeface="Cambria Math" charset="0"/>
                                    </a:rPr>
                                    <m:t>𝑦</m:t>
                                  </m:r>
                                </m:e>
                                <m:sub>
                                  <m:r>
                                    <a:rPr lang="de-DE" i="0">
                                      <a:latin typeface="Cambria Math" charset="0"/>
                                    </a:rPr>
                                    <m:t>4</m:t>
                                  </m:r>
                                </m:sub>
                              </m:sSub>
                            </m:e>
                          </m:d>
                        </m:num>
                        <m:den>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3</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1</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e>
                          </m:d>
                        </m:den>
                      </m:f>
                    </m:oMath>
                  </m:oMathPara>
                </a14:m>
                <a:endParaRPr lang="de-DE" dirty="0"/>
              </a:p>
            </p:txBody>
          </p:sp>
        </mc:Choice>
        <mc:Fallback>
          <p:sp>
            <p:nvSpPr>
              <p:cNvPr id="4" name="Rechteck 3"/>
              <p:cNvSpPr>
                <a:spLocks noRot="1" noChangeAspect="1" noMove="1" noResize="1" noEditPoints="1" noAdjustHandles="1" noChangeArrowheads="1" noChangeShapeType="1" noTextEdit="1"/>
              </p:cNvSpPr>
              <p:nvPr/>
            </p:nvSpPr>
            <p:spPr>
              <a:xfrm>
                <a:off x="838200" y="2414841"/>
                <a:ext cx="5622950" cy="677173"/>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 name="Rechteck 4"/>
              <p:cNvSpPr/>
              <p:nvPr/>
            </p:nvSpPr>
            <p:spPr>
              <a:xfrm>
                <a:off x="838200" y="3434215"/>
                <a:ext cx="5608137" cy="67717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de-DE">
                              <a:latin typeface="Cambria Math" charset="0"/>
                            </a:rPr>
                          </m:ctrlPr>
                        </m:sSubPr>
                        <m:e>
                          <m:r>
                            <a:rPr lang="de-DE" i="1">
                              <a:latin typeface="Cambria Math" charset="0"/>
                            </a:rPr>
                            <m:t>𝑦</m:t>
                          </m:r>
                        </m:e>
                        <m:sub>
                          <m:r>
                            <a:rPr lang="de-DE" i="1">
                              <a:latin typeface="Cambria Math" charset="0"/>
                            </a:rPr>
                            <m:t>𝑠</m:t>
                          </m:r>
                        </m:sub>
                      </m:sSub>
                      <m:r>
                        <a:rPr lang="de-DE" i="0">
                          <a:latin typeface="Cambria Math" charset="0"/>
                        </a:rPr>
                        <m:t>=</m:t>
                      </m:r>
                      <m:f>
                        <m:fPr>
                          <m:ctrlPr>
                            <a:rPr lang="de-DE" i="1">
                              <a:latin typeface="Cambria Math" charset="0"/>
                            </a:rPr>
                          </m:ctrlPr>
                        </m:fPr>
                        <m:num>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1</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2</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sSub>
                                <m:sSubPr>
                                  <m:ctrlPr>
                                    <a:rPr lang="de-DE" i="1">
                                      <a:latin typeface="Cambria Math" charset="0"/>
                                    </a:rPr>
                                  </m:ctrlPr>
                                </m:sSubPr>
                                <m:e>
                                  <m:r>
                                    <a:rPr lang="de-DE" i="1">
                                      <a:latin typeface="Cambria Math" charset="0"/>
                                    </a:rPr>
                                    <m:t>𝑦</m:t>
                                  </m:r>
                                </m:e>
                                <m:sub>
                                  <m:r>
                                    <a:rPr lang="de-DE" i="0">
                                      <a:latin typeface="Cambria Math" charset="0"/>
                                    </a:rPr>
                                    <m:t>3</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sSub>
                                <m:sSubPr>
                                  <m:ctrlPr>
                                    <a:rPr lang="de-DE" i="1">
                                      <a:latin typeface="Cambria Math" charset="0"/>
                                    </a:rPr>
                                  </m:ctrlPr>
                                </m:sSubPr>
                                <m:e>
                                  <m:r>
                                    <a:rPr lang="de-DE" i="1">
                                      <a:latin typeface="Cambria Math" charset="0"/>
                                    </a:rPr>
                                    <m:t>𝑦</m:t>
                                  </m:r>
                                </m:e>
                                <m:sub>
                                  <m:r>
                                    <a:rPr lang="de-DE" i="0">
                                      <a:latin typeface="Cambria Math" charset="0"/>
                                    </a:rPr>
                                    <m:t>4</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3</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4</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sSub>
                                <m:sSubPr>
                                  <m:ctrlPr>
                                    <a:rPr lang="de-DE" i="1">
                                      <a:latin typeface="Cambria Math" charset="0"/>
                                    </a:rPr>
                                  </m:ctrlPr>
                                </m:sSubPr>
                                <m:e>
                                  <m:r>
                                    <a:rPr lang="de-DE" i="1">
                                      <a:latin typeface="Cambria Math" charset="0"/>
                                    </a:rPr>
                                    <m:t>𝑦</m:t>
                                  </m:r>
                                </m:e>
                                <m:sub>
                                  <m:r>
                                    <a:rPr lang="de-DE" i="0">
                                      <a:latin typeface="Cambria Math" charset="0"/>
                                    </a:rPr>
                                    <m:t>1</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sSub>
                                <m:sSubPr>
                                  <m:ctrlPr>
                                    <a:rPr lang="de-DE" i="1">
                                      <a:latin typeface="Cambria Math" charset="0"/>
                                    </a:rPr>
                                  </m:ctrlPr>
                                </m:sSubPr>
                                <m:e>
                                  <m:r>
                                    <a:rPr lang="de-DE" i="1">
                                      <a:latin typeface="Cambria Math" charset="0"/>
                                    </a:rPr>
                                    <m:t>𝑦</m:t>
                                  </m:r>
                                </m:e>
                                <m:sub>
                                  <m:r>
                                    <a:rPr lang="de-DE" i="0">
                                      <a:latin typeface="Cambria Math" charset="0"/>
                                    </a:rPr>
                                    <m:t>2</m:t>
                                  </m:r>
                                </m:sub>
                              </m:sSub>
                            </m:e>
                          </m:d>
                        </m:num>
                        <m:den>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3</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1</m:t>
                                  </m:r>
                                </m:sub>
                              </m:sSub>
                            </m:e>
                          </m:d>
                          <m:r>
                            <a:rPr lang="de-DE" i="0">
                              <a:latin typeface="Cambria Math" charset="0"/>
                            </a:rPr>
                            <m:t>−</m:t>
                          </m:r>
                          <m:d>
                            <m:dPr>
                              <m:ctrlPr>
                                <a:rPr lang="de-DE" i="1">
                                  <a:latin typeface="Cambria Math" charset="0"/>
                                </a:rPr>
                              </m:ctrlPr>
                            </m:dPr>
                            <m:e>
                              <m:sSub>
                                <m:sSubPr>
                                  <m:ctrlPr>
                                    <a:rPr lang="de-DE" i="1">
                                      <a:latin typeface="Cambria Math" charset="0"/>
                                    </a:rPr>
                                  </m:ctrlPr>
                                </m:sSubPr>
                                <m:e>
                                  <m:r>
                                    <a:rPr lang="de-DE" i="1">
                                      <a:latin typeface="Cambria Math" charset="0"/>
                                    </a:rPr>
                                    <m:t>𝑦</m:t>
                                  </m:r>
                                </m:e>
                                <m:sub>
                                  <m:r>
                                    <a:rPr lang="de-DE" i="0">
                                      <a:latin typeface="Cambria Math" charset="0"/>
                                    </a:rPr>
                                    <m:t>2</m:t>
                                  </m:r>
                                </m:sub>
                              </m:sSub>
                              <m:r>
                                <a:rPr lang="de-DE" i="0">
                                  <a:latin typeface="Cambria Math" charset="0"/>
                                </a:rPr>
                                <m:t>−</m:t>
                              </m:r>
                              <m:sSub>
                                <m:sSubPr>
                                  <m:ctrlPr>
                                    <a:rPr lang="de-DE" i="1">
                                      <a:latin typeface="Cambria Math" charset="0"/>
                                    </a:rPr>
                                  </m:ctrlPr>
                                </m:sSubPr>
                                <m:e>
                                  <m:r>
                                    <a:rPr lang="de-DE" i="1">
                                      <a:latin typeface="Cambria Math" charset="0"/>
                                    </a:rPr>
                                    <m:t>𝑦</m:t>
                                  </m:r>
                                </m:e>
                                <m:sub>
                                  <m:r>
                                    <a:rPr lang="de-DE" i="0">
                                      <a:latin typeface="Cambria Math" charset="0"/>
                                    </a:rPr>
                                    <m:t>1</m:t>
                                  </m:r>
                                </m:sub>
                              </m:sSub>
                            </m:e>
                          </m:d>
                          <m:d>
                            <m:dPr>
                              <m:ctrlPr>
                                <a:rPr lang="de-DE" i="1">
                                  <a:latin typeface="Cambria Math" charset="0"/>
                                </a:rPr>
                              </m:ctrlPr>
                            </m:dPr>
                            <m:e>
                              <m:sSub>
                                <m:sSubPr>
                                  <m:ctrlPr>
                                    <a:rPr lang="de-DE" i="1">
                                      <a:latin typeface="Cambria Math" charset="0"/>
                                    </a:rPr>
                                  </m:ctrlPr>
                                </m:sSubPr>
                                <m:e>
                                  <m:r>
                                    <a:rPr lang="de-DE" i="1">
                                      <a:latin typeface="Cambria Math" charset="0"/>
                                    </a:rPr>
                                    <m:t>𝑥</m:t>
                                  </m:r>
                                </m:e>
                                <m:sub>
                                  <m:r>
                                    <a:rPr lang="de-DE" i="0">
                                      <a:latin typeface="Cambria Math" charset="0"/>
                                    </a:rPr>
                                    <m:t>4</m:t>
                                  </m:r>
                                </m:sub>
                              </m:sSub>
                              <m:r>
                                <a:rPr lang="de-DE" i="0">
                                  <a:latin typeface="Cambria Math" charset="0"/>
                                </a:rPr>
                                <m:t>−</m:t>
                              </m:r>
                              <m:sSub>
                                <m:sSubPr>
                                  <m:ctrlPr>
                                    <a:rPr lang="de-DE" i="1">
                                      <a:latin typeface="Cambria Math" charset="0"/>
                                    </a:rPr>
                                  </m:ctrlPr>
                                </m:sSubPr>
                                <m:e>
                                  <m:r>
                                    <a:rPr lang="de-DE" i="1">
                                      <a:latin typeface="Cambria Math" charset="0"/>
                                    </a:rPr>
                                    <m:t>𝑥</m:t>
                                  </m:r>
                                </m:e>
                                <m:sub>
                                  <m:r>
                                    <a:rPr lang="de-DE" i="0">
                                      <a:latin typeface="Cambria Math" charset="0"/>
                                    </a:rPr>
                                    <m:t>3</m:t>
                                  </m:r>
                                </m:sub>
                              </m:sSub>
                            </m:e>
                          </m:d>
                        </m:den>
                      </m:f>
                    </m:oMath>
                  </m:oMathPara>
                </a14:m>
                <a:endParaRPr lang="de-DE" dirty="0"/>
              </a:p>
            </p:txBody>
          </p:sp>
        </mc:Choice>
        <mc:Fallback>
          <p:sp>
            <p:nvSpPr>
              <p:cNvPr id="5" name="Rechteck 4"/>
              <p:cNvSpPr>
                <a:spLocks noRot="1" noChangeAspect="1" noMove="1" noResize="1" noEditPoints="1" noAdjustHandles="1" noChangeArrowheads="1" noChangeShapeType="1" noTextEdit="1"/>
              </p:cNvSpPr>
              <p:nvPr/>
            </p:nvSpPr>
            <p:spPr>
              <a:xfrm>
                <a:off x="838200" y="3434215"/>
                <a:ext cx="5608137" cy="677173"/>
              </a:xfrm>
              <a:prstGeom prst="rect">
                <a:avLst/>
              </a:prstGeom>
              <a:blipFill rotWithShape="0">
                <a:blip r:embed="rId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114916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Lösungsidee</a:t>
            </a:r>
            <a:endParaRPr lang="de-DE" dirty="0"/>
          </a:p>
        </p:txBody>
      </p:sp>
      <p:sp>
        <p:nvSpPr>
          <p:cNvPr id="3" name="Inhaltsplatzhalter 2"/>
          <p:cNvSpPr>
            <a:spLocks noGrp="1"/>
          </p:cNvSpPr>
          <p:nvPr>
            <p:ph idx="1"/>
          </p:nvPr>
        </p:nvSpPr>
        <p:spPr>
          <a:xfrm>
            <a:off x="838200" y="1825625"/>
            <a:ext cx="10515600" cy="466471"/>
          </a:xfrm>
        </p:spPr>
        <p:txBody>
          <a:bodyPr>
            <a:normAutofit lnSpcReduction="10000"/>
          </a:bodyPr>
          <a:lstStyle/>
          <a:p>
            <a:r>
              <a:rPr lang="de-DE" dirty="0" smtClean="0"/>
              <a:t>Dreiecke im </a:t>
            </a:r>
            <a:r>
              <a:rPr lang="de-DE" smtClean="0"/>
              <a:t>Graphen suchen</a:t>
            </a:r>
            <a:endParaRPr lang="de-DE"/>
          </a:p>
        </p:txBody>
      </p:sp>
      <p:pic>
        <p:nvPicPr>
          <p:cNvPr id="4" name="Bild 3" descr="../Desktop/screenshots/Bildschirmfoto%202017-11-01%20um%2012.50.14.png"/>
          <p:cNvPicPr/>
          <p:nvPr/>
        </p:nvPicPr>
        <p:blipFill rotWithShape="1">
          <a:blip r:embed="rId2" cstate="print">
            <a:extLst>
              <a:ext uri="{28A0092B-C50C-407E-A947-70E740481C1C}">
                <a14:useLocalDpi xmlns:a14="http://schemas.microsoft.com/office/drawing/2010/main" val="0"/>
              </a:ext>
            </a:extLst>
          </a:blip>
          <a:srcRect l="1266" t="2975" r="4498" b="3947"/>
          <a:stretch/>
        </p:blipFill>
        <p:spPr bwMode="auto">
          <a:xfrm>
            <a:off x="3423087" y="2427033"/>
            <a:ext cx="5345826" cy="39296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7449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Dreiecke / Beispiel</a:t>
            </a:r>
            <a:endParaRPr lang="de-DE" dirty="0"/>
          </a:p>
        </p:txBody>
      </p:sp>
    </p:spTree>
    <p:extLst>
      <p:ext uri="{BB962C8B-B14F-4D97-AF65-F5344CB8AC3E}">
        <p14:creationId xmlns:p14="http://schemas.microsoft.com/office/powerpoint/2010/main" val="1369394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Bauernopfer / Aufgabe</a:t>
            </a:r>
            <a:endParaRPr lang="de-DE" dirty="0"/>
          </a:p>
        </p:txBody>
      </p:sp>
      <p:sp>
        <p:nvSpPr>
          <p:cNvPr id="3" name="Inhaltsplatzhalter 2"/>
          <p:cNvSpPr>
            <a:spLocks noGrp="1"/>
          </p:cNvSpPr>
          <p:nvPr>
            <p:ph idx="1"/>
          </p:nvPr>
        </p:nvSpPr>
        <p:spPr/>
        <p:txBody>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de-DE" dirty="0" smtClean="0"/>
              <a:t>Simuliere Spiel (8 Bauern gegen 1 Turm)</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de-DE" dirty="0" smtClean="0"/>
              <a:t>Simuliere Spiel (7 Bauern gegen 1 Turm)</a:t>
            </a:r>
            <a:endParaRPr lang="de-DE" dirty="0"/>
          </a:p>
        </p:txBody>
      </p:sp>
    </p:spTree>
    <p:extLst>
      <p:ext uri="{BB962C8B-B14F-4D97-AF65-F5344CB8AC3E}">
        <p14:creationId xmlns:p14="http://schemas.microsoft.com/office/powerpoint/2010/main" val="367878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Bauernopfer / Lösungsidee</a:t>
            </a:r>
            <a:endParaRPr lang="de-DE" dirty="0"/>
          </a:p>
        </p:txBody>
      </p:sp>
      <p:sp>
        <p:nvSpPr>
          <p:cNvPr id="4" name="Rechteck 3"/>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5" name="Textfeld 4"/>
          <p:cNvSpPr txBox="1"/>
          <p:nvPr/>
        </p:nvSpPr>
        <p:spPr>
          <a:xfrm>
            <a:off x="838200" y="2197299"/>
            <a:ext cx="6355080" cy="369332"/>
          </a:xfrm>
          <a:prstGeom prst="rect">
            <a:avLst/>
          </a:prstGeom>
          <a:noFill/>
        </p:spPr>
        <p:txBody>
          <a:bodyPr wrap="square" rtlCol="0">
            <a:spAutoFit/>
          </a:bodyPr>
          <a:lstStyle/>
          <a:p>
            <a:r>
              <a:rPr lang="de-DE" dirty="0" smtClean="0"/>
              <a:t>Bester Zug für Bauern:</a:t>
            </a:r>
          </a:p>
        </p:txBody>
      </p:sp>
    </p:spTree>
    <p:extLst>
      <p:ext uri="{BB962C8B-B14F-4D97-AF65-F5344CB8AC3E}">
        <p14:creationId xmlns:p14="http://schemas.microsoft.com/office/powerpoint/2010/main" val="1536913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title"/>
          </p:nvPr>
        </p:nvSpPr>
        <p:spPr>
          <a:xfrm>
            <a:off x="838200" y="365125"/>
            <a:ext cx="10515600" cy="1325563"/>
          </a:xfrm>
        </p:spPr>
        <p:txBody>
          <a:bodyPr/>
          <a:lstStyle/>
          <a:p>
            <a:r>
              <a:rPr lang="de-DE" dirty="0" smtClean="0"/>
              <a:t>Bauernopfer / Lösungsidee</a:t>
            </a:r>
            <a:endParaRPr lang="de-DE" dirty="0"/>
          </a:p>
        </p:txBody>
      </p:sp>
      <p:sp>
        <p:nvSpPr>
          <p:cNvPr id="6" name="Rechteck 5"/>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7" name="Textfeld 6"/>
          <p:cNvSpPr txBox="1"/>
          <p:nvPr/>
        </p:nvSpPr>
        <p:spPr>
          <a:xfrm>
            <a:off x="838200" y="2197299"/>
            <a:ext cx="6355080" cy="369332"/>
          </a:xfrm>
          <a:prstGeom prst="rect">
            <a:avLst/>
          </a:prstGeom>
          <a:noFill/>
        </p:spPr>
        <p:txBody>
          <a:bodyPr wrap="square" rtlCol="0">
            <a:spAutoFit/>
          </a:bodyPr>
          <a:lstStyle/>
          <a:p>
            <a:r>
              <a:rPr lang="de-DE" dirty="0" smtClean="0"/>
              <a:t>Bester Zug für Bauern:</a:t>
            </a:r>
          </a:p>
        </p:txBody>
      </p:sp>
      <p:sp>
        <p:nvSpPr>
          <p:cNvPr id="8" name="Rechteck 7"/>
          <p:cNvSpPr/>
          <p:nvPr/>
        </p:nvSpPr>
        <p:spPr>
          <a:xfrm>
            <a:off x="838200" y="2566631"/>
            <a:ext cx="6548438" cy="923330"/>
          </a:xfrm>
          <a:prstGeom prst="rect">
            <a:avLst/>
          </a:prstGeom>
        </p:spPr>
        <p:txBody>
          <a:bodyPr wrap="square">
            <a:spAutoFit/>
          </a:bodyPr>
          <a:lstStyle/>
          <a:p>
            <a:r>
              <a:rPr lang="de-DE" dirty="0"/>
              <a:t>H4 </a:t>
            </a:r>
            <a:r>
              <a:rPr lang="mr-IN" dirty="0"/>
              <a:t>–</a:t>
            </a:r>
            <a:r>
              <a:rPr lang="de-DE" dirty="0"/>
              <a:t> H5 </a:t>
            </a:r>
          </a:p>
          <a:p>
            <a:r>
              <a:rPr lang="de-DE" dirty="0"/>
              <a:t>-&gt; Zugmöglichkeiten für Turm werden am stärksten </a:t>
            </a:r>
            <a:r>
              <a:rPr lang="de-DE" dirty="0" smtClean="0"/>
              <a:t>eingeschränkt</a:t>
            </a:r>
          </a:p>
          <a:p>
            <a:r>
              <a:rPr lang="de-DE" dirty="0" smtClean="0"/>
              <a:t>-&gt; Turm kann Bauern-Reihe nicht durchschreiten</a:t>
            </a:r>
            <a:endParaRPr lang="de-DE" dirty="0"/>
          </a:p>
        </p:txBody>
      </p:sp>
    </p:spTree>
    <p:extLst>
      <p:ext uri="{BB962C8B-B14F-4D97-AF65-F5344CB8AC3E}">
        <p14:creationId xmlns:p14="http://schemas.microsoft.com/office/powerpoint/2010/main" val="721921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365125"/>
            <a:ext cx="10515600" cy="1325563"/>
          </a:xfrm>
        </p:spPr>
        <p:txBody>
          <a:bodyPr/>
          <a:lstStyle/>
          <a:p>
            <a:r>
              <a:rPr lang="de-DE" dirty="0" smtClean="0"/>
              <a:t>Bauernopfer / Lösungsidee</a:t>
            </a:r>
            <a:endParaRPr lang="de-DE" dirty="0"/>
          </a:p>
        </p:txBody>
      </p:sp>
      <p:sp>
        <p:nvSpPr>
          <p:cNvPr id="5" name="Rechteck 4"/>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6" name="Textfeld 5"/>
          <p:cNvSpPr txBox="1"/>
          <p:nvPr/>
        </p:nvSpPr>
        <p:spPr>
          <a:xfrm>
            <a:off x="838200" y="2197299"/>
            <a:ext cx="6355080" cy="369332"/>
          </a:xfrm>
          <a:prstGeom prst="rect">
            <a:avLst/>
          </a:prstGeom>
          <a:noFill/>
        </p:spPr>
        <p:txBody>
          <a:bodyPr wrap="square" rtlCol="0">
            <a:spAutoFit/>
          </a:bodyPr>
          <a:lstStyle/>
          <a:p>
            <a:r>
              <a:rPr lang="de-DE" dirty="0" smtClean="0"/>
              <a:t>Bester Zug für Turm:</a:t>
            </a:r>
          </a:p>
        </p:txBody>
      </p:sp>
    </p:spTree>
    <p:extLst>
      <p:ext uri="{BB962C8B-B14F-4D97-AF65-F5344CB8AC3E}">
        <p14:creationId xmlns:p14="http://schemas.microsoft.com/office/powerpoint/2010/main" val="370064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p:cNvSpPr>
            <a:spLocks noGrp="1"/>
          </p:cNvSpPr>
          <p:nvPr>
            <p:ph type="title"/>
          </p:nvPr>
        </p:nvSpPr>
        <p:spPr>
          <a:xfrm>
            <a:off x="838200" y="365125"/>
            <a:ext cx="10515600" cy="1325563"/>
          </a:xfrm>
        </p:spPr>
        <p:txBody>
          <a:bodyPr/>
          <a:lstStyle/>
          <a:p>
            <a:r>
              <a:rPr lang="de-DE" dirty="0" smtClean="0"/>
              <a:t>Bauernopfer / Lösungsidee</a:t>
            </a:r>
            <a:endParaRPr lang="de-DE" dirty="0"/>
          </a:p>
        </p:txBody>
      </p:sp>
      <p:sp>
        <p:nvSpPr>
          <p:cNvPr id="5" name="Rechteck 4"/>
          <p:cNvSpPr/>
          <p:nvPr/>
        </p:nvSpPr>
        <p:spPr>
          <a:xfrm>
            <a:off x="7970520" y="2197299"/>
            <a:ext cx="3383280" cy="3416320"/>
          </a:xfrm>
          <a:prstGeom prst="rect">
            <a:avLst/>
          </a:prstGeom>
        </p:spPr>
        <p:txBody>
          <a:bodyPr wrap="square">
            <a:spAutoFit/>
          </a:bodyPr>
          <a:lstStyle/>
          <a:p>
            <a:pPr>
              <a:spcAft>
                <a:spcPts val="0"/>
              </a:spcAft>
            </a:pPr>
            <a:r>
              <a:rPr lang="de-DE" sz="2400" dirty="0">
                <a:solidFill>
                  <a:srgbClr val="0D0D0D"/>
                </a:solidFill>
                <a:latin typeface="Menlo" charset="0"/>
                <a:ea typeface="Menlo" charset="0"/>
                <a:cs typeface="Menlo" charset="0"/>
              </a:rPr>
              <a:t>8 ♜</a:t>
            </a:r>
            <a:r>
              <a:rPr lang="de-DE" sz="2400" dirty="0" smtClean="0">
                <a:solidFill>
                  <a:srgbClr val="0D0D0D"/>
                </a:solidFill>
                <a:latin typeface="Menlo" charset="0"/>
                <a:ea typeface="Menlo" charset="0"/>
                <a:cs typeface="Menlo" charset="0"/>
              </a:rPr>
              <a:t> </a:t>
            </a:r>
            <a:r>
              <a:rPr lang="de-DE" sz="2400" dirty="0">
                <a:solidFill>
                  <a:srgbClr val="0D0D0D"/>
                </a:solidFill>
                <a:latin typeface="Menlo" charset="0"/>
                <a:ea typeface="Menlo" charset="0"/>
                <a:cs typeface="Menlo" charset="0"/>
              </a:rPr>
              <a:t>. . . . . . </a:t>
            </a:r>
            <a:r>
              <a:rPr lang="de-DE" sz="2400" dirty="0" smtClean="0">
                <a:solidFill>
                  <a:srgbClr val="0D0D0D"/>
                </a:solidFill>
                <a:latin typeface="Menlo" charset="0"/>
                <a:ea typeface="Menlo" charset="0"/>
                <a:cs typeface="Menlo" charset="0"/>
              </a:rPr>
              <a:t>.</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7 . . . . . . . .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6 . . . . . . . .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5 .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4 ♙ ♙ ♙ ♙ ♙ ♙ </a:t>
            </a:r>
            <a:r>
              <a:rPr lang="de-DE" sz="2400" dirty="0" smtClean="0">
                <a:solidFill>
                  <a:srgbClr val="0D0D0D"/>
                </a:solidFill>
                <a:latin typeface="Menlo" charset="0"/>
                <a:ea typeface="Menlo" charset="0"/>
                <a:cs typeface="Menlo" charset="0"/>
              </a:rPr>
              <a:t>♙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3 . . . . . . . .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2 . . . . . . . .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1 . . . . . . . . </a:t>
            </a:r>
            <a:endParaRPr lang="de-DE" sz="2400" dirty="0">
              <a:latin typeface="Menlo" charset="0"/>
              <a:ea typeface="Menlo" charset="0"/>
              <a:cs typeface="Menlo" charset="0"/>
            </a:endParaRPr>
          </a:p>
          <a:p>
            <a:pPr>
              <a:spcAft>
                <a:spcPts val="0"/>
              </a:spcAft>
            </a:pPr>
            <a:r>
              <a:rPr lang="de-DE" sz="2400" dirty="0">
                <a:solidFill>
                  <a:srgbClr val="0D0D0D"/>
                </a:solidFill>
                <a:latin typeface="Menlo" charset="0"/>
                <a:ea typeface="Menlo" charset="0"/>
                <a:cs typeface="Menlo" charset="0"/>
              </a:rPr>
              <a:t>  A B C D E F G H</a:t>
            </a:r>
            <a:endParaRPr lang="de-DE" sz="2400" dirty="0">
              <a:effectLst/>
              <a:latin typeface="Menlo" charset="0"/>
              <a:ea typeface="Menlo" charset="0"/>
              <a:cs typeface="Menlo" charset="0"/>
            </a:endParaRPr>
          </a:p>
        </p:txBody>
      </p:sp>
      <p:sp>
        <p:nvSpPr>
          <p:cNvPr id="6" name="Textfeld 5"/>
          <p:cNvSpPr txBox="1"/>
          <p:nvPr/>
        </p:nvSpPr>
        <p:spPr>
          <a:xfrm>
            <a:off x="838200" y="2197299"/>
            <a:ext cx="6355080" cy="369332"/>
          </a:xfrm>
          <a:prstGeom prst="rect">
            <a:avLst/>
          </a:prstGeom>
          <a:noFill/>
        </p:spPr>
        <p:txBody>
          <a:bodyPr wrap="square" rtlCol="0">
            <a:spAutoFit/>
          </a:bodyPr>
          <a:lstStyle/>
          <a:p>
            <a:r>
              <a:rPr lang="de-DE" dirty="0" smtClean="0"/>
              <a:t>Bester Zug für Turm:</a:t>
            </a:r>
          </a:p>
        </p:txBody>
      </p:sp>
      <p:sp>
        <p:nvSpPr>
          <p:cNvPr id="7" name="Rechteck 6"/>
          <p:cNvSpPr/>
          <p:nvPr/>
        </p:nvSpPr>
        <p:spPr>
          <a:xfrm>
            <a:off x="838200" y="2566631"/>
            <a:ext cx="6096000" cy="923330"/>
          </a:xfrm>
          <a:prstGeom prst="rect">
            <a:avLst/>
          </a:prstGeom>
        </p:spPr>
        <p:txBody>
          <a:bodyPr>
            <a:spAutoFit/>
          </a:bodyPr>
          <a:lstStyle/>
          <a:p>
            <a:r>
              <a:rPr lang="de-DE" dirty="0" smtClean="0"/>
              <a:t>H8 </a:t>
            </a:r>
            <a:r>
              <a:rPr lang="mr-IN" dirty="0"/>
              <a:t>–</a:t>
            </a:r>
            <a:r>
              <a:rPr lang="de-DE" dirty="0"/>
              <a:t> </a:t>
            </a:r>
            <a:r>
              <a:rPr lang="de-DE" dirty="0" smtClean="0"/>
              <a:t>(A8, B8, C8, D8, E8, F8, G8)</a:t>
            </a:r>
            <a:endParaRPr lang="de-DE" dirty="0"/>
          </a:p>
          <a:p>
            <a:r>
              <a:rPr lang="de-DE" dirty="0"/>
              <a:t>-&gt; </a:t>
            </a:r>
            <a:r>
              <a:rPr lang="de-DE" dirty="0" smtClean="0"/>
              <a:t>Turm wählt Zug, der ihm möglichst viele Zugmöglichkeiten verschafft</a:t>
            </a:r>
            <a:endParaRPr lang="de-DE" dirty="0"/>
          </a:p>
        </p:txBody>
      </p:sp>
    </p:spTree>
    <p:extLst>
      <p:ext uri="{BB962C8B-B14F-4D97-AF65-F5344CB8AC3E}">
        <p14:creationId xmlns:p14="http://schemas.microsoft.com/office/powerpoint/2010/main" val="2949743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Bauernopfer / Beispiel</a:t>
            </a:r>
            <a:endParaRPr lang="de-DE" dirty="0"/>
          </a:p>
        </p:txBody>
      </p:sp>
    </p:spTree>
    <p:extLst>
      <p:ext uri="{BB962C8B-B14F-4D97-AF65-F5344CB8AC3E}">
        <p14:creationId xmlns:p14="http://schemas.microsoft.com/office/powerpoint/2010/main" val="460849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Lösungsidee</a:t>
            </a:r>
            <a:endParaRPr lang="de-DE" dirty="0"/>
          </a:p>
        </p:txBody>
      </p:sp>
      <p:sp>
        <p:nvSpPr>
          <p:cNvPr id="3" name="Inhaltsplatzhalter 2"/>
          <p:cNvSpPr>
            <a:spLocks noGrp="1"/>
          </p:cNvSpPr>
          <p:nvPr>
            <p:ph idx="1"/>
          </p:nvPr>
        </p:nvSpPr>
        <p:spPr>
          <a:xfrm>
            <a:off x="838200" y="1825625"/>
            <a:ext cx="10515600" cy="460375"/>
          </a:xfrm>
        </p:spPr>
        <p:txBody>
          <a:bodyPr>
            <a:normAutofit lnSpcReduction="10000"/>
          </a:bodyPr>
          <a:lstStyle/>
          <a:p>
            <a:r>
              <a:rPr lang="de-DE" dirty="0" smtClean="0"/>
              <a:t>Liste als gerichteter gewichteter Graph darstellbar</a:t>
            </a:r>
            <a:endParaRPr lang="de-DE" dirty="0"/>
          </a:p>
        </p:txBody>
      </p:sp>
      <p:sp>
        <p:nvSpPr>
          <p:cNvPr id="4" name="Textfeld 3"/>
          <p:cNvSpPr txBox="1"/>
          <p:nvPr/>
        </p:nvSpPr>
        <p:spPr>
          <a:xfrm>
            <a:off x="838200" y="2674937"/>
            <a:ext cx="2379133" cy="3416320"/>
          </a:xfrm>
          <a:prstGeom prst="rect">
            <a:avLst/>
          </a:prstGeom>
          <a:noFill/>
        </p:spPr>
        <p:txBody>
          <a:bodyPr wrap="square" rtlCol="0">
            <a:spAutoFit/>
          </a:bodyPr>
          <a:lstStyle/>
          <a:p>
            <a:r>
              <a:rPr lang="de-DE" dirty="0" smtClean="0"/>
              <a:t>Alina: 	+Lilli</a:t>
            </a:r>
          </a:p>
          <a:p>
            <a:r>
              <a:rPr lang="de-DE" dirty="0"/>
              <a:t>	</a:t>
            </a:r>
            <a:r>
              <a:rPr lang="de-DE" dirty="0" smtClean="0"/>
              <a:t> - </a:t>
            </a:r>
          </a:p>
          <a:p>
            <a:r>
              <a:rPr lang="de-DE" dirty="0" smtClean="0"/>
              <a:t>Emma:	+</a:t>
            </a:r>
          </a:p>
          <a:p>
            <a:r>
              <a:rPr lang="de-DE" dirty="0"/>
              <a:t>	</a:t>
            </a:r>
            <a:r>
              <a:rPr lang="de-DE" dirty="0" smtClean="0"/>
              <a:t>- Alina</a:t>
            </a:r>
          </a:p>
          <a:p>
            <a:r>
              <a:rPr lang="de-DE" dirty="0" smtClean="0"/>
              <a:t>Lara	+</a:t>
            </a:r>
          </a:p>
          <a:p>
            <a:r>
              <a:rPr lang="de-DE" dirty="0"/>
              <a:t>	</a:t>
            </a:r>
            <a:r>
              <a:rPr lang="de-DE" dirty="0" smtClean="0"/>
              <a:t>- Emma</a:t>
            </a:r>
          </a:p>
          <a:p>
            <a:r>
              <a:rPr lang="de-DE" dirty="0" smtClean="0"/>
              <a:t>Lilli	+</a:t>
            </a:r>
          </a:p>
          <a:p>
            <a:r>
              <a:rPr lang="de-DE" dirty="0"/>
              <a:t>	</a:t>
            </a:r>
            <a:r>
              <a:rPr lang="de-DE" dirty="0" smtClean="0"/>
              <a:t>- Lara</a:t>
            </a:r>
          </a:p>
          <a:p>
            <a:r>
              <a:rPr lang="de-DE" dirty="0" smtClean="0"/>
              <a:t>Mia	+ Zoe, Emma</a:t>
            </a:r>
          </a:p>
          <a:p>
            <a:r>
              <a:rPr lang="de-DE" dirty="0" smtClean="0"/>
              <a:t>	-</a:t>
            </a:r>
          </a:p>
          <a:p>
            <a:r>
              <a:rPr lang="de-DE" dirty="0" smtClean="0"/>
              <a:t>Zoe	+ Mia</a:t>
            </a:r>
          </a:p>
          <a:p>
            <a:r>
              <a:rPr lang="de-DE" dirty="0"/>
              <a:t>	</a:t>
            </a:r>
            <a:r>
              <a:rPr lang="de-DE" dirty="0" smtClean="0"/>
              <a:t>- Alina</a:t>
            </a:r>
            <a:endParaRPr lang="de-DE" dirty="0"/>
          </a:p>
        </p:txBody>
      </p:sp>
      <p:grpSp>
        <p:nvGrpSpPr>
          <p:cNvPr id="5" name="Gruppierung 4"/>
          <p:cNvGrpSpPr/>
          <p:nvPr/>
        </p:nvGrpSpPr>
        <p:grpSpPr>
          <a:xfrm>
            <a:off x="4927600" y="2674937"/>
            <a:ext cx="5105400" cy="3416320"/>
            <a:chOff x="0" y="0"/>
            <a:chExt cx="2286635" cy="1419860"/>
          </a:xfrm>
        </p:grpSpPr>
        <p:cxnSp>
          <p:nvCxnSpPr>
            <p:cNvPr id="6" name="Gerade Verbindung mit Pfeil 5"/>
            <p:cNvCxnSpPr/>
            <p:nvPr/>
          </p:nvCxnSpPr>
          <p:spPr>
            <a:xfrm>
              <a:off x="1249680" y="264160"/>
              <a:ext cx="229235"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uppierung 6"/>
            <p:cNvGrpSpPr/>
            <p:nvPr/>
          </p:nvGrpSpPr>
          <p:grpSpPr>
            <a:xfrm>
              <a:off x="0" y="0"/>
              <a:ext cx="2286635" cy="1419860"/>
              <a:chOff x="0" y="0"/>
              <a:chExt cx="2286635" cy="1419860"/>
            </a:xfrm>
          </p:grpSpPr>
          <p:sp>
            <p:nvSpPr>
              <p:cNvPr id="8" name="Rechteck 7"/>
              <p:cNvSpPr/>
              <p:nvPr/>
            </p:nvSpPr>
            <p:spPr>
              <a:xfrm>
                <a:off x="111760" y="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effectLst/>
                    <a:latin typeface="Calibri" charset="0"/>
                    <a:ea typeface="Calibri" charset="0"/>
                    <a:cs typeface="Calibri" charset="0"/>
                  </a:rPr>
                  <a:t>Alina</a:t>
                </a:r>
                <a:endParaRPr lang="de-DE" dirty="0">
                  <a:effectLst/>
                  <a:latin typeface="Calibri" charset="0"/>
                  <a:ea typeface="Calibri" charset="0"/>
                  <a:cs typeface="Calibri" charset="0"/>
                </a:endParaRPr>
              </a:p>
            </p:txBody>
          </p:sp>
          <p:sp>
            <p:nvSpPr>
              <p:cNvPr id="9" name="Rechteck 8"/>
              <p:cNvSpPr/>
              <p:nvPr/>
            </p:nvSpPr>
            <p:spPr>
              <a:xfrm>
                <a:off x="1026160" y="4064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effectLst/>
                    <a:latin typeface="Calibri" charset="0"/>
                    <a:ea typeface="Calibri" charset="0"/>
                    <a:cs typeface="Calibri" charset="0"/>
                  </a:rPr>
                  <a:t>Lilli</a:t>
                </a:r>
                <a:endParaRPr lang="de-DE">
                  <a:effectLst/>
                  <a:latin typeface="Calibri" charset="0"/>
                  <a:ea typeface="Calibri" charset="0"/>
                  <a:cs typeface="Calibri" charset="0"/>
                </a:endParaRPr>
              </a:p>
            </p:txBody>
          </p:sp>
          <p:sp>
            <p:nvSpPr>
              <p:cNvPr id="10" name="Rechteck 9"/>
              <p:cNvSpPr/>
              <p:nvPr/>
            </p:nvSpPr>
            <p:spPr>
              <a:xfrm>
                <a:off x="0" y="609600"/>
                <a:ext cx="5721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effectLst/>
                    <a:latin typeface="Calibri" charset="0"/>
                    <a:ea typeface="Calibri" charset="0"/>
                    <a:cs typeface="Calibri" charset="0"/>
                  </a:rPr>
                  <a:t>Emma</a:t>
                </a:r>
                <a:endParaRPr lang="de-DE" dirty="0">
                  <a:effectLst/>
                  <a:latin typeface="Calibri" charset="0"/>
                  <a:ea typeface="Calibri" charset="0"/>
                  <a:cs typeface="Calibri" charset="0"/>
                </a:endParaRPr>
              </a:p>
            </p:txBody>
          </p:sp>
          <p:sp>
            <p:nvSpPr>
              <p:cNvPr id="11" name="Rechteck 10"/>
              <p:cNvSpPr/>
              <p:nvPr/>
            </p:nvSpPr>
            <p:spPr>
              <a:xfrm>
                <a:off x="1242096" y="609600"/>
                <a:ext cx="457835" cy="22352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smtClean="0">
                    <a:effectLst/>
                    <a:latin typeface="Calibri" charset="0"/>
                    <a:ea typeface="Calibri" charset="0"/>
                    <a:cs typeface="Calibri" charset="0"/>
                  </a:rPr>
                  <a:t>Lara</a:t>
                </a:r>
                <a:endParaRPr lang="de-DE" dirty="0">
                  <a:effectLst/>
                  <a:latin typeface="Calibri" charset="0"/>
                  <a:ea typeface="Calibri" charset="0"/>
                  <a:cs typeface="Calibri" charset="0"/>
                </a:endParaRPr>
              </a:p>
            </p:txBody>
          </p:sp>
          <p:sp>
            <p:nvSpPr>
              <p:cNvPr id="12" name="Rechteck 11"/>
              <p:cNvSpPr/>
              <p:nvPr/>
            </p:nvSpPr>
            <p:spPr>
              <a:xfrm>
                <a:off x="680720" y="118872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effectLst/>
                    <a:latin typeface="Calibri" charset="0"/>
                    <a:ea typeface="Calibri" charset="0"/>
                    <a:cs typeface="Calibri" charset="0"/>
                  </a:rPr>
                  <a:t>Mia</a:t>
                </a:r>
                <a:endParaRPr lang="de-DE">
                  <a:effectLst/>
                  <a:latin typeface="Calibri" charset="0"/>
                  <a:ea typeface="Calibri" charset="0"/>
                  <a:cs typeface="Calibri" charset="0"/>
                </a:endParaRPr>
              </a:p>
            </p:txBody>
          </p:sp>
          <p:sp>
            <p:nvSpPr>
              <p:cNvPr id="13" name="Rechteck 12"/>
              <p:cNvSpPr/>
              <p:nvPr/>
            </p:nvSpPr>
            <p:spPr>
              <a:xfrm>
                <a:off x="1828800" y="106680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smtClean="0">
                    <a:effectLst/>
                    <a:latin typeface="Calibri" charset="0"/>
                    <a:ea typeface="Calibri" charset="0"/>
                    <a:cs typeface="Calibri" charset="0"/>
                  </a:rPr>
                  <a:t>Zoe</a:t>
                </a:r>
                <a:endParaRPr lang="de-DE" dirty="0">
                  <a:effectLst/>
                  <a:latin typeface="Calibri" charset="0"/>
                  <a:ea typeface="Calibri" charset="0"/>
                  <a:cs typeface="Calibri" charset="0"/>
                </a:endParaRPr>
              </a:p>
            </p:txBody>
          </p:sp>
          <p:cxnSp>
            <p:nvCxnSpPr>
              <p:cNvPr id="14" name="Gerade Verbindung mit Pfeil 13"/>
              <p:cNvCxnSpPr/>
              <p:nvPr/>
            </p:nvCxnSpPr>
            <p:spPr>
              <a:xfrm flipV="1">
                <a:off x="223520" y="223520"/>
                <a:ext cx="91440" cy="3835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568960" y="111760"/>
                <a:ext cx="447675" cy="4571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568960" y="731520"/>
                <a:ext cx="682625" cy="45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V="1">
                <a:off x="1137920" y="1188720"/>
                <a:ext cx="686435" cy="11938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flipH="1" flipV="1">
                <a:off x="335280" y="833120"/>
                <a:ext cx="575945" cy="3403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14072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Lösungsidee</a:t>
            </a:r>
            <a:endParaRPr lang="de-DE" dirty="0"/>
          </a:p>
        </p:txBody>
      </p:sp>
      <p:sp>
        <p:nvSpPr>
          <p:cNvPr id="3" name="Inhaltsplatzhalter 2"/>
          <p:cNvSpPr>
            <a:spLocks noGrp="1"/>
          </p:cNvSpPr>
          <p:nvPr>
            <p:ph idx="1"/>
          </p:nvPr>
        </p:nvSpPr>
        <p:spPr>
          <a:xfrm>
            <a:off x="838200" y="1825625"/>
            <a:ext cx="10515600" cy="1239308"/>
          </a:xfrm>
        </p:spPr>
        <p:txBody>
          <a:bodyPr/>
          <a:lstStyle/>
          <a:p>
            <a:r>
              <a:rPr lang="de-DE" dirty="0" smtClean="0"/>
              <a:t>Wenn perfekte Zimmerverteilung möglich:</a:t>
            </a:r>
          </a:p>
          <a:p>
            <a:pPr lvl="1"/>
            <a:r>
              <a:rPr lang="de-DE" dirty="0" smtClean="0"/>
              <a:t>Gerichteter Graph als zwei ungerichtete und </a:t>
            </a:r>
            <a:r>
              <a:rPr lang="de-DE" dirty="0" err="1" smtClean="0"/>
              <a:t>ungewichtete</a:t>
            </a:r>
            <a:r>
              <a:rPr lang="de-DE" dirty="0" smtClean="0"/>
              <a:t> Graphen darstellbar</a:t>
            </a:r>
            <a:endParaRPr lang="de-DE" dirty="0"/>
          </a:p>
        </p:txBody>
      </p:sp>
      <p:grpSp>
        <p:nvGrpSpPr>
          <p:cNvPr id="4" name="Gruppierung 3"/>
          <p:cNvGrpSpPr/>
          <p:nvPr/>
        </p:nvGrpSpPr>
        <p:grpSpPr>
          <a:xfrm>
            <a:off x="838200" y="3708400"/>
            <a:ext cx="2700593" cy="1807124"/>
            <a:chOff x="0" y="0"/>
            <a:chExt cx="2286635" cy="1419860"/>
          </a:xfrm>
        </p:grpSpPr>
        <p:cxnSp>
          <p:nvCxnSpPr>
            <p:cNvPr id="5" name="Gerade Verbindung mit Pfeil 4"/>
            <p:cNvCxnSpPr/>
            <p:nvPr/>
          </p:nvCxnSpPr>
          <p:spPr>
            <a:xfrm>
              <a:off x="1249680" y="264160"/>
              <a:ext cx="229235"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uppierung 5"/>
            <p:cNvGrpSpPr/>
            <p:nvPr/>
          </p:nvGrpSpPr>
          <p:grpSpPr>
            <a:xfrm>
              <a:off x="0" y="0"/>
              <a:ext cx="2286635" cy="1419860"/>
              <a:chOff x="0" y="0"/>
              <a:chExt cx="2286635" cy="1419860"/>
            </a:xfrm>
          </p:grpSpPr>
          <p:sp>
            <p:nvSpPr>
              <p:cNvPr id="7" name="Rechteck 6"/>
              <p:cNvSpPr/>
              <p:nvPr/>
            </p:nvSpPr>
            <p:spPr>
              <a:xfrm>
                <a:off x="111760" y="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Alina</a:t>
                </a:r>
                <a:endParaRPr lang="de-DE" sz="1200" dirty="0">
                  <a:effectLst/>
                  <a:ea typeface="Calibri" charset="0"/>
                  <a:cs typeface="Calibri" charset="0"/>
                </a:endParaRPr>
              </a:p>
            </p:txBody>
          </p:sp>
          <p:sp>
            <p:nvSpPr>
              <p:cNvPr id="8" name="Rechteck 7"/>
              <p:cNvSpPr/>
              <p:nvPr/>
            </p:nvSpPr>
            <p:spPr>
              <a:xfrm>
                <a:off x="1026160" y="4064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Lilli</a:t>
                </a:r>
                <a:endParaRPr lang="de-DE" sz="1200" dirty="0">
                  <a:effectLst/>
                  <a:ea typeface="Calibri" charset="0"/>
                  <a:cs typeface="Calibri" charset="0"/>
                </a:endParaRPr>
              </a:p>
            </p:txBody>
          </p:sp>
          <p:sp>
            <p:nvSpPr>
              <p:cNvPr id="9" name="Rechteck 8"/>
              <p:cNvSpPr/>
              <p:nvPr/>
            </p:nvSpPr>
            <p:spPr>
              <a:xfrm>
                <a:off x="0" y="609600"/>
                <a:ext cx="5721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ea typeface="Calibri" charset="0"/>
                    <a:cs typeface="Calibri" charset="0"/>
                  </a:rPr>
                  <a:t>Emma</a:t>
                </a:r>
                <a:endParaRPr lang="de-DE" sz="1200" dirty="0">
                  <a:effectLst/>
                  <a:ea typeface="Calibri" charset="0"/>
                  <a:cs typeface="Calibri" charset="0"/>
                </a:endParaRPr>
              </a:p>
            </p:txBody>
          </p:sp>
          <p:sp>
            <p:nvSpPr>
              <p:cNvPr id="10" name="Rechteck 9"/>
              <p:cNvSpPr/>
              <p:nvPr/>
            </p:nvSpPr>
            <p:spPr>
              <a:xfrm>
                <a:off x="1242096" y="609600"/>
                <a:ext cx="457835" cy="22352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ea typeface="Calibri" charset="0"/>
                    <a:cs typeface="Calibri" charset="0"/>
                  </a:rPr>
                  <a:t>Lara</a:t>
                </a:r>
                <a:endParaRPr lang="de-DE" sz="1200" dirty="0">
                  <a:effectLst/>
                  <a:ea typeface="Calibri" charset="0"/>
                  <a:cs typeface="Calibri" charset="0"/>
                </a:endParaRPr>
              </a:p>
            </p:txBody>
          </p:sp>
          <p:sp>
            <p:nvSpPr>
              <p:cNvPr id="11" name="Rechteck 10"/>
              <p:cNvSpPr/>
              <p:nvPr/>
            </p:nvSpPr>
            <p:spPr>
              <a:xfrm>
                <a:off x="680720" y="118872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ea typeface="Calibri" charset="0"/>
                    <a:cs typeface="Calibri" charset="0"/>
                  </a:rPr>
                  <a:t>Mia</a:t>
                </a:r>
                <a:endParaRPr lang="de-DE" sz="1200">
                  <a:effectLst/>
                  <a:ea typeface="Calibri" charset="0"/>
                  <a:cs typeface="Calibri" charset="0"/>
                </a:endParaRPr>
              </a:p>
            </p:txBody>
          </p:sp>
          <p:sp>
            <p:nvSpPr>
              <p:cNvPr id="12" name="Rechteck 11"/>
              <p:cNvSpPr/>
              <p:nvPr/>
            </p:nvSpPr>
            <p:spPr>
              <a:xfrm>
                <a:off x="1828800" y="1066800"/>
                <a:ext cx="457835" cy="23114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ea typeface="Calibri" charset="0"/>
                    <a:cs typeface="Calibri" charset="0"/>
                  </a:rPr>
                  <a:t>Zoe</a:t>
                </a:r>
                <a:endParaRPr lang="de-DE" sz="1200" dirty="0">
                  <a:effectLst/>
                  <a:ea typeface="Calibri" charset="0"/>
                  <a:cs typeface="Calibri" charset="0"/>
                </a:endParaRPr>
              </a:p>
            </p:txBody>
          </p:sp>
          <p:cxnSp>
            <p:nvCxnSpPr>
              <p:cNvPr id="13" name="Gerade Verbindung mit Pfeil 12"/>
              <p:cNvCxnSpPr/>
              <p:nvPr/>
            </p:nvCxnSpPr>
            <p:spPr>
              <a:xfrm flipV="1">
                <a:off x="223520" y="223520"/>
                <a:ext cx="91440" cy="3835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568960" y="111760"/>
                <a:ext cx="447675" cy="4571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H="1">
                <a:off x="568960" y="731520"/>
                <a:ext cx="682625" cy="45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V="1">
                <a:off x="1137920" y="1188720"/>
                <a:ext cx="686435" cy="11938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H="1" flipV="1">
                <a:off x="335280" y="833120"/>
                <a:ext cx="575945" cy="3403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8" name="Gruppierung 27"/>
          <p:cNvGrpSpPr/>
          <p:nvPr/>
        </p:nvGrpSpPr>
        <p:grpSpPr>
          <a:xfrm>
            <a:off x="4969475" y="3708400"/>
            <a:ext cx="2827011" cy="1755400"/>
            <a:chOff x="0" y="0"/>
            <a:chExt cx="2286635" cy="1419860"/>
          </a:xfrm>
        </p:grpSpPr>
        <p:sp>
          <p:nvSpPr>
            <p:cNvPr id="29" name="Rechteck 28"/>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30" name="Rechteck 29"/>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31" name="Rechteck 30"/>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32" name="Rechteck 31"/>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33" name="Rechteck 32"/>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34" name="Rechteck 33"/>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35" name="Gerade Verbindung mit Pfeil 34"/>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6" name="Gerade Verbindung mit Pfeil 35"/>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37" name="Gerade Verbindung mit Pfeil 36"/>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grpSp>
        <p:nvGrpSpPr>
          <p:cNvPr id="38" name="Gruppierung 37"/>
          <p:cNvGrpSpPr/>
          <p:nvPr/>
        </p:nvGrpSpPr>
        <p:grpSpPr>
          <a:xfrm>
            <a:off x="8443490" y="3708400"/>
            <a:ext cx="2910310" cy="1807124"/>
            <a:chOff x="0" y="0"/>
            <a:chExt cx="2286635" cy="1419860"/>
          </a:xfrm>
        </p:grpSpPr>
        <p:cxnSp>
          <p:nvCxnSpPr>
            <p:cNvPr id="39" name="Gerade Verbindung mit Pfeil 38"/>
            <p:cNvCxnSpPr/>
            <p:nvPr/>
          </p:nvCxnSpPr>
          <p:spPr>
            <a:xfrm>
              <a:off x="1249680" y="264160"/>
              <a:ext cx="229235" cy="345440"/>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grpSp>
          <p:nvGrpSpPr>
            <p:cNvPr id="40" name="Gruppierung 39"/>
            <p:cNvGrpSpPr/>
            <p:nvPr/>
          </p:nvGrpSpPr>
          <p:grpSpPr>
            <a:xfrm>
              <a:off x="0" y="0"/>
              <a:ext cx="2286635" cy="1419860"/>
              <a:chOff x="0" y="0"/>
              <a:chExt cx="2286635" cy="1419860"/>
            </a:xfrm>
          </p:grpSpPr>
          <p:sp>
            <p:nvSpPr>
              <p:cNvPr id="41" name="Rechteck 40"/>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42" name="Rechteck 41"/>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Lilli</a:t>
                </a:r>
                <a:endParaRPr lang="de-DE" sz="1200">
                  <a:effectLst/>
                  <a:latin typeface="Calibri" charset="0"/>
                  <a:ea typeface="Calibri" charset="0"/>
                  <a:cs typeface="Calibri" charset="0"/>
                </a:endParaRPr>
              </a:p>
            </p:txBody>
          </p:sp>
          <p:sp>
            <p:nvSpPr>
              <p:cNvPr id="43" name="Rechteck 42"/>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Emma</a:t>
                </a:r>
                <a:endParaRPr lang="de-DE" sz="1200">
                  <a:effectLst/>
                  <a:latin typeface="Calibri" charset="0"/>
                  <a:ea typeface="Calibri" charset="0"/>
                  <a:cs typeface="Calibri" charset="0"/>
                </a:endParaRPr>
              </a:p>
            </p:txBody>
          </p:sp>
          <p:sp>
            <p:nvSpPr>
              <p:cNvPr id="44" name="Rechteck 43"/>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endParaRPr lang="de-DE" sz="1200" dirty="0">
                  <a:effectLst/>
                  <a:latin typeface="Calibri" charset="0"/>
                  <a:ea typeface="Calibri" charset="0"/>
                  <a:cs typeface="Calibri" charset="0"/>
                </a:endParaRPr>
              </a:p>
            </p:txBody>
          </p:sp>
          <p:sp>
            <p:nvSpPr>
              <p:cNvPr id="45" name="Rechteck 44"/>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46" name="Rechteck 45"/>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endParaRPr lang="de-DE" sz="1200" dirty="0">
                  <a:effectLst/>
                  <a:latin typeface="Calibri" charset="0"/>
                  <a:ea typeface="Calibri" charset="0"/>
                  <a:cs typeface="Calibri" charset="0"/>
                </a:endParaRPr>
              </a:p>
            </p:txBody>
          </p:sp>
          <p:cxnSp>
            <p:nvCxnSpPr>
              <p:cNvPr id="47" name="Gerade Verbindung mit Pfeil 46"/>
              <p:cNvCxnSpPr/>
              <p:nvPr/>
            </p:nvCxnSpPr>
            <p:spPr>
              <a:xfrm flipV="1">
                <a:off x="223520" y="223520"/>
                <a:ext cx="91440" cy="383540"/>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cxnSp>
            <p:nvCxnSpPr>
              <p:cNvPr id="48" name="Gerade Verbindung mit Pfeil 47"/>
              <p:cNvCxnSpPr/>
              <p:nvPr/>
            </p:nvCxnSpPr>
            <p:spPr>
              <a:xfrm flipH="1">
                <a:off x="568960" y="731520"/>
                <a:ext cx="682625" cy="45719"/>
              </a:xfrm>
              <a:prstGeom prst="straightConnector1">
                <a:avLst/>
              </a:prstGeom>
              <a:ln w="25400">
                <a:solidFill>
                  <a:srgbClr val="FF0000"/>
                </a:solidFill>
                <a:tailEnd type="none"/>
              </a:ln>
            </p:spPr>
            <p:style>
              <a:lnRef idx="2">
                <a:schemeClr val="dk1"/>
              </a:lnRef>
              <a:fillRef idx="1">
                <a:schemeClr val="lt1"/>
              </a:fillRef>
              <a:effectRef idx="0">
                <a:schemeClr val="dk1"/>
              </a:effectRef>
              <a:fontRef idx="minor">
                <a:schemeClr val="dk1"/>
              </a:fontRef>
            </p:style>
          </p:cxnSp>
        </p:grpSp>
      </p:grpSp>
      <p:sp>
        <p:nvSpPr>
          <p:cNvPr id="49" name="Textfeld 48"/>
          <p:cNvSpPr txBox="1"/>
          <p:nvPr/>
        </p:nvSpPr>
        <p:spPr>
          <a:xfrm>
            <a:off x="3930920" y="4425268"/>
            <a:ext cx="443724" cy="402482"/>
          </a:xfrm>
          <a:prstGeom prst="rect">
            <a:avLst/>
          </a:prstGeom>
          <a:noFill/>
        </p:spPr>
        <p:txBody>
          <a:bodyPr wrap="square" rtlCol="0">
            <a:spAutoFit/>
          </a:bodyPr>
          <a:lstStyle/>
          <a:p>
            <a:r>
              <a:rPr lang="de-DE" sz="2000" dirty="0" smtClean="0"/>
              <a:t>→</a:t>
            </a:r>
          </a:p>
        </p:txBody>
      </p:sp>
    </p:spTree>
    <p:extLst>
      <p:ext uri="{BB962C8B-B14F-4D97-AF65-F5344CB8AC3E}">
        <p14:creationId xmlns:p14="http://schemas.microsoft.com/office/powerpoint/2010/main" val="1454834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Lösungsidee</a:t>
            </a:r>
            <a:endParaRPr lang="de-DE" dirty="0"/>
          </a:p>
        </p:txBody>
      </p:sp>
      <p:sp>
        <p:nvSpPr>
          <p:cNvPr id="3" name="Inhaltsplatzhalter 2"/>
          <p:cNvSpPr>
            <a:spLocks noGrp="1"/>
          </p:cNvSpPr>
          <p:nvPr>
            <p:ph idx="1"/>
          </p:nvPr>
        </p:nvSpPr>
        <p:spPr>
          <a:xfrm>
            <a:off x="838200" y="1825625"/>
            <a:ext cx="10515600" cy="561975"/>
          </a:xfrm>
        </p:spPr>
        <p:txBody>
          <a:bodyPr/>
          <a:lstStyle/>
          <a:p>
            <a:r>
              <a:rPr lang="de-DE" smtClean="0"/>
              <a:t>Zusammenhangskomponenten bestimmen</a:t>
            </a:r>
            <a:endParaRPr lang="de-DE"/>
          </a:p>
        </p:txBody>
      </p:sp>
      <p:grpSp>
        <p:nvGrpSpPr>
          <p:cNvPr id="15" name="Gruppierung 14"/>
          <p:cNvGrpSpPr/>
          <p:nvPr/>
        </p:nvGrpSpPr>
        <p:grpSpPr>
          <a:xfrm>
            <a:off x="3717294" y="2997199"/>
            <a:ext cx="4749373" cy="2949069"/>
            <a:chOff x="0" y="0"/>
            <a:chExt cx="2286635" cy="1419860"/>
          </a:xfrm>
        </p:grpSpPr>
        <p:sp>
          <p:nvSpPr>
            <p:cNvPr id="16" name="Rechteck 15"/>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Alina</a:t>
              </a:r>
              <a:endParaRPr lang="de-DE" sz="1200">
                <a:effectLst/>
                <a:latin typeface="Calibri" charset="0"/>
                <a:ea typeface="Calibri" charset="0"/>
                <a:cs typeface="Calibri" charset="0"/>
              </a:endParaRPr>
            </a:p>
          </p:txBody>
        </p:sp>
        <p:sp>
          <p:nvSpPr>
            <p:cNvPr id="17" name="Rechteck 16"/>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18" name="Rechteck 17"/>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19" name="Rechteck 18"/>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20" name="Rechteck 19"/>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21" name="Rechteck 20"/>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22" name="Gerade Verbindung mit Pfeil 21"/>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23" name="Gerade Verbindung mit Pfeil 22"/>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24" name="Gerade Verbindung mit Pfeil 23"/>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p:grpSp>
        <p:nvGrpSpPr>
          <p:cNvPr id="47" name="Gruppierung 46"/>
          <p:cNvGrpSpPr/>
          <p:nvPr/>
        </p:nvGrpSpPr>
        <p:grpSpPr>
          <a:xfrm>
            <a:off x="3590677" y="2467253"/>
            <a:ext cx="5570256" cy="1324403"/>
            <a:chOff x="3590677" y="2467253"/>
            <a:chExt cx="5570256" cy="1324403"/>
          </a:xfrm>
        </p:grpSpPr>
        <p:sp>
          <p:nvSpPr>
            <p:cNvPr id="32" name="Oval 31"/>
            <p:cNvSpPr/>
            <p:nvPr/>
          </p:nvSpPr>
          <p:spPr>
            <a:xfrm rot="208211">
              <a:off x="3590677" y="2758723"/>
              <a:ext cx="3546533" cy="10329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p:cNvCxnSpPr>
              <a:endCxn id="32" idx="7"/>
            </p:cNvCxnSpPr>
            <p:nvPr/>
          </p:nvCxnSpPr>
          <p:spPr>
            <a:xfrm flipH="1">
              <a:off x="6637638" y="2652335"/>
              <a:ext cx="1353564" cy="3342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feld 37"/>
            <p:cNvSpPr txBox="1"/>
            <p:nvPr/>
          </p:nvSpPr>
          <p:spPr>
            <a:xfrm>
              <a:off x="7991202" y="2467253"/>
              <a:ext cx="1169731" cy="369332"/>
            </a:xfrm>
            <a:prstGeom prst="rect">
              <a:avLst/>
            </a:prstGeom>
            <a:noFill/>
          </p:spPr>
          <p:txBody>
            <a:bodyPr wrap="square" rtlCol="0">
              <a:spAutoFit/>
            </a:bodyPr>
            <a:lstStyle/>
            <a:p>
              <a:r>
                <a:rPr lang="de-DE" dirty="0" smtClean="0"/>
                <a:t>Zimmer 1</a:t>
              </a:r>
              <a:endParaRPr lang="de-DE" dirty="0"/>
            </a:p>
          </p:txBody>
        </p:sp>
      </p:grpSp>
      <p:grpSp>
        <p:nvGrpSpPr>
          <p:cNvPr id="48" name="Gruppierung 47"/>
          <p:cNvGrpSpPr/>
          <p:nvPr/>
        </p:nvGrpSpPr>
        <p:grpSpPr>
          <a:xfrm>
            <a:off x="1054458" y="4005522"/>
            <a:ext cx="7912910" cy="2368820"/>
            <a:chOff x="1054458" y="4005522"/>
            <a:chExt cx="7912910" cy="2368820"/>
          </a:xfrm>
        </p:grpSpPr>
        <p:sp>
          <p:nvSpPr>
            <p:cNvPr id="28" name="Freihandform 27"/>
            <p:cNvSpPr/>
            <p:nvPr/>
          </p:nvSpPr>
          <p:spPr>
            <a:xfrm>
              <a:off x="3254784" y="4005522"/>
              <a:ext cx="5712584" cy="2368820"/>
            </a:xfrm>
            <a:custGeom>
              <a:avLst/>
              <a:gdLst>
                <a:gd name="connsiteX0" fmla="*/ 284283 w 5712584"/>
                <a:gd name="connsiteY0" fmla="*/ 160078 h 2368820"/>
                <a:gd name="connsiteX1" fmla="*/ 1740549 w 5712584"/>
                <a:gd name="connsiteY1" fmla="*/ 92345 h 2368820"/>
                <a:gd name="connsiteX2" fmla="*/ 2773483 w 5712584"/>
                <a:gd name="connsiteY2" fmla="*/ 1311545 h 2368820"/>
                <a:gd name="connsiteX3" fmla="*/ 4568416 w 5712584"/>
                <a:gd name="connsiteY3" fmla="*/ 939011 h 2368820"/>
                <a:gd name="connsiteX4" fmla="*/ 5465883 w 5712584"/>
                <a:gd name="connsiteY4" fmla="*/ 1091411 h 2368820"/>
                <a:gd name="connsiteX5" fmla="*/ 5415083 w 5712584"/>
                <a:gd name="connsiteY5" fmla="*/ 2022745 h 2368820"/>
                <a:gd name="connsiteX6" fmla="*/ 2146949 w 5712584"/>
                <a:gd name="connsiteY6" fmla="*/ 2293678 h 2368820"/>
                <a:gd name="connsiteX7" fmla="*/ 165749 w 5712584"/>
                <a:gd name="connsiteY7" fmla="*/ 752745 h 2368820"/>
                <a:gd name="connsiteX8" fmla="*/ 284283 w 5712584"/>
                <a:gd name="connsiteY8" fmla="*/ 160078 h 236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584" h="2368820">
                  <a:moveTo>
                    <a:pt x="284283" y="160078"/>
                  </a:moveTo>
                  <a:cubicBezTo>
                    <a:pt x="546750" y="50011"/>
                    <a:pt x="1325682" y="-99566"/>
                    <a:pt x="1740549" y="92345"/>
                  </a:cubicBezTo>
                  <a:cubicBezTo>
                    <a:pt x="2155416" y="284256"/>
                    <a:pt x="2302172" y="1170434"/>
                    <a:pt x="2773483" y="1311545"/>
                  </a:cubicBezTo>
                  <a:cubicBezTo>
                    <a:pt x="3244794" y="1452656"/>
                    <a:pt x="4119683" y="975700"/>
                    <a:pt x="4568416" y="939011"/>
                  </a:cubicBezTo>
                  <a:cubicBezTo>
                    <a:pt x="5017149" y="902322"/>
                    <a:pt x="5324772" y="910789"/>
                    <a:pt x="5465883" y="1091411"/>
                  </a:cubicBezTo>
                  <a:cubicBezTo>
                    <a:pt x="5606994" y="1272033"/>
                    <a:pt x="5968239" y="1822367"/>
                    <a:pt x="5415083" y="2022745"/>
                  </a:cubicBezTo>
                  <a:cubicBezTo>
                    <a:pt x="4861927" y="2223123"/>
                    <a:pt x="3021838" y="2505345"/>
                    <a:pt x="2146949" y="2293678"/>
                  </a:cubicBezTo>
                  <a:cubicBezTo>
                    <a:pt x="1272060" y="2082011"/>
                    <a:pt x="470549" y="1102700"/>
                    <a:pt x="165749" y="752745"/>
                  </a:cubicBezTo>
                  <a:cubicBezTo>
                    <a:pt x="-139051" y="402790"/>
                    <a:pt x="21816" y="270145"/>
                    <a:pt x="284283" y="160078"/>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p:cNvCxnSpPr>
              <a:endCxn id="28" idx="7"/>
            </p:cNvCxnSpPr>
            <p:nvPr/>
          </p:nvCxnSpPr>
          <p:spPr>
            <a:xfrm flipV="1">
              <a:off x="2133600" y="4758267"/>
              <a:ext cx="1286933" cy="16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1054458" y="4710597"/>
              <a:ext cx="1079142" cy="369332"/>
            </a:xfrm>
            <a:prstGeom prst="rect">
              <a:avLst/>
            </a:prstGeom>
          </p:spPr>
          <p:txBody>
            <a:bodyPr wrap="none">
              <a:spAutoFit/>
            </a:bodyPr>
            <a:lstStyle/>
            <a:p>
              <a:r>
                <a:rPr lang="de-DE" dirty="0"/>
                <a:t>Zimmer </a:t>
              </a:r>
              <a:r>
                <a:rPr lang="de-DE" dirty="0" smtClean="0"/>
                <a:t>2</a:t>
              </a:r>
              <a:endParaRPr lang="de-DE" dirty="0"/>
            </a:p>
          </p:txBody>
        </p:sp>
      </p:grpSp>
      <p:grpSp>
        <p:nvGrpSpPr>
          <p:cNvPr id="49" name="Gruppierung 48"/>
          <p:cNvGrpSpPr/>
          <p:nvPr/>
        </p:nvGrpSpPr>
        <p:grpSpPr>
          <a:xfrm>
            <a:off x="5848643" y="3736138"/>
            <a:ext cx="3806566" cy="1187953"/>
            <a:chOff x="5848643" y="3736138"/>
            <a:chExt cx="3806566" cy="1187953"/>
          </a:xfrm>
        </p:grpSpPr>
        <p:sp>
          <p:nvSpPr>
            <p:cNvPr id="33" name="Oval 32"/>
            <p:cNvSpPr/>
            <p:nvPr/>
          </p:nvSpPr>
          <p:spPr>
            <a:xfrm>
              <a:off x="5848643" y="4082682"/>
              <a:ext cx="1809968" cy="8414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p:cNvCxnSpPr>
              <a:endCxn id="33" idx="7"/>
            </p:cNvCxnSpPr>
            <p:nvPr/>
          </p:nvCxnSpPr>
          <p:spPr>
            <a:xfrm flipH="1">
              <a:off x="7393547" y="3955908"/>
              <a:ext cx="1182520" cy="2499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Rechteck 45"/>
            <p:cNvSpPr/>
            <p:nvPr/>
          </p:nvSpPr>
          <p:spPr>
            <a:xfrm>
              <a:off x="8576067" y="3736138"/>
              <a:ext cx="1079142" cy="369332"/>
            </a:xfrm>
            <a:prstGeom prst="rect">
              <a:avLst/>
            </a:prstGeom>
          </p:spPr>
          <p:txBody>
            <a:bodyPr wrap="none">
              <a:spAutoFit/>
            </a:bodyPr>
            <a:lstStyle/>
            <a:p>
              <a:r>
                <a:rPr lang="de-DE" dirty="0"/>
                <a:t>Zimmer </a:t>
              </a:r>
              <a:r>
                <a:rPr lang="de-DE" dirty="0" smtClean="0"/>
                <a:t>3</a:t>
              </a:r>
            </a:p>
          </p:txBody>
        </p:sp>
      </p:grpSp>
    </p:spTree>
    <p:extLst>
      <p:ext uri="{BB962C8B-B14F-4D97-AF65-F5344CB8AC3E}">
        <p14:creationId xmlns:p14="http://schemas.microsoft.com/office/powerpoint/2010/main" val="170957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3" name="Inhaltsplatzhalter 2"/>
          <p:cNvSpPr>
            <a:spLocks noGrp="1"/>
          </p:cNvSpPr>
          <p:nvPr>
            <p:ph idx="1"/>
          </p:nvPr>
        </p:nvSpPr>
        <p:spPr>
          <a:xfrm>
            <a:off x="838200" y="1825625"/>
            <a:ext cx="10515600" cy="460375"/>
          </a:xfrm>
        </p:spPr>
        <p:txBody>
          <a:bodyPr>
            <a:normAutofit lnSpcReduction="10000"/>
          </a:bodyPr>
          <a:lstStyle/>
          <a:p>
            <a:r>
              <a:rPr lang="de-DE" dirty="0" smtClean="0"/>
              <a:t>Umwandlung von Liste in gerichteten Graphen</a:t>
            </a:r>
            <a:endParaRPr lang="de-DE" dirty="0"/>
          </a:p>
        </p:txBody>
      </p:sp>
      <p:sp>
        <p:nvSpPr>
          <p:cNvPr id="4" name="Textfeld 3"/>
          <p:cNvSpPr txBox="1"/>
          <p:nvPr/>
        </p:nvSpPr>
        <p:spPr>
          <a:xfrm>
            <a:off x="838200" y="2674937"/>
            <a:ext cx="2971800" cy="3416320"/>
          </a:xfrm>
          <a:prstGeom prst="rect">
            <a:avLst/>
          </a:prstGeom>
          <a:noFill/>
        </p:spPr>
        <p:txBody>
          <a:bodyPr wrap="square" rtlCol="0">
            <a:spAutoFit/>
          </a:bodyPr>
          <a:lstStyle/>
          <a:p>
            <a:r>
              <a:rPr lang="de-DE" dirty="0" smtClean="0"/>
              <a:t>0 : Alina: 	+ Lilli (3)</a:t>
            </a:r>
          </a:p>
          <a:p>
            <a:r>
              <a:rPr lang="de-DE" dirty="0"/>
              <a:t>	</a:t>
            </a:r>
            <a:r>
              <a:rPr lang="de-DE" dirty="0" smtClean="0"/>
              <a:t> - </a:t>
            </a:r>
          </a:p>
          <a:p>
            <a:r>
              <a:rPr lang="de-DE" dirty="0" smtClean="0"/>
              <a:t>1: Emma:	+</a:t>
            </a:r>
          </a:p>
          <a:p>
            <a:r>
              <a:rPr lang="de-DE" dirty="0"/>
              <a:t>	</a:t>
            </a:r>
            <a:r>
              <a:rPr lang="de-DE" dirty="0" smtClean="0"/>
              <a:t>- Alina (0)</a:t>
            </a:r>
          </a:p>
          <a:p>
            <a:r>
              <a:rPr lang="de-DE" dirty="0" smtClean="0"/>
              <a:t>2: Lara	+</a:t>
            </a:r>
          </a:p>
          <a:p>
            <a:r>
              <a:rPr lang="de-DE" dirty="0"/>
              <a:t>	</a:t>
            </a:r>
            <a:r>
              <a:rPr lang="de-DE" dirty="0" smtClean="0"/>
              <a:t>- Emma (1)</a:t>
            </a:r>
          </a:p>
          <a:p>
            <a:r>
              <a:rPr lang="de-DE" dirty="0" smtClean="0"/>
              <a:t>3: Lilli	+</a:t>
            </a:r>
          </a:p>
          <a:p>
            <a:r>
              <a:rPr lang="de-DE" dirty="0"/>
              <a:t>	</a:t>
            </a:r>
            <a:r>
              <a:rPr lang="de-DE" dirty="0" smtClean="0"/>
              <a:t>- Lara (2)</a:t>
            </a:r>
          </a:p>
          <a:p>
            <a:r>
              <a:rPr lang="de-DE" dirty="0" smtClean="0"/>
              <a:t>4: Mia	+ Zoe (5), Emma (1)</a:t>
            </a:r>
          </a:p>
          <a:p>
            <a:r>
              <a:rPr lang="de-DE" dirty="0" smtClean="0"/>
              <a:t>	-</a:t>
            </a:r>
          </a:p>
          <a:p>
            <a:r>
              <a:rPr lang="de-DE" dirty="0" smtClean="0"/>
              <a:t>5: Zoe	+ Mia (4)</a:t>
            </a:r>
          </a:p>
          <a:p>
            <a:r>
              <a:rPr lang="de-DE" dirty="0"/>
              <a:t>	</a:t>
            </a:r>
            <a:r>
              <a:rPr lang="de-DE" dirty="0" smtClean="0"/>
              <a:t>- Alina (0)</a:t>
            </a:r>
            <a:endParaRPr lang="de-DE" dirty="0"/>
          </a:p>
        </p:txBody>
      </p:sp>
      <mc:AlternateContent xmlns:mc="http://schemas.openxmlformats.org/markup-compatibility/2006" xmlns:a14="http://schemas.microsoft.com/office/drawing/2010/main">
        <mc:Choice Requires="a14">
          <p:sp>
            <p:nvSpPr>
              <p:cNvPr id="12" name="Rechteck 11"/>
              <p:cNvSpPr/>
              <p:nvPr/>
            </p:nvSpPr>
            <p:spPr>
              <a:xfrm>
                <a:off x="6388756" y="3564668"/>
                <a:ext cx="3093910" cy="16368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smtClean="0">
                              <a:latin typeface="Cambria Math" charset="0"/>
                            </a:rPr>
                          </m:ctrlPr>
                        </m:dPr>
                        <m:e>
                          <m:m>
                            <m:mPr>
                              <m:mcs>
                                <m:mc>
                                  <m:mcPr>
                                    <m:count m:val="6"/>
                                    <m:mcJc m:val="center"/>
                                  </m:mcPr>
                                </m:mc>
                              </m:mcs>
                              <m:ctrlPr>
                                <a:rPr lang="de-DE" i="1">
                                  <a:latin typeface="Cambria Math" charset="0"/>
                                </a:rPr>
                              </m:ctrlPr>
                            </m:mPr>
                            <m:mr>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mr>
                          </m:m>
                        </m:e>
                      </m:d>
                    </m:oMath>
                  </m:oMathPara>
                </a14:m>
                <a:endParaRPr lang="de-DE" dirty="0"/>
              </a:p>
            </p:txBody>
          </p:sp>
        </mc:Choice>
        <mc:Fallback xmlns="">
          <p:sp>
            <p:nvSpPr>
              <p:cNvPr id="12" name="Rechteck 11"/>
              <p:cNvSpPr>
                <a:spLocks noRot="1" noChangeAspect="1" noMove="1" noResize="1" noEditPoints="1" noAdjustHandles="1" noChangeArrowheads="1" noChangeShapeType="1" noTextEdit="1"/>
              </p:cNvSpPr>
              <p:nvPr/>
            </p:nvSpPr>
            <p:spPr>
              <a:xfrm>
                <a:off x="6388756" y="3564668"/>
                <a:ext cx="3093910" cy="1636858"/>
              </a:xfrm>
              <a:prstGeom prst="rect">
                <a:avLst/>
              </a:prstGeom>
              <a:blipFill rotWithShape="0">
                <a:blip r:embed="rId2"/>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069429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3" name="Inhaltsplatzhalter 2"/>
          <p:cNvSpPr>
            <a:spLocks noGrp="1"/>
          </p:cNvSpPr>
          <p:nvPr>
            <p:ph idx="1"/>
          </p:nvPr>
        </p:nvSpPr>
        <p:spPr>
          <a:xfrm>
            <a:off x="838200" y="1825626"/>
            <a:ext cx="10515600" cy="477308"/>
          </a:xfrm>
        </p:spPr>
        <p:txBody>
          <a:bodyPr/>
          <a:lstStyle/>
          <a:p>
            <a:r>
              <a:rPr lang="de-DE" dirty="0" smtClean="0"/>
              <a:t>Umwandlung in </a:t>
            </a:r>
            <a:r>
              <a:rPr lang="de-DE" smtClean="0"/>
              <a:t>ungerichteten Graphen</a:t>
            </a:r>
            <a:endParaRPr lang="de-DE" dirty="0"/>
          </a:p>
        </p:txBody>
      </p:sp>
      <mc:AlternateContent xmlns:mc="http://schemas.openxmlformats.org/markup-compatibility/2006" xmlns:a14="http://schemas.microsoft.com/office/drawing/2010/main">
        <mc:Choice Requires="a14">
          <p:sp>
            <p:nvSpPr>
              <p:cNvPr id="4" name="Rechteck 3"/>
              <p:cNvSpPr/>
              <p:nvPr/>
            </p:nvSpPr>
            <p:spPr>
              <a:xfrm>
                <a:off x="838200" y="2966171"/>
                <a:ext cx="2842125"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a:latin typeface="Cambria Math" charset="0"/>
                            </a:rPr>
                          </m:ctrlPr>
                        </m:dPr>
                        <m:e>
                          <m:m>
                            <m:mPr>
                              <m:mcs>
                                <m:mc>
                                  <m:mcPr>
                                    <m:count m:val="6"/>
                                    <m:mcJc m:val="center"/>
                                  </m:mcPr>
                                </m:mc>
                              </m:mcs>
                              <m:ctrlPr>
                                <a:rPr lang="de-DE" i="1">
                                  <a:latin typeface="Cambria Math" charset="0"/>
                                </a:rPr>
                              </m:ctrlPr>
                            </m:mPr>
                            <m:mr>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mr>
                            <m:mr>
                              <m:e>
                                <m:r>
                                  <a:rPr lang="de-DE" i="1">
                                    <a:latin typeface="Cambria Math" charset="0"/>
                                  </a:rPr>
                                  <m:t>0</m:t>
                                </m:r>
                              </m:e>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mr>
                            <m:mr>
                              <m:e>
                                <m:r>
                                  <a:rPr lang="de-DE" i="1">
                                    <a:latin typeface="Cambria Math" charset="0"/>
                                  </a:rPr>
                                  <m:t>−1</m:t>
                                </m:r>
                              </m:e>
                              <m:e>
                                <m:r>
                                  <a:rPr lang="de-DE" i="1">
                                    <a:latin typeface="Cambria Math" charset="0"/>
                                  </a:rPr>
                                  <m:t>0</m:t>
                                </m:r>
                              </m:e>
                              <m:e>
                                <m:r>
                                  <a:rPr lang="de-DE" i="1">
                                    <a:latin typeface="Cambria Math" charset="0"/>
                                  </a:rPr>
                                  <m:t>0</m:t>
                                </m:r>
                              </m:e>
                              <m:e>
                                <m:r>
                                  <a:rPr lang="de-DE" i="1">
                                    <a:latin typeface="Cambria Math" charset="0"/>
                                  </a:rPr>
                                  <m:t>0</m:t>
                                </m:r>
                              </m:e>
                              <m:e>
                                <m:r>
                                  <a:rPr lang="de-DE" i="1">
                                    <a:latin typeface="Cambria Math" charset="0"/>
                                  </a:rPr>
                                  <m:t>1</m:t>
                                </m:r>
                              </m:e>
                              <m:e>
                                <m:r>
                                  <a:rPr lang="de-DE" i="1">
                                    <a:latin typeface="Cambria Math" charset="0"/>
                                  </a:rPr>
                                  <m:t>0</m:t>
                                </m:r>
                              </m:e>
                            </m:mr>
                          </m:m>
                        </m:e>
                      </m:d>
                    </m:oMath>
                  </m:oMathPara>
                </a14:m>
                <a:endParaRPr lang="de-DE" dirty="0"/>
              </a:p>
            </p:txBody>
          </p:sp>
        </mc:Choice>
        <mc:Fallback xmlns="">
          <p:sp>
            <p:nvSpPr>
              <p:cNvPr id="4" name="Rechteck 3"/>
              <p:cNvSpPr>
                <a:spLocks noRot="1" noChangeAspect="1" noMove="1" noResize="1" noEditPoints="1" noAdjustHandles="1" noChangeArrowheads="1" noChangeShapeType="1" noTextEdit="1"/>
              </p:cNvSpPr>
              <p:nvPr/>
            </p:nvSpPr>
            <p:spPr>
              <a:xfrm>
                <a:off x="838200" y="2966171"/>
                <a:ext cx="2842125" cy="1636858"/>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8165427" y="2966171"/>
                <a:ext cx="3188373"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smtClean="0">
                              <a:latin typeface="Cambria Math" charset="0"/>
                            </a:rPr>
                          </m:ctrlPr>
                        </m:dPr>
                        <m:e>
                          <m:m>
                            <m:mPr>
                              <m:plcHide m:val="on"/>
                              <m:mcs>
                                <m:mc>
                                  <m:mcPr>
                                    <m:count m:val="6"/>
                                    <m:mcJc m:val="center"/>
                                  </m:mcPr>
                                </m:mc>
                              </m:mcs>
                              <m:ctrlPr>
                                <a:rPr lang="de-DE" i="1">
                                  <a:latin typeface="Cambria Math" charset="0"/>
                                </a:rPr>
                              </m:ctrlPr>
                            </m:mPr>
                            <m:mr>
                              <m:e>
                                <m:r>
                                  <a:rPr lang="de-DE">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mr>
                            <m:mr>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mr>
                            <m:mr>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mr>
                            <m:mr>
                              <m:e>
                                <m:r>
                                  <a:rPr lang="de-DE" i="0">
                                    <a:latin typeface="Cambria Math" charset="0"/>
                                  </a:rPr>
                                  <m:t>1</m:t>
                                </m:r>
                              </m:e>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mr>
                            <m:mr>
                              <m:e>
                                <m:r>
                                  <a:rPr lang="de-DE" i="0">
                                    <a:latin typeface="Cambria Math" charset="0"/>
                                  </a:rPr>
                                  <m:t>0</m:t>
                                </m:r>
                              </m:e>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e>
                                <m:r>
                                  <a:rPr lang="de-DE" i="0">
                                    <a:latin typeface="Cambria Math" charset="0"/>
                                  </a:rPr>
                                  <m:t>1</m:t>
                                </m:r>
                              </m:e>
                            </m:mr>
                            <m:mr>
                              <m:e>
                                <m:r>
                                  <a:rPr lang="de-DE" i="0">
                                    <a:latin typeface="Cambria Math" charset="0"/>
                                  </a:rPr>
                                  <m:t>−1</m:t>
                                </m:r>
                              </m:e>
                              <m:e>
                                <m:r>
                                  <a:rPr lang="de-DE" i="0">
                                    <a:latin typeface="Cambria Math" charset="0"/>
                                  </a:rPr>
                                  <m:t>0</m:t>
                                </m:r>
                              </m:e>
                              <m:e>
                                <m:r>
                                  <a:rPr lang="de-DE" i="0">
                                    <a:latin typeface="Cambria Math" charset="0"/>
                                  </a:rPr>
                                  <m:t>0</m:t>
                                </m:r>
                              </m:e>
                              <m:e>
                                <m:r>
                                  <a:rPr lang="de-DE" i="0">
                                    <a:latin typeface="Cambria Math" charset="0"/>
                                  </a:rPr>
                                  <m:t>0</m:t>
                                </m:r>
                              </m:e>
                              <m:e>
                                <m:r>
                                  <a:rPr lang="de-DE" i="0">
                                    <a:latin typeface="Cambria Math" charset="0"/>
                                  </a:rPr>
                                  <m:t>1</m:t>
                                </m:r>
                              </m:e>
                              <m:e>
                                <m:r>
                                  <a:rPr lang="de-DE" i="0">
                                    <a:latin typeface="Cambria Math" charset="0"/>
                                  </a:rPr>
                                  <m:t>0</m:t>
                                </m:r>
                              </m:e>
                            </m:mr>
                          </m:m>
                        </m:e>
                      </m:d>
                    </m:oMath>
                  </m:oMathPara>
                </a14:m>
                <a:endParaRPr lang="de-DE" dirty="0"/>
              </a:p>
            </p:txBody>
          </p:sp>
        </mc:Choice>
        <mc:Fallback xmlns="">
          <p:sp>
            <p:nvSpPr>
              <p:cNvPr id="5" name="Rechteck 4"/>
              <p:cNvSpPr>
                <a:spLocks noRot="1" noChangeAspect="1" noMove="1" noResize="1" noEditPoints="1" noAdjustHandles="1" noChangeArrowheads="1" noChangeShapeType="1" noTextEdit="1"/>
              </p:cNvSpPr>
              <p:nvPr/>
            </p:nvSpPr>
            <p:spPr>
              <a:xfrm>
                <a:off x="8165427" y="2966171"/>
                <a:ext cx="3188373" cy="1636858"/>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Rechteck 8"/>
              <p:cNvSpPr/>
              <p:nvPr/>
            </p:nvSpPr>
            <p:spPr>
              <a:xfrm>
                <a:off x="4354241" y="3378719"/>
                <a:ext cx="3137269" cy="811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 </m:t>
                      </m:r>
                      <m:d>
                        <m:dPr>
                          <m:begChr m:val="{"/>
                          <m:endChr m:val=""/>
                          <m:ctrlPr>
                            <a:rPr lang="de-DE" i="1">
                              <a:latin typeface="Cambria Math" charset="0"/>
                            </a:rPr>
                          </m:ctrlPr>
                        </m:dPr>
                        <m:e>
                          <m:eqArr>
                            <m:eqArrPr>
                              <m:ctrlPr>
                                <a:rPr lang="de-DE" i="1">
                                  <a:latin typeface="Cambria Math" charset="0"/>
                                </a:rPr>
                              </m:ctrlPr>
                            </m:eqArrPr>
                            <m:e>
                              <m:r>
                                <a:rPr lang="de-DE" i="0">
                                  <a:latin typeface="Cambria Math" charset="0"/>
                                </a:rPr>
                                <m:t>&amp;</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    </m:t>
                              </m:r>
                              <m:r>
                                <a:rPr lang="de-DE" i="1">
                                  <a:latin typeface="Cambria Math" charset="0"/>
                                </a:rPr>
                                <m:t>𝑤𝑒𝑛𝑛</m:t>
                              </m:r>
                              <m:r>
                                <a:rPr lang="de-DE" i="0">
                                  <a:latin typeface="Cambria Math" charset="0"/>
                                </a:rPr>
                                <m:t> </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≠0 </m:t>
                              </m:r>
                            </m:e>
                            <m:e>
                              <m:r>
                                <a:rPr lang="de-DE" i="0">
                                  <a:latin typeface="Cambria Math" charset="0"/>
                                </a:rPr>
                                <m:t>&amp;</m:t>
                              </m:r>
                              <m:sSub>
                                <m:sSubPr>
                                  <m:ctrlPr>
                                    <a:rPr lang="de-DE" i="1">
                                      <a:latin typeface="Cambria Math" charset="0"/>
                                    </a:rPr>
                                  </m:ctrlPr>
                                </m:sSubPr>
                                <m:e>
                                  <m:r>
                                    <a:rPr lang="de-DE" i="1">
                                      <a:latin typeface="Cambria Math" charset="0"/>
                                    </a:rPr>
                                    <m:t>𝑀</m:t>
                                  </m:r>
                                </m:e>
                                <m:sub>
                                  <m:r>
                                    <a:rPr lang="de-DE" i="1">
                                      <a:latin typeface="Cambria Math" charset="0"/>
                                    </a:rPr>
                                    <m:t>𝑗</m:t>
                                  </m:r>
                                  <m:r>
                                    <a:rPr lang="de-DE" i="0">
                                      <a:latin typeface="Cambria Math" charset="0"/>
                                    </a:rPr>
                                    <m:t>,</m:t>
                                  </m:r>
                                  <m:r>
                                    <a:rPr lang="de-DE" i="1">
                                      <a:latin typeface="Cambria Math" charset="0"/>
                                    </a:rPr>
                                    <m:t>𝑖</m:t>
                                  </m:r>
                                </m:sub>
                              </m:sSub>
                              <m:r>
                                <a:rPr lang="de-DE" i="0">
                                  <a:latin typeface="Cambria Math" charset="0"/>
                                </a:rPr>
                                <m:t>     </m:t>
                              </m:r>
                              <m:r>
                                <a:rPr lang="de-DE" i="1">
                                  <a:latin typeface="Cambria Math" charset="0"/>
                                </a:rPr>
                                <m:t>𝑤𝑒𝑛𝑛</m:t>
                              </m:r>
                              <m:r>
                                <a:rPr lang="de-DE" i="0">
                                  <a:latin typeface="Cambria Math" charset="0"/>
                                </a:rPr>
                                <m:t> </m:t>
                              </m:r>
                              <m:sSub>
                                <m:sSubPr>
                                  <m:ctrlPr>
                                    <a:rPr lang="de-DE" i="1">
                                      <a:latin typeface="Cambria Math" charset="0"/>
                                    </a:rPr>
                                  </m:ctrlPr>
                                </m:sSubPr>
                                <m:e>
                                  <m:r>
                                    <a:rPr lang="de-DE" i="1">
                                      <a:latin typeface="Cambria Math" charset="0"/>
                                    </a:rPr>
                                    <m:t>𝑀</m:t>
                                  </m:r>
                                </m:e>
                                <m:sub>
                                  <m:r>
                                    <a:rPr lang="de-DE" i="1">
                                      <a:latin typeface="Cambria Math" charset="0"/>
                                    </a:rPr>
                                    <m:t>𝑖</m:t>
                                  </m:r>
                                  <m:r>
                                    <a:rPr lang="de-DE" i="0">
                                      <a:latin typeface="Cambria Math" charset="0"/>
                                    </a:rPr>
                                    <m:t>,</m:t>
                                  </m:r>
                                  <m:r>
                                    <a:rPr lang="de-DE" i="1">
                                      <a:latin typeface="Cambria Math" charset="0"/>
                                    </a:rPr>
                                    <m:t>𝑗</m:t>
                                  </m:r>
                                </m:sub>
                              </m:sSub>
                              <m:r>
                                <a:rPr lang="de-DE" i="0">
                                  <a:latin typeface="Cambria Math" charset="0"/>
                                </a:rPr>
                                <m:t>=0 </m:t>
                              </m:r>
                            </m:e>
                          </m:eqArr>
                        </m:e>
                      </m:d>
                    </m:oMath>
                  </m:oMathPara>
                </a14:m>
                <a:endParaRPr lang="de-DE" dirty="0"/>
              </a:p>
            </p:txBody>
          </p:sp>
        </mc:Choice>
        <mc:Fallback xmlns="">
          <p:sp>
            <p:nvSpPr>
              <p:cNvPr id="9" name="Rechteck 8"/>
              <p:cNvSpPr>
                <a:spLocks noRot="1" noChangeAspect="1" noMove="1" noResize="1" noEditPoints="1" noAdjustHandles="1" noChangeArrowheads="1" noChangeShapeType="1" noTextEdit="1"/>
              </p:cNvSpPr>
              <p:nvPr/>
            </p:nvSpPr>
            <p:spPr>
              <a:xfrm>
                <a:off x="4354241" y="3378719"/>
                <a:ext cx="3137269" cy="811761"/>
              </a:xfrm>
              <a:prstGeom prst="rect">
                <a:avLst/>
              </a:prstGeom>
              <a:blipFill rotWithShape="0">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Rechteck 9"/>
              <p:cNvSpPr/>
              <p:nvPr/>
            </p:nvSpPr>
            <p:spPr>
              <a:xfrm>
                <a:off x="3202131" y="5266265"/>
                <a:ext cx="5787738" cy="672556"/>
              </a:xfrm>
              <a:prstGeom prst="rect">
                <a:avLst/>
              </a:prstGeom>
            </p:spPr>
            <p:txBody>
              <a:bodyPr wrap="none">
                <a:spAutoFit/>
              </a:bodyPr>
              <a:lstStyle/>
              <a:p>
                <a:r>
                  <a:rPr lang="de-DE" dirty="0">
                    <a:solidFill>
                      <a:srgbClr val="0D0D0D"/>
                    </a:solidFill>
                    <a:ea typeface="Tahoma" charset="0"/>
                  </a:rPr>
                  <a:t>Wenn </a:t>
                </a:r>
                <a14:m>
                  <m:oMath xmlns:m="http://schemas.openxmlformats.org/officeDocument/2006/math">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𝑖</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𝑗</m:t>
                        </m:r>
                      </m:sub>
                    </m:sSub>
                    <m:r>
                      <a:rPr lang="de-DE" i="1">
                        <a:solidFill>
                          <a:srgbClr val="0D0D0D"/>
                        </a:solidFill>
                        <a:effectLst/>
                        <a:latin typeface="Cambria Math" charset="0"/>
                        <a:ea typeface="Tahoma" charset="0"/>
                        <a:cs typeface="Times New Roman" charset="0"/>
                      </a:rPr>
                      <m:t>= −1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𝑗</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𝑖</m:t>
                        </m:r>
                      </m:sub>
                    </m:sSub>
                    <m:r>
                      <a:rPr lang="de-DE" i="1">
                        <a:solidFill>
                          <a:srgbClr val="0D0D0D"/>
                        </a:solidFill>
                        <a:effectLst/>
                        <a:latin typeface="Cambria Math" charset="0"/>
                        <a:ea typeface="Tahoma" charset="0"/>
                        <a:cs typeface="Times New Roman" charset="0"/>
                      </a:rPr>
                      <m:t>=1)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𝑖</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𝑗</m:t>
                        </m:r>
                      </m:sub>
                    </m:sSub>
                    <m:r>
                      <a:rPr lang="de-DE" i="1">
                        <a:solidFill>
                          <a:srgbClr val="0D0D0D"/>
                        </a:solidFill>
                        <a:effectLst/>
                        <a:latin typeface="Cambria Math" charset="0"/>
                        <a:ea typeface="Tahoma" charset="0"/>
                        <a:cs typeface="Times New Roman" charset="0"/>
                      </a:rPr>
                      <m:t>= 1 ∧ </m:t>
                    </m:r>
                    <m:sSub>
                      <m:sSubPr>
                        <m:ctrlPr>
                          <a:rPr lang="de-DE" i="1">
                            <a:solidFill>
                              <a:srgbClr val="0D0D0D"/>
                            </a:solidFill>
                            <a:effectLst/>
                            <a:latin typeface="Cambria Math" charset="0"/>
                          </a:rPr>
                        </m:ctrlPr>
                      </m:sSubPr>
                      <m:e>
                        <m:r>
                          <a:rPr lang="de-DE" i="1">
                            <a:solidFill>
                              <a:srgbClr val="0D0D0D"/>
                            </a:solidFill>
                            <a:effectLst/>
                            <a:latin typeface="Cambria Math" charset="0"/>
                            <a:ea typeface="Tahoma" charset="0"/>
                            <a:cs typeface="Times New Roman" charset="0"/>
                          </a:rPr>
                          <m:t>𝑀</m:t>
                        </m:r>
                      </m:e>
                      <m:sub>
                        <m:r>
                          <a:rPr lang="de-DE" i="1">
                            <a:solidFill>
                              <a:srgbClr val="0D0D0D"/>
                            </a:solidFill>
                            <a:effectLst/>
                            <a:latin typeface="Cambria Math" charset="0"/>
                            <a:ea typeface="Tahoma" charset="0"/>
                            <a:cs typeface="Times New Roman" charset="0"/>
                          </a:rPr>
                          <m:t>𝑗</m:t>
                        </m:r>
                        <m:r>
                          <a:rPr lang="de-DE" i="1">
                            <a:solidFill>
                              <a:srgbClr val="0D0D0D"/>
                            </a:solidFill>
                            <a:effectLst/>
                            <a:latin typeface="Cambria Math" charset="0"/>
                            <a:ea typeface="Tahoma" charset="0"/>
                            <a:cs typeface="Times New Roman" charset="0"/>
                          </a:rPr>
                          <m:t>,</m:t>
                        </m:r>
                        <m:r>
                          <a:rPr lang="de-DE" i="1">
                            <a:solidFill>
                              <a:srgbClr val="0D0D0D"/>
                            </a:solidFill>
                            <a:effectLst/>
                            <a:latin typeface="Cambria Math" charset="0"/>
                            <a:ea typeface="Tahoma" charset="0"/>
                            <a:cs typeface="Times New Roman" charset="0"/>
                          </a:rPr>
                          <m:t>𝑖</m:t>
                        </m:r>
                      </m:sub>
                    </m:sSub>
                    <m:r>
                      <a:rPr lang="de-DE" i="1">
                        <a:solidFill>
                          <a:srgbClr val="0D0D0D"/>
                        </a:solidFill>
                        <a:effectLst/>
                        <a:latin typeface="Cambria Math" charset="0"/>
                        <a:ea typeface="Tahoma" charset="0"/>
                        <a:cs typeface="Times New Roman" charset="0"/>
                      </a:rPr>
                      <m:t>=−1</m:t>
                    </m:r>
                  </m:oMath>
                </a14:m>
                <a:r>
                  <a:rPr lang="de-DE" dirty="0">
                    <a:solidFill>
                      <a:srgbClr val="0D0D0D"/>
                    </a:solidFill>
                    <a:effectLst/>
                    <a:ea typeface="Tahoma" charset="0"/>
                  </a:rPr>
                  <a:t>) </a:t>
                </a:r>
                <a:r>
                  <a:rPr lang="de-DE" dirty="0">
                    <a:solidFill>
                      <a:srgbClr val="0D0D0D"/>
                    </a:solidFill>
                    <a:ea typeface="Tahoma" charset="0"/>
                  </a:rPr>
                  <a:t> </a:t>
                </a:r>
                <a:endParaRPr lang="de-DE" dirty="0" smtClean="0">
                  <a:solidFill>
                    <a:srgbClr val="0D0D0D"/>
                  </a:solidFill>
                  <a:ea typeface="Tahoma" charset="0"/>
                </a:endParaRPr>
              </a:p>
              <a:p>
                <a:r>
                  <a:rPr lang="de-DE" dirty="0" smtClean="0">
                    <a:solidFill>
                      <a:srgbClr val="0D0D0D"/>
                    </a:solidFill>
                    <a:ea typeface="Tahoma" charset="0"/>
                  </a:rPr>
                  <a:t>-&gt; Zimmeraufteilung nicht möglich</a:t>
                </a:r>
                <a:endParaRPr lang="de-DE" dirty="0"/>
              </a:p>
            </p:txBody>
          </p:sp>
        </mc:Choice>
        <mc:Fallback xmlns="">
          <p:sp>
            <p:nvSpPr>
              <p:cNvPr id="10" name="Rechteck 9"/>
              <p:cNvSpPr>
                <a:spLocks noRot="1" noChangeAspect="1" noMove="1" noResize="1" noEditPoints="1" noAdjustHandles="1" noChangeArrowheads="1" noChangeShapeType="1" noTextEdit="1"/>
              </p:cNvSpPr>
              <p:nvPr/>
            </p:nvSpPr>
            <p:spPr>
              <a:xfrm>
                <a:off x="3202131" y="5266265"/>
                <a:ext cx="5787738" cy="672556"/>
              </a:xfrm>
              <a:prstGeom prst="rect">
                <a:avLst/>
              </a:prstGeom>
              <a:blipFill rotWithShape="0">
                <a:blip r:embed="rId5"/>
                <a:stretch>
                  <a:fillRect l="-842" t="-52727" b="-22727"/>
                </a:stretch>
              </a:blipFill>
            </p:spPr>
            <p:txBody>
              <a:bodyPr/>
              <a:lstStyle/>
              <a:p>
                <a:r>
                  <a:rPr lang="de-DE">
                    <a:noFill/>
                  </a:rPr>
                  <a:t> </a:t>
                </a:r>
              </a:p>
            </p:txBody>
          </p:sp>
        </mc:Fallback>
      </mc:AlternateContent>
      <p:cxnSp>
        <p:nvCxnSpPr>
          <p:cNvPr id="7" name="Gerade Verbindung 6"/>
          <p:cNvCxnSpPr/>
          <p:nvPr/>
        </p:nvCxnSpPr>
        <p:spPr>
          <a:xfrm>
            <a:off x="838200" y="2966171"/>
            <a:ext cx="2842125" cy="16368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987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sp>
        <p:nvSpPr>
          <p:cNvPr id="3" name="Inhaltsplatzhalter 2"/>
          <p:cNvSpPr>
            <a:spLocks noGrp="1"/>
          </p:cNvSpPr>
          <p:nvPr>
            <p:ph idx="1"/>
          </p:nvPr>
        </p:nvSpPr>
        <p:spPr>
          <a:xfrm>
            <a:off x="838200" y="1825625"/>
            <a:ext cx="10515600" cy="419864"/>
          </a:xfrm>
        </p:spPr>
        <p:txBody>
          <a:bodyPr>
            <a:normAutofit fontScale="92500" lnSpcReduction="10000"/>
          </a:bodyPr>
          <a:lstStyle/>
          <a:p>
            <a:r>
              <a:rPr lang="de-DE" dirty="0" smtClean="0"/>
              <a:t>Umwandlung der Matrix in zwei </a:t>
            </a:r>
            <a:r>
              <a:rPr lang="de-DE" dirty="0" err="1" smtClean="0"/>
              <a:t>Adjazenzlisten</a:t>
            </a:r>
            <a:endParaRPr lang="de-DE" dirty="0"/>
          </a:p>
        </p:txBody>
      </p:sp>
      <mc:AlternateContent xmlns:mc="http://schemas.openxmlformats.org/markup-compatibility/2006" xmlns:a14="http://schemas.microsoft.com/office/drawing/2010/main">
        <mc:Choice Requires="a14">
          <p:sp>
            <p:nvSpPr>
              <p:cNvPr id="4" name="Rechteck 3"/>
              <p:cNvSpPr/>
              <p:nvPr/>
            </p:nvSpPr>
            <p:spPr>
              <a:xfrm>
                <a:off x="838200" y="3362926"/>
                <a:ext cx="3188373" cy="16368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de-DE" i="1">
                              <a:latin typeface="Cambria Math" charset="0"/>
                            </a:rPr>
                          </m:ctrlPr>
                        </m:dPr>
                        <m:e>
                          <m:m>
                            <m:mPr>
                              <m:plcHide m:val="on"/>
                              <m:mcs>
                                <m:mc>
                                  <m:mcPr>
                                    <m:count m:val="6"/>
                                    <m:mcJc m:val="center"/>
                                  </m:mcPr>
                                </m:mc>
                              </m:mcs>
                              <m:ctrlPr>
                                <a:rPr lang="de-DE" i="1">
                                  <a:latin typeface="Cambria Math" charset="0"/>
                                </a:rPr>
                              </m:ctrlPr>
                            </m:mP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mr>
                            <m:mr>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m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mr>
                            <m:mr>
                              <m:e>
                                <m:r>
                                  <a:rPr lang="de-DE">
                                    <a:latin typeface="Cambria Math" charset="0"/>
                                  </a:rPr>
                                  <m:t>1</m:t>
                                </m:r>
                              </m:e>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mr>
                            <m:mr>
                              <m:e>
                                <m:r>
                                  <a:rPr lang="de-DE">
                                    <a:latin typeface="Cambria Math" charset="0"/>
                                  </a:rPr>
                                  <m:t>0</m:t>
                                </m:r>
                              </m:e>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e>
                                <m:r>
                                  <a:rPr lang="de-DE">
                                    <a:latin typeface="Cambria Math" charset="0"/>
                                  </a:rPr>
                                  <m:t>1</m:t>
                                </m:r>
                              </m:e>
                            </m:mr>
                            <m:mr>
                              <m:e>
                                <m:r>
                                  <a:rPr lang="de-DE">
                                    <a:latin typeface="Cambria Math" charset="0"/>
                                  </a:rPr>
                                  <m:t>−1</m:t>
                                </m:r>
                              </m:e>
                              <m:e>
                                <m:r>
                                  <a:rPr lang="de-DE">
                                    <a:latin typeface="Cambria Math" charset="0"/>
                                  </a:rPr>
                                  <m:t>0</m:t>
                                </m:r>
                              </m:e>
                              <m:e>
                                <m:r>
                                  <a:rPr lang="de-DE">
                                    <a:latin typeface="Cambria Math" charset="0"/>
                                  </a:rPr>
                                  <m:t>0</m:t>
                                </m:r>
                              </m:e>
                              <m:e>
                                <m:r>
                                  <a:rPr lang="de-DE">
                                    <a:latin typeface="Cambria Math" charset="0"/>
                                  </a:rPr>
                                  <m:t>0</m:t>
                                </m:r>
                              </m:e>
                              <m:e>
                                <m:r>
                                  <a:rPr lang="de-DE">
                                    <a:latin typeface="Cambria Math" charset="0"/>
                                  </a:rPr>
                                  <m:t>1</m:t>
                                </m:r>
                              </m:e>
                              <m:e>
                                <m:r>
                                  <a:rPr lang="de-DE">
                                    <a:latin typeface="Cambria Math" charset="0"/>
                                  </a:rPr>
                                  <m:t>0</m:t>
                                </m:r>
                              </m:e>
                            </m:mr>
                          </m:m>
                        </m:e>
                      </m:d>
                    </m:oMath>
                  </m:oMathPara>
                </a14:m>
                <a:endParaRPr lang="de-DE" dirty="0"/>
              </a:p>
            </p:txBody>
          </p:sp>
        </mc:Choice>
        <mc:Fallback xmlns="">
          <p:sp>
            <p:nvSpPr>
              <p:cNvPr id="4" name="Rechteck 3"/>
              <p:cNvSpPr>
                <a:spLocks noRot="1" noChangeAspect="1" noMove="1" noResize="1" noEditPoints="1" noAdjustHandles="1" noChangeArrowheads="1" noChangeShapeType="1" noTextEdit="1"/>
              </p:cNvSpPr>
              <p:nvPr/>
            </p:nvSpPr>
            <p:spPr>
              <a:xfrm>
                <a:off x="838200" y="3362926"/>
                <a:ext cx="3188373" cy="1636858"/>
              </a:xfrm>
              <a:prstGeom prst="rect">
                <a:avLst/>
              </a:prstGeom>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 name="Rechteck 4"/>
              <p:cNvSpPr/>
              <p:nvPr/>
            </p:nvSpPr>
            <p:spPr>
              <a:xfrm>
                <a:off x="5810657" y="3362926"/>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5" name="Rechteck 4"/>
              <p:cNvSpPr>
                <a:spLocks noRot="1" noChangeAspect="1" noMove="1" noResize="1" noEditPoints="1" noAdjustHandles="1" noChangeArrowheads="1" noChangeShapeType="1" noTextEdit="1"/>
              </p:cNvSpPr>
              <p:nvPr/>
            </p:nvSpPr>
            <p:spPr>
              <a:xfrm>
                <a:off x="5810657" y="3362926"/>
                <a:ext cx="1867050" cy="1793824"/>
              </a:xfrm>
              <a:prstGeom prst="rect">
                <a:avLst/>
              </a:prstGeom>
              <a:blipFill rotWithShape="0">
                <a:blip r:embed="rId3"/>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Rechteck 5"/>
              <p:cNvSpPr/>
              <p:nvPr/>
            </p:nvSpPr>
            <p:spPr>
              <a:xfrm>
                <a:off x="8137472" y="3413984"/>
                <a:ext cx="2213683" cy="17837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a:latin typeface="Cambria Math" charset="0"/>
                        </a:rPr>
                        <m:t> </m:t>
                      </m:r>
                      <m:sSub>
                        <m:sSubPr>
                          <m:ctrlPr>
                            <a:rPr lang="de-DE" i="1">
                              <a:latin typeface="Cambria Math" charset="0"/>
                            </a:rPr>
                          </m:ctrlPr>
                        </m:sSubPr>
                        <m:e>
                          <m:r>
                            <a:rPr lang="de-DE" i="1">
                              <a:latin typeface="Cambria Math" charset="0"/>
                            </a:rPr>
                            <m:t>𝐿</m:t>
                          </m:r>
                        </m:e>
                        <m:sub>
                          <m:r>
                            <a:rPr lang="de-DE" i="1">
                              <a:latin typeface="Cambria Math" charset="0"/>
                            </a:rPr>
                            <m:t>𝑛𝑒𝑔</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1, 5</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0, 2</m:t>
                                </m:r>
                              </m:e>
                            </m:d>
                            <m:r>
                              <a:rPr lang="de-DE" i="0">
                                <a:latin typeface="Cambria Math" charset="0"/>
                              </a:rPr>
                              <m:t>    </m:t>
                            </m:r>
                          </m:e>
                        </m:mr>
                        <m:mr>
                          <m:e>
                            <m:r>
                              <a:rPr lang="de-DE" i="0">
                                <a:latin typeface="Cambria Math" charset="0"/>
                              </a:rPr>
                              <m:t>2:[1, 3]     </m:t>
                            </m:r>
                          </m:e>
                        </m:mr>
                        <m:mr>
                          <m:e>
                            <m:r>
                              <a:rPr lang="de-DE" i="0">
                                <a:latin typeface="Cambria Math" charset="0"/>
                              </a:rPr>
                              <m:t>3:</m:t>
                            </m:r>
                            <m:d>
                              <m:dPr>
                                <m:begChr m:val="["/>
                                <m:endChr m:val="]"/>
                                <m:ctrlPr>
                                  <a:rPr lang="de-DE" i="1">
                                    <a:latin typeface="Cambria Math" charset="0"/>
                                  </a:rPr>
                                </m:ctrlPr>
                              </m:dPr>
                              <m:e>
                                <m:r>
                                  <a:rPr lang="de-DE" i="0">
                                    <a:latin typeface="Cambria Math" charset="0"/>
                                  </a:rPr>
                                  <m:t>2</m:t>
                                </m:r>
                              </m:e>
                            </m:d>
                            <m:r>
                              <a:rPr lang="de-DE" i="0">
                                <a:latin typeface="Cambria Math" charset="0"/>
                              </a:rPr>
                              <m:t>         </m:t>
                            </m:r>
                          </m:e>
                        </m:mr>
                        <m:mr>
                          <m:e>
                            <m:r>
                              <a:rPr lang="de-DE" i="0">
                                <a:latin typeface="Cambria Math" charset="0"/>
                              </a:rPr>
                              <m:t>4:[]            </m:t>
                            </m:r>
                          </m:e>
                        </m:mr>
                        <m:mr>
                          <m:e>
                            <m:r>
                              <a:rPr lang="de-DE" i="0">
                                <a:latin typeface="Cambria Math" charset="0"/>
                              </a:rPr>
                              <m:t>5:</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
                    </m:oMath>
                  </m:oMathPara>
                </a14:m>
                <a:endParaRPr lang="de-DE" dirty="0"/>
              </a:p>
            </p:txBody>
          </p:sp>
        </mc:Choice>
        <mc:Fallback xmlns="">
          <p:sp>
            <p:nvSpPr>
              <p:cNvPr id="6" name="Rechteck 5"/>
              <p:cNvSpPr>
                <a:spLocks noRot="1" noChangeAspect="1" noMove="1" noResize="1" noEditPoints="1" noAdjustHandles="1" noChangeArrowheads="1" noChangeShapeType="1" noTextEdit="1"/>
              </p:cNvSpPr>
              <p:nvPr/>
            </p:nvSpPr>
            <p:spPr>
              <a:xfrm>
                <a:off x="8137472" y="3413984"/>
                <a:ext cx="2213683" cy="1783758"/>
              </a:xfrm>
              <a:prstGeom prst="rect">
                <a:avLst/>
              </a:prstGeom>
              <a:blipFill rotWithShape="0">
                <a:blip r:embed="rId4"/>
                <a:stretch>
                  <a:fillRect/>
                </a:stretch>
              </a:blipFill>
            </p:spPr>
            <p:txBody>
              <a:bodyPr/>
              <a:lstStyle/>
              <a:p>
                <a:r>
                  <a:rPr lang="de-DE">
                    <a:noFill/>
                  </a:rPr>
                  <a:t> </a:t>
                </a:r>
              </a:p>
            </p:txBody>
          </p:sp>
        </mc:Fallback>
      </mc:AlternateContent>
      <p:sp>
        <p:nvSpPr>
          <p:cNvPr id="7" name="Rechteck 6"/>
          <p:cNvSpPr/>
          <p:nvPr/>
        </p:nvSpPr>
        <p:spPr>
          <a:xfrm>
            <a:off x="4486338" y="4075172"/>
            <a:ext cx="393056" cy="369332"/>
          </a:xfrm>
          <a:prstGeom prst="rect">
            <a:avLst/>
          </a:prstGeom>
        </p:spPr>
        <p:txBody>
          <a:bodyPr wrap="none">
            <a:spAutoFit/>
          </a:bodyPr>
          <a:lstStyle/>
          <a:p>
            <a:r>
              <a:rPr lang="de-DE"/>
              <a:t>→</a:t>
            </a:r>
          </a:p>
        </p:txBody>
      </p:sp>
    </p:spTree>
    <p:extLst>
      <p:ext uri="{BB962C8B-B14F-4D97-AF65-F5344CB8AC3E}">
        <p14:creationId xmlns:p14="http://schemas.microsoft.com/office/powerpoint/2010/main" val="163220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Zimmerverteilung / Umsetzung</a:t>
            </a:r>
            <a:endParaRPr lang="de-DE" dirty="0"/>
          </a:p>
        </p:txBody>
      </p:sp>
      <p:grpSp>
        <p:nvGrpSpPr>
          <p:cNvPr id="6" name="Gruppierung 5"/>
          <p:cNvGrpSpPr/>
          <p:nvPr/>
        </p:nvGrpSpPr>
        <p:grpSpPr>
          <a:xfrm>
            <a:off x="838200" y="2131085"/>
            <a:ext cx="2827011" cy="1755400"/>
            <a:chOff x="0" y="0"/>
            <a:chExt cx="2286635" cy="1419860"/>
          </a:xfrm>
        </p:grpSpPr>
        <p:sp>
          <p:nvSpPr>
            <p:cNvPr id="7" name="Rechteck 6"/>
            <p:cNvSpPr/>
            <p:nvPr/>
          </p:nvSpPr>
          <p:spPr>
            <a:xfrm>
              <a:off x="111760" y="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8" name="Rechteck 7"/>
            <p:cNvSpPr/>
            <p:nvPr/>
          </p:nvSpPr>
          <p:spPr>
            <a:xfrm>
              <a:off x="1026160" y="4064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Lilli</a:t>
              </a:r>
              <a:endParaRPr lang="de-DE" sz="1200" dirty="0">
                <a:effectLst/>
                <a:latin typeface="Calibri" charset="0"/>
                <a:ea typeface="Calibri" charset="0"/>
                <a:cs typeface="Calibri" charset="0"/>
              </a:endParaRPr>
            </a:p>
          </p:txBody>
        </p:sp>
        <p:sp>
          <p:nvSpPr>
            <p:cNvPr id="9" name="Rechteck 8"/>
            <p:cNvSpPr/>
            <p:nvPr/>
          </p:nvSpPr>
          <p:spPr>
            <a:xfrm>
              <a:off x="0" y="609600"/>
              <a:ext cx="5721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Emma</a:t>
              </a:r>
              <a:endParaRPr lang="de-DE" sz="1200" dirty="0">
                <a:effectLst/>
                <a:latin typeface="Calibri" charset="0"/>
                <a:ea typeface="Calibri" charset="0"/>
                <a:cs typeface="Calibri" charset="0"/>
              </a:endParaRPr>
            </a:p>
          </p:txBody>
        </p:sp>
        <p:sp>
          <p:nvSpPr>
            <p:cNvPr id="10" name="Rechteck 9"/>
            <p:cNvSpPr/>
            <p:nvPr/>
          </p:nvSpPr>
          <p:spPr>
            <a:xfrm>
              <a:off x="1249680" y="6096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Lara</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sp>
          <p:nvSpPr>
            <p:cNvPr id="11" name="Rechteck 10"/>
            <p:cNvSpPr/>
            <p:nvPr/>
          </p:nvSpPr>
          <p:spPr>
            <a:xfrm>
              <a:off x="680720" y="118872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Calibri" charset="0"/>
                  <a:ea typeface="Calibri" charset="0"/>
                  <a:cs typeface="Calibri" charset="0"/>
                </a:rPr>
                <a:t>Mia</a:t>
              </a:r>
              <a:endParaRPr lang="de-DE" sz="1200">
                <a:effectLst/>
                <a:latin typeface="Calibri" charset="0"/>
                <a:ea typeface="Calibri" charset="0"/>
                <a:cs typeface="Calibri" charset="0"/>
              </a:endParaRPr>
            </a:p>
          </p:txBody>
        </p:sp>
        <p:sp>
          <p:nvSpPr>
            <p:cNvPr id="12" name="Rechteck 11"/>
            <p:cNvSpPr/>
            <p:nvPr/>
          </p:nvSpPr>
          <p:spPr>
            <a:xfrm>
              <a:off x="1828800" y="1066800"/>
              <a:ext cx="457835" cy="231140"/>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smtClean="0">
                  <a:effectLst/>
                  <a:latin typeface="Calibri" charset="0"/>
                  <a:ea typeface="Calibri" charset="0"/>
                  <a:cs typeface="Calibri" charset="0"/>
                </a:rPr>
                <a:t>Zoe</a:t>
              </a:r>
              <a:r>
                <a:rPr lang="en-US" sz="1200" dirty="0">
                  <a:effectLst/>
                  <a:latin typeface="Calibri" charset="0"/>
                  <a:ea typeface="Calibri" charset="0"/>
                  <a:cs typeface="Calibri" charset="0"/>
                </a:rPr>
                <a:t> </a:t>
              </a:r>
              <a:endParaRPr lang="de-DE" sz="1200" dirty="0">
                <a:effectLst/>
                <a:latin typeface="Calibri" charset="0"/>
                <a:ea typeface="Calibri" charset="0"/>
                <a:cs typeface="Calibri" charset="0"/>
              </a:endParaRPr>
            </a:p>
          </p:txBody>
        </p:sp>
        <p:cxnSp>
          <p:nvCxnSpPr>
            <p:cNvPr id="13" name="Gerade Verbindung mit Pfeil 12"/>
            <p:cNvCxnSpPr/>
            <p:nvPr/>
          </p:nvCxnSpPr>
          <p:spPr>
            <a:xfrm>
              <a:off x="568960" y="111760"/>
              <a:ext cx="447675" cy="45719"/>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4" name="Gerade Verbindung mit Pfeil 13"/>
            <p:cNvCxnSpPr/>
            <p:nvPr/>
          </p:nvCxnSpPr>
          <p:spPr>
            <a:xfrm flipV="1">
              <a:off x="1137920" y="1188720"/>
              <a:ext cx="686435" cy="11938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cxnSp>
          <p:nvCxnSpPr>
            <p:cNvPr id="15" name="Gerade Verbindung mit Pfeil 14"/>
            <p:cNvCxnSpPr/>
            <p:nvPr/>
          </p:nvCxnSpPr>
          <p:spPr>
            <a:xfrm flipH="1" flipV="1">
              <a:off x="335280" y="833120"/>
              <a:ext cx="575945" cy="340360"/>
            </a:xfrm>
            <a:prstGeom prst="straightConnector1">
              <a:avLst/>
            </a:prstGeom>
            <a:ln w="25400">
              <a:solidFill>
                <a:srgbClr val="92D050"/>
              </a:solidFill>
              <a:tailEnd type="none"/>
            </a:ln>
          </p:spPr>
          <p:style>
            <a:lnRef idx="2">
              <a:schemeClr val="dk1"/>
            </a:lnRef>
            <a:fillRef idx="1">
              <a:schemeClr val="lt1"/>
            </a:fillRef>
            <a:effectRef idx="0">
              <a:schemeClr val="dk1"/>
            </a:effectRef>
            <a:fontRef idx="minor">
              <a:schemeClr val="dk1"/>
            </a:fontRef>
          </p:style>
        </p:cxnSp>
      </p:grpSp>
      <mc:AlternateContent xmlns:mc="http://schemas.openxmlformats.org/markup-compatibility/2006" xmlns:a14="http://schemas.microsoft.com/office/drawing/2010/main">
        <mc:Choice Requires="a14">
          <p:sp>
            <p:nvSpPr>
              <p:cNvPr id="16" name="Rechteck 15"/>
              <p:cNvSpPr/>
              <p:nvPr/>
            </p:nvSpPr>
            <p:spPr>
              <a:xfrm>
                <a:off x="838200" y="4445451"/>
                <a:ext cx="1867050" cy="1793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de-DE" i="1">
                              <a:latin typeface="Cambria Math" charset="0"/>
                            </a:rPr>
                          </m:ctrlPr>
                        </m:sSubPr>
                        <m:e>
                          <m:r>
                            <a:rPr lang="de-DE" i="1">
                              <a:latin typeface="Cambria Math" charset="0"/>
                            </a:rPr>
                            <m:t>𝐿</m:t>
                          </m:r>
                        </m:e>
                        <m:sub>
                          <m:r>
                            <a:rPr lang="de-DE" i="1">
                              <a:latin typeface="Cambria Math" charset="0"/>
                            </a:rPr>
                            <m:t>𝑝𝑜𝑠</m:t>
                          </m:r>
                        </m:sub>
                      </m:sSub>
                      <m:r>
                        <a:rPr lang="de-DE" i="0">
                          <a:latin typeface="Cambria Math" charset="0"/>
                        </a:rPr>
                        <m:t> :=  </m:t>
                      </m:r>
                      <m:m>
                        <m:mPr>
                          <m:plcHide m:val="on"/>
                          <m:mcs>
                            <m:mc>
                              <m:mcPr>
                                <m:count m:val="1"/>
                                <m:mcJc m:val="center"/>
                              </m:mcPr>
                            </m:mc>
                          </m:mcs>
                          <m:ctrlPr>
                            <a:rPr lang="de-DE" i="1">
                              <a:latin typeface="Cambria Math" charset="0"/>
                            </a:rPr>
                          </m:ctrlPr>
                        </m:mPr>
                        <m:mr>
                          <m:e>
                            <m:r>
                              <a:rPr lang="de-DE" i="0">
                                <a:latin typeface="Cambria Math" charset="0"/>
                              </a:rPr>
                              <m:t>0:</m:t>
                            </m:r>
                            <m:d>
                              <m:dPr>
                                <m:begChr m:val="["/>
                                <m:endChr m:val="]"/>
                                <m:ctrlPr>
                                  <a:rPr lang="de-DE" i="1">
                                    <a:latin typeface="Cambria Math" charset="0"/>
                                  </a:rPr>
                                </m:ctrlPr>
                              </m:dPr>
                              <m:e>
                                <m:r>
                                  <a:rPr lang="de-DE" i="0">
                                    <a:latin typeface="Cambria Math" charset="0"/>
                                  </a:rPr>
                                  <m:t>3</m:t>
                                </m:r>
                              </m:e>
                            </m:d>
                            <m:r>
                              <a:rPr lang="de-DE" i="0">
                                <a:latin typeface="Cambria Math" charset="0"/>
                              </a:rPr>
                              <m:t>    </m:t>
                            </m:r>
                          </m:e>
                        </m:mr>
                        <m:mr>
                          <m:e>
                            <m:r>
                              <a:rPr lang="de-DE" i="0">
                                <a:latin typeface="Cambria Math" charset="0"/>
                              </a:rPr>
                              <m:t>1:</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r>
                          <m:e>
                            <m:r>
                              <a:rPr lang="de-DE" i="0">
                                <a:latin typeface="Cambria Math" charset="0"/>
                              </a:rPr>
                              <m:t>2:[]      </m:t>
                            </m:r>
                          </m:e>
                        </m:mr>
                        <m:mr>
                          <m:e>
                            <m:r>
                              <a:rPr lang="de-DE" i="0">
                                <a:latin typeface="Cambria Math" charset="0"/>
                              </a:rPr>
                              <m:t>3:</m:t>
                            </m:r>
                            <m:d>
                              <m:dPr>
                                <m:begChr m:val="["/>
                                <m:endChr m:val="]"/>
                                <m:ctrlPr>
                                  <a:rPr lang="de-DE" i="1">
                                    <a:latin typeface="Cambria Math" charset="0"/>
                                  </a:rPr>
                                </m:ctrlPr>
                              </m:dPr>
                              <m:e>
                                <m:r>
                                  <a:rPr lang="de-DE" i="0">
                                    <a:latin typeface="Cambria Math" charset="0"/>
                                  </a:rPr>
                                  <m:t>0</m:t>
                                </m:r>
                              </m:e>
                            </m:d>
                            <m:r>
                              <a:rPr lang="de-DE" i="0">
                                <a:latin typeface="Cambria Math" charset="0"/>
                              </a:rPr>
                              <m:t>    </m:t>
                            </m:r>
                          </m:e>
                        </m:mr>
                        <m:mr>
                          <m:e>
                            <m:d>
                              <m:dPr>
                                <m:begChr m:val=""/>
                                <m:endChr m:val="]"/>
                                <m:ctrlPr>
                                  <a:rPr lang="de-DE" i="1">
                                    <a:latin typeface="Cambria Math" charset="0"/>
                                  </a:rPr>
                                </m:ctrlPr>
                              </m:dPr>
                              <m:e>
                                <m:r>
                                  <a:rPr lang="de-DE" i="0">
                                    <a:latin typeface="Cambria Math" charset="0"/>
                                  </a:rPr>
                                  <m:t>4:[1, 5</m:t>
                                </m:r>
                              </m:e>
                            </m:d>
                          </m:e>
                        </m:mr>
                        <m:mr>
                          <m:e>
                            <m:r>
                              <a:rPr lang="de-DE" i="0">
                                <a:latin typeface="Cambria Math" charset="0"/>
                              </a:rPr>
                              <m:t>5:</m:t>
                            </m:r>
                            <m:d>
                              <m:dPr>
                                <m:begChr m:val="["/>
                                <m:endChr m:val="]"/>
                                <m:ctrlPr>
                                  <a:rPr lang="de-DE" i="1">
                                    <a:latin typeface="Cambria Math" charset="0"/>
                                  </a:rPr>
                                </m:ctrlPr>
                              </m:dPr>
                              <m:e>
                                <m:r>
                                  <a:rPr lang="de-DE" i="0">
                                    <a:latin typeface="Cambria Math" charset="0"/>
                                  </a:rPr>
                                  <m:t>4</m:t>
                                </m:r>
                              </m:e>
                            </m:d>
                            <m:r>
                              <a:rPr lang="de-DE" i="0">
                                <a:latin typeface="Cambria Math" charset="0"/>
                              </a:rPr>
                              <m:t>    </m:t>
                            </m:r>
                          </m:e>
                        </m:mr>
                      </m:m>
                    </m:oMath>
                  </m:oMathPara>
                </a14:m>
                <a:endParaRPr lang="de-DE" dirty="0"/>
              </a:p>
            </p:txBody>
          </p:sp>
        </mc:Choice>
        <mc:Fallback xmlns="">
          <p:sp>
            <p:nvSpPr>
              <p:cNvPr id="16" name="Rechteck 15"/>
              <p:cNvSpPr>
                <a:spLocks noRot="1" noChangeAspect="1" noMove="1" noResize="1" noEditPoints="1" noAdjustHandles="1" noChangeArrowheads="1" noChangeShapeType="1" noTextEdit="1"/>
              </p:cNvSpPr>
              <p:nvPr/>
            </p:nvSpPr>
            <p:spPr>
              <a:xfrm>
                <a:off x="838200" y="4445451"/>
                <a:ext cx="1867050" cy="1793824"/>
              </a:xfrm>
              <a:prstGeom prst="rect">
                <a:avLst/>
              </a:prstGeom>
              <a:blipFill rotWithShape="0">
                <a:blip r:embed="rId2"/>
                <a:stretch>
                  <a:fillRect/>
                </a:stretch>
              </a:blipFill>
            </p:spPr>
            <p:txBody>
              <a:bodyPr/>
              <a:lstStyle/>
              <a:p>
                <a:r>
                  <a:rPr lang="de-DE">
                    <a:noFill/>
                  </a:rPr>
                  <a:t> </a:t>
                </a:r>
              </a:p>
            </p:txBody>
          </p:sp>
        </mc:Fallback>
      </mc:AlternateContent>
      <p:sp>
        <p:nvSpPr>
          <p:cNvPr id="19" name="Textfeld 18"/>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cxnSp>
        <p:nvCxnSpPr>
          <p:cNvPr id="25" name="Gerade Verbindung mit Pfeil 24"/>
          <p:cNvCxnSpPr/>
          <p:nvPr/>
        </p:nvCxnSpPr>
        <p:spPr>
          <a:xfrm flipH="1" flipV="1">
            <a:off x="2488557" y="4629874"/>
            <a:ext cx="2581154" cy="5440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5949386" y="2016341"/>
            <a:ext cx="1325542" cy="338554"/>
          </a:xfrm>
          <a:prstGeom prst="rect">
            <a:avLst/>
          </a:prstGeom>
          <a:noFill/>
        </p:spPr>
        <p:txBody>
          <a:bodyPr wrap="square" rtlCol="0">
            <a:spAutoFit/>
          </a:bodyPr>
          <a:lstStyle/>
          <a:p>
            <a:r>
              <a:rPr lang="de-DE" sz="1600" dirty="0" err="1" smtClean="0">
                <a:latin typeface="Menlo" charset="0"/>
                <a:ea typeface="Menlo" charset="0"/>
                <a:cs typeface="Menlo" charset="0"/>
              </a:rPr>
              <a:t>queue</a:t>
            </a:r>
            <a:r>
              <a:rPr lang="de-DE" sz="1600" dirty="0" smtClean="0">
                <a:latin typeface="Menlo" charset="0"/>
                <a:ea typeface="Menlo" charset="0"/>
                <a:cs typeface="Menlo" charset="0"/>
              </a:rPr>
              <a:t>	= </a:t>
            </a:r>
            <a:endParaRPr lang="de-DE" sz="1600" dirty="0">
              <a:latin typeface="Menlo" charset="0"/>
              <a:ea typeface="Menlo" charset="0"/>
              <a:cs typeface="Menlo" charset="0"/>
            </a:endParaRPr>
          </a:p>
        </p:txBody>
      </p:sp>
      <p:sp>
        <p:nvSpPr>
          <p:cNvPr id="33" name="Textfeld 32"/>
          <p:cNvSpPr txBox="1"/>
          <p:nvPr/>
        </p:nvSpPr>
        <p:spPr>
          <a:xfrm>
            <a:off x="5949385" y="2546191"/>
            <a:ext cx="1325544" cy="338554"/>
          </a:xfrm>
          <a:prstGeom prst="rect">
            <a:avLst/>
          </a:prstGeom>
          <a:noFill/>
        </p:spPr>
        <p:txBody>
          <a:bodyPr wrap="square" rtlCol="0">
            <a:spAutoFit/>
          </a:bodyPr>
          <a:lstStyle/>
          <a:p>
            <a:r>
              <a:rPr lang="de-DE" sz="1600" dirty="0" err="1" smtClean="0">
                <a:latin typeface="Menlo" charset="0"/>
                <a:ea typeface="Menlo" charset="0"/>
                <a:cs typeface="Menlo" charset="0"/>
              </a:rPr>
              <a:t>room</a:t>
            </a:r>
            <a:r>
              <a:rPr lang="de-DE" sz="1600" dirty="0" smtClean="0">
                <a:latin typeface="Menlo" charset="0"/>
                <a:ea typeface="Menlo" charset="0"/>
                <a:cs typeface="Menlo" charset="0"/>
              </a:rPr>
              <a:t> 	=</a:t>
            </a:r>
            <a:endParaRPr lang="de-DE" sz="1600" dirty="0">
              <a:latin typeface="Menlo" charset="0"/>
              <a:ea typeface="Menlo" charset="0"/>
              <a:cs typeface="Menlo" charset="0"/>
            </a:endParaRPr>
          </a:p>
        </p:txBody>
      </p:sp>
      <p:sp>
        <p:nvSpPr>
          <p:cNvPr id="34" name="Rechteck 33"/>
          <p:cNvSpPr/>
          <p:nvPr/>
        </p:nvSpPr>
        <p:spPr>
          <a:xfrm>
            <a:off x="7274928" y="2038447"/>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
        <p:nvSpPr>
          <p:cNvPr id="35" name="Rechteck 34"/>
          <p:cNvSpPr/>
          <p:nvPr/>
        </p:nvSpPr>
        <p:spPr>
          <a:xfrm>
            <a:off x="7274928" y="2572586"/>
            <a:ext cx="566030" cy="285763"/>
          </a:xfrm>
          <a:prstGeom prst="rect">
            <a:avLst/>
          </a:prstGeom>
          <a:ln>
            <a:tailEnd type="non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Calibri" charset="0"/>
                <a:ea typeface="Calibri" charset="0"/>
                <a:cs typeface="Calibri" charset="0"/>
              </a:rPr>
              <a:t>Alina</a:t>
            </a:r>
            <a:endParaRPr lang="de-DE" sz="1200" dirty="0">
              <a:effectLst/>
              <a:latin typeface="Calibri" charset="0"/>
              <a:ea typeface="Calibri" charset="0"/>
              <a:cs typeface="Calibri" charset="0"/>
            </a:endParaRPr>
          </a:p>
        </p:txBody>
      </p:sp>
    </p:spTree>
    <p:extLst>
      <p:ext uri="{BB962C8B-B14F-4D97-AF65-F5344CB8AC3E}">
        <p14:creationId xmlns:p14="http://schemas.microsoft.com/office/powerpoint/2010/main" val="12378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1829</Words>
  <Application>Microsoft Macintosh PowerPoint</Application>
  <PresentationFormat>Breitbild</PresentationFormat>
  <Paragraphs>299</Paragraphs>
  <Slides>28</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28</vt:i4>
      </vt:variant>
    </vt:vector>
  </HeadingPairs>
  <TitlesOfParts>
    <vt:vector size="37" baseType="lpstr">
      <vt:lpstr>Calibri</vt:lpstr>
      <vt:lpstr>Calibri Light</vt:lpstr>
      <vt:lpstr>Cambria Math</vt:lpstr>
      <vt:lpstr>Mangal</vt:lpstr>
      <vt:lpstr>Menlo</vt:lpstr>
      <vt:lpstr>Tahoma</vt:lpstr>
      <vt:lpstr>Times New Roman</vt:lpstr>
      <vt:lpstr>Arial</vt:lpstr>
      <vt:lpstr>Office-Design</vt:lpstr>
      <vt:lpstr>Präsentation der  W-Seminararbeit</vt:lpstr>
      <vt:lpstr>Zimmerverteilung / Aufgabe</vt:lpstr>
      <vt:lpstr>Zimmerverteilung / Lösungsidee</vt:lpstr>
      <vt:lpstr>Zimmerverteilung / Lösungsidee</vt:lpstr>
      <vt:lpstr>Zimmerverteilung / Lösungsidee</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Zimmerverteilung / Umsetzung</vt:lpstr>
      <vt:lpstr>Zusammenfassung / Beispiel</vt:lpstr>
      <vt:lpstr>Dreiecke / Aufgabe</vt:lpstr>
      <vt:lpstr>Dreiecke / Lösungsidee</vt:lpstr>
      <vt:lpstr>Dreiecke / Lösungsidee</vt:lpstr>
      <vt:lpstr>Dreiecke / Lösungsidee</vt:lpstr>
      <vt:lpstr>Dreiecke / Beispiel</vt:lpstr>
      <vt:lpstr>Bauernopfer / Aufgabe</vt:lpstr>
      <vt:lpstr>Bauernopfer / Lösungsidee</vt:lpstr>
      <vt:lpstr>Bauernopfer / Lösungsidee</vt:lpstr>
      <vt:lpstr>Bauernopfer / Lösungsidee</vt:lpstr>
      <vt:lpstr>Bauernopfer / Lösungsidee</vt:lpstr>
      <vt:lpstr>Bauernopfer / Beispiel</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Anton Baumann</dc:creator>
  <cp:lastModifiedBy>Anton Baumann</cp:lastModifiedBy>
  <cp:revision>265</cp:revision>
  <dcterms:created xsi:type="dcterms:W3CDTF">2017-11-17T10:49:32Z</dcterms:created>
  <dcterms:modified xsi:type="dcterms:W3CDTF">2017-11-20T16:32:55Z</dcterms:modified>
</cp:coreProperties>
</file>