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Lst>
  <p:notesMasterIdLst>
    <p:notesMasterId r:id="rId17"/>
  </p:notesMasterIdLst>
  <p:sldIdLst>
    <p:sldId id="256" r:id="rId2"/>
    <p:sldId id="257" r:id="rId3"/>
    <p:sldId id="258" r:id="rId4"/>
    <p:sldId id="264" r:id="rId5"/>
    <p:sldId id="262" r:id="rId6"/>
    <p:sldId id="260" r:id="rId7"/>
    <p:sldId id="271" r:id="rId8"/>
    <p:sldId id="263" r:id="rId9"/>
    <p:sldId id="265" r:id="rId10"/>
    <p:sldId id="266" r:id="rId11"/>
    <p:sldId id="267" r:id="rId12"/>
    <p:sldId id="268" r:id="rId13"/>
    <p:sldId id="269" r:id="rId14"/>
    <p:sldId id="270" r:id="rId15"/>
    <p:sldId id="272"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D7F62123-1B56-48D8-95BE-87B99DBDED1D}" type="datetimeFigureOut">
              <a:rPr lang="he-IL" smtClean="0"/>
              <a:t>י"ז/ניסן/תשפ"ד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73D628E-6527-4B5E-B374-250FA9500B57}" type="slidenum">
              <a:rPr lang="he-IL" smtClean="0"/>
              <a:t>‹#›</a:t>
            </a:fld>
            <a:endParaRPr lang="he-IL"/>
          </a:p>
        </p:txBody>
      </p:sp>
    </p:spTree>
    <p:extLst>
      <p:ext uri="{BB962C8B-B14F-4D97-AF65-F5344CB8AC3E}">
        <p14:creationId xmlns:p14="http://schemas.microsoft.com/office/powerpoint/2010/main" val="9203664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373D628E-6527-4B5E-B374-250FA9500B57}" type="slidenum">
              <a:rPr lang="he-IL" smtClean="0"/>
              <a:t>1</a:t>
            </a:fld>
            <a:endParaRPr lang="he-IL"/>
          </a:p>
        </p:txBody>
      </p:sp>
    </p:spTree>
    <p:extLst>
      <p:ext uri="{BB962C8B-B14F-4D97-AF65-F5344CB8AC3E}">
        <p14:creationId xmlns:p14="http://schemas.microsoft.com/office/powerpoint/2010/main" val="178094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D628E-6527-4B5E-B374-250FA9500B57}" type="slidenum">
              <a:rPr lang="he-IL" smtClean="0"/>
              <a:t>3</a:t>
            </a:fld>
            <a:endParaRPr lang="he-IL"/>
          </a:p>
        </p:txBody>
      </p:sp>
    </p:spTree>
    <p:extLst>
      <p:ext uri="{BB962C8B-B14F-4D97-AF65-F5344CB8AC3E}">
        <p14:creationId xmlns:p14="http://schemas.microsoft.com/office/powerpoint/2010/main" val="344602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D628E-6527-4B5E-B374-250FA9500B57}" type="slidenum">
              <a:rPr lang="he-IL" smtClean="0"/>
              <a:t>4</a:t>
            </a:fld>
            <a:endParaRPr lang="he-IL"/>
          </a:p>
        </p:txBody>
      </p:sp>
    </p:spTree>
    <p:extLst>
      <p:ext uri="{BB962C8B-B14F-4D97-AF65-F5344CB8AC3E}">
        <p14:creationId xmlns:p14="http://schemas.microsoft.com/office/powerpoint/2010/main" val="3709567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208924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358138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421750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62524-B06C-4569-9674-97CF5DDF7750}" type="slidenum">
              <a:rPr lang="he-IL" smtClean="0"/>
              <a:t>‹#›</a:t>
            </a:fld>
            <a:endParaRPr lang="he-I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1187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2649962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626360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2785842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29220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237955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364745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137032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4332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410584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285449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153170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424929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9E1950CF-5E92-4AF2-ACAF-24789F925AB7}" type="datetimeFigureOut">
              <a:rPr lang="he-IL" smtClean="0"/>
              <a:t>י"ז/ניסן/תשפ"ד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62524-B06C-4569-9674-97CF5DDF7750}" type="slidenum">
              <a:rPr lang="he-IL" smtClean="0"/>
              <a:t>‹#›</a:t>
            </a:fld>
            <a:endParaRPr lang="he-IL"/>
          </a:p>
        </p:txBody>
      </p:sp>
    </p:spTree>
    <p:extLst>
      <p:ext uri="{BB962C8B-B14F-4D97-AF65-F5344CB8AC3E}">
        <p14:creationId xmlns:p14="http://schemas.microsoft.com/office/powerpoint/2010/main" val="253064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E1950CF-5E92-4AF2-ACAF-24789F925AB7}" type="datetimeFigureOut">
              <a:rPr lang="he-IL" smtClean="0"/>
              <a:t>י"ז/ניסן/תשפ"ד</a:t>
            </a:fld>
            <a:endParaRPr lang="he-I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462524-B06C-4569-9674-97CF5DDF7750}" type="slidenum">
              <a:rPr lang="he-IL" smtClean="0"/>
              <a:t>‹#›</a:t>
            </a:fld>
            <a:endParaRPr lang="he-IL"/>
          </a:p>
        </p:txBody>
      </p:sp>
    </p:spTree>
    <p:extLst>
      <p:ext uri="{BB962C8B-B14F-4D97-AF65-F5344CB8AC3E}">
        <p14:creationId xmlns:p14="http://schemas.microsoft.com/office/powerpoint/2010/main" val="422316919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trufflesuite.com/ganach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127.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5064710" y="1886504"/>
            <a:ext cx="2112885" cy="1500325"/>
          </a:xfrm>
        </p:spPr>
        <p:txBody>
          <a:bodyPr>
            <a:normAutofit fontScale="90000"/>
          </a:bodyPr>
          <a:lstStyle/>
          <a:p>
            <a:pPr algn="l" rtl="0"/>
            <a:br>
              <a:rPr lang="en-US" sz="2800" dirty="0"/>
            </a:br>
            <a:br>
              <a:rPr lang="he-IL" sz="2800" dirty="0"/>
            </a:br>
            <a:r>
              <a:rPr lang="en-US" sz="2800" dirty="0">
                <a:effectLst/>
                <a:latin typeface="Bell MT" panose="02020503060305020303" pitchFamily="18" charset="0"/>
              </a:rPr>
              <a:t>Students:</a:t>
            </a:r>
            <a:br>
              <a:rPr lang="en-US" sz="2800" dirty="0"/>
            </a:br>
            <a:br>
              <a:rPr lang="en-US" sz="2800" dirty="0"/>
            </a:br>
            <a:endParaRPr lang="he-IL" sz="2800" dirty="0"/>
          </a:p>
        </p:txBody>
      </p:sp>
      <p:sp>
        <p:nvSpPr>
          <p:cNvPr id="4" name="TextBox 3"/>
          <p:cNvSpPr txBox="1"/>
          <p:nvPr/>
        </p:nvSpPr>
        <p:spPr>
          <a:xfrm>
            <a:off x="4132555" y="800730"/>
            <a:ext cx="3977196" cy="769441"/>
          </a:xfrm>
          <a:prstGeom prst="rect">
            <a:avLst/>
          </a:prstGeom>
          <a:noFill/>
        </p:spPr>
        <p:txBody>
          <a:bodyPr wrap="square" rtlCol="1">
            <a:spAutoFit/>
          </a:bodyPr>
          <a:lstStyle/>
          <a:p>
            <a:pPr algn="ctr" rtl="0"/>
            <a:r>
              <a:rPr lang="en-US" sz="4400" b="1" dirty="0">
                <a:latin typeface="Bell MT" panose="02020503060305020303" pitchFamily="18" charset="0"/>
              </a:rPr>
              <a:t>VOTING</a:t>
            </a:r>
            <a:endParaRPr lang="he-IL" sz="4400" b="1" dirty="0">
              <a:latin typeface="Bell MT" panose="02020503060305020303" pitchFamily="18" charset="0"/>
            </a:endParaRPr>
          </a:p>
        </p:txBody>
      </p:sp>
      <p:graphicFrame>
        <p:nvGraphicFramePr>
          <p:cNvPr id="6" name="טבלה 5"/>
          <p:cNvGraphicFramePr>
            <a:graphicFrameLocks noGrp="1"/>
          </p:cNvGraphicFramePr>
          <p:nvPr>
            <p:extLst>
              <p:ext uri="{D42A27DB-BD31-4B8C-83A1-F6EECF244321}">
                <p14:modId xmlns:p14="http://schemas.microsoft.com/office/powerpoint/2010/main" val="852620452"/>
              </p:ext>
            </p:extLst>
          </p:nvPr>
        </p:nvGraphicFramePr>
        <p:xfrm>
          <a:off x="3084989" y="2707689"/>
          <a:ext cx="6072328" cy="1498102"/>
        </p:xfrm>
        <a:graphic>
          <a:graphicData uri="http://schemas.openxmlformats.org/drawingml/2006/table">
            <a:tbl>
              <a:tblPr rtl="1" firstRow="1" bandRow="1">
                <a:tableStyleId>{5C22544A-7EE6-4342-B048-85BDC9FD1C3A}</a:tableStyleId>
              </a:tblPr>
              <a:tblGrid>
                <a:gridCol w="3059376">
                  <a:extLst>
                    <a:ext uri="{9D8B030D-6E8A-4147-A177-3AD203B41FA5}">
                      <a16:colId xmlns:a16="http://schemas.microsoft.com/office/drawing/2014/main" val="1696092541"/>
                    </a:ext>
                  </a:extLst>
                </a:gridCol>
                <a:gridCol w="2725916">
                  <a:extLst>
                    <a:ext uri="{9D8B030D-6E8A-4147-A177-3AD203B41FA5}">
                      <a16:colId xmlns:a16="http://schemas.microsoft.com/office/drawing/2014/main" val="1882840999"/>
                    </a:ext>
                  </a:extLst>
                </a:gridCol>
                <a:gridCol w="287036">
                  <a:extLst>
                    <a:ext uri="{9D8B030D-6E8A-4147-A177-3AD203B41FA5}">
                      <a16:colId xmlns:a16="http://schemas.microsoft.com/office/drawing/2014/main" val="1552836169"/>
                    </a:ext>
                  </a:extLst>
                </a:gridCol>
              </a:tblGrid>
              <a:tr h="350143">
                <a:tc>
                  <a:txBody>
                    <a:bodyPr/>
                    <a:lstStyle/>
                    <a:p>
                      <a:pPr algn="ctr" rtl="1"/>
                      <a:r>
                        <a:rPr lang="en-US" dirty="0"/>
                        <a:t>324763119</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800" b="0" dirty="0"/>
                        <a:t>Dmitry Gorelik</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r>
                        <a:rPr lang="en-US" dirty="0">
                          <a:latin typeface="Bernard MT Condensed" panose="02050806060905020404" pitchFamily="18" charset="0"/>
                        </a:rPr>
                        <a:t>1</a:t>
                      </a:r>
                      <a:endParaRPr lang="he-IL" dirty="0">
                        <a:latin typeface="Bernard MT Condensed" panose="020508060609050204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410293"/>
                  </a:ext>
                </a:extLst>
              </a:tr>
              <a:tr h="53697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b="1" dirty="0">
                          <a:solidFill>
                            <a:schemeClr val="tx1"/>
                          </a:solidFill>
                        </a:rPr>
                        <a:t>336490347</a:t>
                      </a:r>
                      <a:endParaRPr lang="he-IL" b="1" dirty="0">
                        <a:solidFill>
                          <a:schemeClr val="tx1"/>
                        </a:solidFill>
                      </a:endParaRPr>
                    </a:p>
                    <a:p>
                      <a:pPr algn="ct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1"/>
                      <a:r>
                        <a:rPr lang="en-US" sz="1800" dirty="0">
                          <a:solidFill>
                            <a:schemeClr val="tx1"/>
                          </a:solidFill>
                          <a:latin typeface="Rockwell" panose="02060603020205020403" pitchFamily="18" charset="0"/>
                        </a:rPr>
                        <a:t>Anton</a:t>
                      </a:r>
                      <a:r>
                        <a:rPr lang="en-US" sz="1800" baseline="0" dirty="0">
                          <a:solidFill>
                            <a:schemeClr val="tx1"/>
                          </a:solidFill>
                          <a:latin typeface="Rockwell" panose="02060603020205020403" pitchFamily="18" charset="0"/>
                        </a:rPr>
                        <a:t> </a:t>
                      </a:r>
                      <a:r>
                        <a:rPr lang="en-US" sz="1800" dirty="0" err="1">
                          <a:solidFill>
                            <a:schemeClr val="tx1"/>
                          </a:solidFill>
                          <a:latin typeface="Rockwell" panose="02060603020205020403" pitchFamily="18" charset="0"/>
                        </a:rPr>
                        <a:t>Iosifov</a:t>
                      </a:r>
                      <a:br>
                        <a:rPr lang="en-US" sz="1800" dirty="0"/>
                      </a:b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r>
                        <a:rPr lang="en-US" dirty="0">
                          <a:solidFill>
                            <a:schemeClr val="tx1"/>
                          </a:solidFill>
                          <a:latin typeface="Bernard MT Condensed" panose="02050806060905020404" pitchFamily="18" charset="0"/>
                        </a:rPr>
                        <a:t>2</a:t>
                      </a:r>
                      <a:endParaRPr lang="he-IL" dirty="0">
                        <a:solidFill>
                          <a:schemeClr val="tx1"/>
                        </a:solidFill>
                        <a:latin typeface="Bernard MT Condensed" panose="020508060609050204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8223551"/>
                  </a:ext>
                </a:extLst>
              </a:tr>
              <a:tr h="492262">
                <a:tc>
                  <a:txBody>
                    <a:bodyPr/>
                    <a:lstStyle/>
                    <a:p>
                      <a:pPr algn="ctr" rtl="1"/>
                      <a:r>
                        <a:rPr lang="en-US" dirty="0">
                          <a:solidFill>
                            <a:schemeClr val="tx1"/>
                          </a:solidFill>
                        </a:rPr>
                        <a:t>320821341</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1800" dirty="0" err="1">
                          <a:solidFill>
                            <a:schemeClr val="tx1"/>
                          </a:solidFill>
                        </a:rPr>
                        <a:t>Vladislav</a:t>
                      </a:r>
                      <a:r>
                        <a:rPr lang="en-US" sz="1800" dirty="0">
                          <a:solidFill>
                            <a:schemeClr val="tx1"/>
                          </a:solidFill>
                        </a:rPr>
                        <a:t> </a:t>
                      </a:r>
                      <a:r>
                        <a:rPr lang="en-US" sz="1800" dirty="0" err="1">
                          <a:solidFill>
                            <a:schemeClr val="tx1"/>
                          </a:solidFill>
                        </a:rPr>
                        <a:t>Liabouk</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r>
                        <a:rPr lang="en-US" dirty="0">
                          <a:solidFill>
                            <a:schemeClr val="tx1"/>
                          </a:solidFill>
                          <a:latin typeface="Bernard MT Condensed" panose="02050806060905020404" pitchFamily="18" charset="0"/>
                        </a:rPr>
                        <a:t>3</a:t>
                      </a:r>
                      <a:endParaRPr lang="he-IL" dirty="0">
                        <a:solidFill>
                          <a:schemeClr val="tx1"/>
                        </a:solidFill>
                        <a:latin typeface="Bernard MT Condensed" panose="020508060609050204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2967554"/>
                  </a:ext>
                </a:extLst>
              </a:tr>
            </a:tbl>
          </a:graphicData>
        </a:graphic>
      </p:graphicFrame>
      <p:pic>
        <p:nvPicPr>
          <p:cNvPr id="7" name="תמונה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104" y="337352"/>
            <a:ext cx="2202636" cy="2672178"/>
          </a:xfrm>
          <a:prstGeom prst="rect">
            <a:avLst/>
          </a:prstGeom>
        </p:spPr>
      </p:pic>
    </p:spTree>
    <p:extLst>
      <p:ext uri="{BB962C8B-B14F-4D97-AF65-F5344CB8AC3E}">
        <p14:creationId xmlns:p14="http://schemas.microsoft.com/office/powerpoint/2010/main" val="270531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Admin (Set Time for Vote </a:t>
            </a:r>
            <a:r>
              <a:rPr lang="en-US" b="1" u="sng" dirty="0" err="1"/>
              <a:t>Perioud</a:t>
            </a:r>
            <a:r>
              <a:rPr lang="en-US" b="1" u="sng" dirty="0"/>
              <a:t>):</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D3ED5AF-DC6D-3EE0-09D1-7A3DCD1421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402" y="1205977"/>
            <a:ext cx="3970364" cy="1653683"/>
          </a:xfrm>
          <a:prstGeom prst="rect">
            <a:avLst/>
          </a:prstGeom>
        </p:spPr>
      </p:pic>
      <p:pic>
        <p:nvPicPr>
          <p:cNvPr id="11" name="Picture 10" descr="A screenshot of a message&#10;&#10;Description automatically generated">
            <a:extLst>
              <a:ext uri="{FF2B5EF4-FFF2-40B4-BE49-F238E27FC236}">
                <a16:creationId xmlns:a16="http://schemas.microsoft.com/office/drawing/2014/main" id="{2DE11720-266D-FC26-C4D4-1F79EFD015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9678" y="3537993"/>
            <a:ext cx="4016088" cy="1265030"/>
          </a:xfrm>
          <a:prstGeom prst="rect">
            <a:avLst/>
          </a:prstGeom>
        </p:spPr>
      </p:pic>
      <p:sp>
        <p:nvSpPr>
          <p:cNvPr id="12" name="TextBox 11">
            <a:extLst>
              <a:ext uri="{FF2B5EF4-FFF2-40B4-BE49-F238E27FC236}">
                <a16:creationId xmlns:a16="http://schemas.microsoft.com/office/drawing/2014/main" id="{9DD0AD91-1DDB-FAC4-ABEF-0FCA9C3A921A}"/>
              </a:ext>
            </a:extLst>
          </p:cNvPr>
          <p:cNvSpPr txBox="1"/>
          <p:nvPr/>
        </p:nvSpPr>
        <p:spPr>
          <a:xfrm>
            <a:off x="2969342" y="2920940"/>
            <a:ext cx="3577997" cy="369332"/>
          </a:xfrm>
          <a:prstGeom prst="rect">
            <a:avLst/>
          </a:prstGeom>
          <a:noFill/>
        </p:spPr>
        <p:txBody>
          <a:bodyPr wrap="square" rtlCol="0">
            <a:spAutoFit/>
          </a:bodyPr>
          <a:lstStyle/>
          <a:p>
            <a:r>
              <a:rPr lang="en-US" dirty="0"/>
              <a:t>Approve the Transaction </a:t>
            </a:r>
          </a:p>
        </p:txBody>
      </p:sp>
    </p:spTree>
    <p:extLst>
      <p:ext uri="{BB962C8B-B14F-4D97-AF65-F5344CB8AC3E}">
        <p14:creationId xmlns:p14="http://schemas.microsoft.com/office/powerpoint/2010/main" val="36987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Admin (Add Candidate):</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6" name="Picture 5" descr="A white rectangular object with a black stripe&#10;&#10;Description automatically generated">
            <a:extLst>
              <a:ext uri="{FF2B5EF4-FFF2-40B4-BE49-F238E27FC236}">
                <a16:creationId xmlns:a16="http://schemas.microsoft.com/office/drawing/2014/main" id="{3D6F9B50-3631-1F2F-C43C-45B7AFB83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661" y="1133424"/>
            <a:ext cx="3985605" cy="845893"/>
          </a:xfrm>
          <a:prstGeom prst="rect">
            <a:avLst/>
          </a:prstGeom>
        </p:spPr>
      </p:pic>
      <p:sp>
        <p:nvSpPr>
          <p:cNvPr id="7" name="TextBox 6">
            <a:extLst>
              <a:ext uri="{FF2B5EF4-FFF2-40B4-BE49-F238E27FC236}">
                <a16:creationId xmlns:a16="http://schemas.microsoft.com/office/drawing/2014/main" id="{1800B5C1-2B97-4136-403F-CF928D9EB07B}"/>
              </a:ext>
            </a:extLst>
          </p:cNvPr>
          <p:cNvSpPr txBox="1"/>
          <p:nvPr/>
        </p:nvSpPr>
        <p:spPr>
          <a:xfrm>
            <a:off x="3301827" y="2137051"/>
            <a:ext cx="3189271" cy="369332"/>
          </a:xfrm>
          <a:prstGeom prst="rect">
            <a:avLst/>
          </a:prstGeom>
          <a:noFill/>
        </p:spPr>
        <p:txBody>
          <a:bodyPr wrap="none" rtlCol="0">
            <a:spAutoFit/>
          </a:bodyPr>
          <a:lstStyle/>
          <a:p>
            <a:r>
              <a:rPr lang="en-US" dirty="0"/>
              <a:t>Fill The Form For Candidate:</a:t>
            </a:r>
          </a:p>
        </p:txBody>
      </p:sp>
      <p:pic>
        <p:nvPicPr>
          <p:cNvPr id="10" name="Picture 9" descr="A screenshot of a computer&#10;&#10;Description automatically generated">
            <a:extLst>
              <a:ext uri="{FF2B5EF4-FFF2-40B4-BE49-F238E27FC236}">
                <a16:creationId xmlns:a16="http://schemas.microsoft.com/office/drawing/2014/main" id="{CF798649-7278-921C-F15A-C0428D4AC9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3661" y="2664117"/>
            <a:ext cx="3817951" cy="2743438"/>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F1FC6503-ABED-EDDC-C3B9-52F5D32DED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8402" y="5724576"/>
            <a:ext cx="4008467" cy="777307"/>
          </a:xfrm>
          <a:prstGeom prst="rect">
            <a:avLst/>
          </a:prstGeom>
        </p:spPr>
      </p:pic>
    </p:spTree>
    <p:extLst>
      <p:ext uri="{BB962C8B-B14F-4D97-AF65-F5344CB8AC3E}">
        <p14:creationId xmlns:p14="http://schemas.microsoft.com/office/powerpoint/2010/main" val="336035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Default User (View Election + Watch Statements):</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8" name="Picture 7" descr="A screenshot of a voting results&#10;&#10;Description automatically generated">
            <a:extLst>
              <a:ext uri="{FF2B5EF4-FFF2-40B4-BE49-F238E27FC236}">
                <a16:creationId xmlns:a16="http://schemas.microsoft.com/office/drawing/2014/main" id="{543FC2FB-79B5-9E6B-DF55-CCAED63AF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119" y="1386447"/>
            <a:ext cx="4061812" cy="4191363"/>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F2B6D124-E136-092E-8BFD-92D7008FE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872" y="1357824"/>
            <a:ext cx="4130398" cy="4313294"/>
          </a:xfrm>
          <a:prstGeom prst="rect">
            <a:avLst/>
          </a:prstGeom>
        </p:spPr>
      </p:pic>
    </p:spTree>
    <p:extLst>
      <p:ext uri="{BB962C8B-B14F-4D97-AF65-F5344CB8AC3E}">
        <p14:creationId xmlns:p14="http://schemas.microsoft.com/office/powerpoint/2010/main" val="192711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Default User (Cast Vote + Token Reward):</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8247C0F5-E74F-0A63-E755-EB906082A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75" y="1352370"/>
            <a:ext cx="8870449" cy="4153260"/>
          </a:xfrm>
          <a:prstGeom prst="rect">
            <a:avLst/>
          </a:prstGeom>
        </p:spPr>
      </p:pic>
    </p:spTree>
    <p:extLst>
      <p:ext uri="{BB962C8B-B14F-4D97-AF65-F5344CB8AC3E}">
        <p14:creationId xmlns:p14="http://schemas.microsoft.com/office/powerpoint/2010/main" val="163931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Admin(Election Book View AES Encrypt):</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D6D81F1D-1E6C-C9F7-5DF3-40B2F00C6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602" y="1522087"/>
            <a:ext cx="7678227" cy="4871884"/>
          </a:xfrm>
          <a:prstGeom prst="rect">
            <a:avLst/>
          </a:prstGeom>
        </p:spPr>
      </p:pic>
    </p:spTree>
    <p:extLst>
      <p:ext uri="{BB962C8B-B14F-4D97-AF65-F5344CB8AC3E}">
        <p14:creationId xmlns:p14="http://schemas.microsoft.com/office/powerpoint/2010/main" val="45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Default User Final Result:</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7" name="Picture 6" descr="A screenshot of a voting results&#10;&#10;Description automatically generated">
            <a:extLst>
              <a:ext uri="{FF2B5EF4-FFF2-40B4-BE49-F238E27FC236}">
                <a16:creationId xmlns:a16="http://schemas.microsoft.com/office/drawing/2014/main" id="{03821E71-A5B0-D1EB-FD6A-A1BDFF753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492" y="1286057"/>
            <a:ext cx="6942422" cy="5044877"/>
          </a:xfrm>
          <a:prstGeom prst="rect">
            <a:avLst/>
          </a:prstGeom>
        </p:spPr>
      </p:pic>
    </p:spTree>
    <p:extLst>
      <p:ext uri="{BB962C8B-B14F-4D97-AF65-F5344CB8AC3E}">
        <p14:creationId xmlns:p14="http://schemas.microsoft.com/office/powerpoint/2010/main" val="396238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Known bug</a:t>
            </a:r>
            <a:endParaRPr lang="he-IL" dirty="0"/>
          </a:p>
        </p:txBody>
      </p:sp>
      <p:sp>
        <p:nvSpPr>
          <p:cNvPr id="3" name="מציין מיקום תוכן 2"/>
          <p:cNvSpPr>
            <a:spLocks noGrp="1"/>
          </p:cNvSpPr>
          <p:nvPr>
            <p:ph idx="1"/>
          </p:nvPr>
        </p:nvSpPr>
        <p:spPr/>
        <p:txBody>
          <a:bodyPr>
            <a:normAutofit fontScale="92500" lnSpcReduction="10000"/>
          </a:bodyPr>
          <a:lstStyle/>
          <a:p>
            <a:pPr algn="l" rtl="0"/>
            <a:r>
              <a:rPr lang="en-US" dirty="0"/>
              <a:t>1. Survey for the candidates : Works differently.</a:t>
            </a:r>
          </a:p>
          <a:p>
            <a:pPr algn="l" rtl="0"/>
            <a:r>
              <a:rPr lang="en-US" dirty="0"/>
              <a:t>Explanation : We preferred to leave politics out of the academic project therefor the survey is about fruit preference.</a:t>
            </a:r>
          </a:p>
          <a:p>
            <a:pPr algn="l" rtl="0"/>
            <a:r>
              <a:rPr lang="en-US" dirty="0"/>
              <a:t>* We do not vote for the user’s best candidate by survey, but we do have a feature that shows candidate’s preference from the user point of view. Based on that view he can decide which one fits the most.</a:t>
            </a:r>
          </a:p>
          <a:p>
            <a:pPr algn="l" rtl="0"/>
            <a:r>
              <a:rPr lang="en-US" dirty="0"/>
              <a:t>2.DataBase of the project built as local storage, most of our tables are in pop windows meaning it’s difficult to control those windows dynamically. Some tables need to be erased by button after the work is done and vote session is over, else they will be kept stored. </a:t>
            </a:r>
          </a:p>
          <a:p>
            <a:pPr algn="l" rtl="0"/>
            <a:endParaRPr lang="he-IL" dirty="0"/>
          </a:p>
        </p:txBody>
      </p:sp>
    </p:spTree>
    <p:extLst>
      <p:ext uri="{BB962C8B-B14F-4D97-AF65-F5344CB8AC3E}">
        <p14:creationId xmlns:p14="http://schemas.microsoft.com/office/powerpoint/2010/main" val="52259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838239" y="-381740"/>
            <a:ext cx="10353761" cy="1326321"/>
          </a:xfrm>
        </p:spPr>
        <p:txBody>
          <a:bodyPr/>
          <a:lstStyle/>
          <a:p>
            <a:pPr algn="r"/>
            <a:r>
              <a:rPr lang="en-US" b="0" u="sng" dirty="0">
                <a:effectLst/>
                <a:latin typeface="Bernard MT Condensed" panose="02050806060905020404" pitchFamily="18" charset="0"/>
              </a:rPr>
              <a:t>Detailed installation</a:t>
            </a:r>
            <a:endParaRPr lang="he-IL" u="sng" dirty="0">
              <a:latin typeface="Bernard MT Condensed" panose="02050806060905020404" pitchFamily="18" charset="0"/>
            </a:endParaRPr>
          </a:p>
        </p:txBody>
      </p:sp>
      <p:sp>
        <p:nvSpPr>
          <p:cNvPr id="5" name="TextBox 4"/>
          <p:cNvSpPr txBox="1"/>
          <p:nvPr/>
        </p:nvSpPr>
        <p:spPr>
          <a:xfrm>
            <a:off x="159402" y="-180694"/>
            <a:ext cx="11901439" cy="7017306"/>
          </a:xfrm>
          <a:prstGeom prst="rect">
            <a:avLst/>
          </a:prstGeom>
          <a:noFill/>
        </p:spPr>
        <p:txBody>
          <a:bodyPr wrap="square" rtlCol="1">
            <a:spAutoFit/>
          </a:bodyPr>
          <a:lstStyle/>
          <a:p>
            <a:pPr algn="l" rtl="0"/>
            <a:endParaRPr lang="en-US" dirty="0">
              <a:latin typeface="Candara Light" panose="020E0502030303020204" pitchFamily="34" charset="0"/>
            </a:endParaRPr>
          </a:p>
          <a:p>
            <a:pPr algn="l" rtl="0"/>
            <a:endParaRPr lang="en-US" dirty="0">
              <a:latin typeface="Candara Light" panose="020E0502030303020204" pitchFamily="34" charset="0"/>
            </a:endParaRPr>
          </a:p>
          <a:p>
            <a:pPr algn="l" rtl="0"/>
            <a:r>
              <a:rPr lang="en-US" b="1" u="sng" dirty="0">
                <a:latin typeface="Candara Light" panose="020E0502030303020204" pitchFamily="34" charset="0"/>
              </a:rPr>
              <a:t>Run Requirements:</a:t>
            </a:r>
          </a:p>
          <a:p>
            <a:pPr algn="l" rtl="0"/>
            <a:endParaRPr lang="en-US" b="1" u="sng" dirty="0">
              <a:latin typeface="Candara Light" panose="020E0502030303020204" pitchFamily="34" charset="0"/>
            </a:endParaRPr>
          </a:p>
          <a:p>
            <a:pPr marL="342900" indent="-342900" algn="l" rtl="0">
              <a:buAutoNum type="arabicPeriod"/>
            </a:pPr>
            <a:r>
              <a:rPr lang="en-US" b="1" dirty="0">
                <a:latin typeface="Candara Light" panose="020E0502030303020204" pitchFamily="34" charset="0"/>
              </a:rPr>
              <a:t>Node JS should be installed and supported.</a:t>
            </a:r>
          </a:p>
          <a:p>
            <a:pPr marL="342900" indent="-342900" algn="l" rtl="0">
              <a:buAutoNum type="arabicPeriod"/>
            </a:pPr>
            <a:r>
              <a:rPr lang="en-US" b="1" dirty="0">
                <a:latin typeface="Candara Light" panose="020E0502030303020204" pitchFamily="34" charset="0"/>
              </a:rPr>
              <a:t>Ganache – Blockchain/Eth Ecosystem </a:t>
            </a:r>
          </a:p>
          <a:p>
            <a:pPr marL="342900" indent="-342900" algn="l" rtl="0">
              <a:buAutoNum type="arabicPeriod"/>
            </a:pPr>
            <a:r>
              <a:rPr lang="en-US" b="1" dirty="0">
                <a:latin typeface="Candara Light" panose="020E0502030303020204" pitchFamily="34" charset="0"/>
              </a:rPr>
              <a:t>MetaMask – Crypto Wallet/Browser Extension</a:t>
            </a:r>
          </a:p>
          <a:p>
            <a:pPr marL="342900" indent="-342900" algn="l" rtl="0">
              <a:buAutoNum type="arabicPeriod"/>
            </a:pPr>
            <a:r>
              <a:rPr lang="en-US" b="1" dirty="0">
                <a:latin typeface="Candara Light" panose="020E0502030303020204" pitchFamily="34" charset="0"/>
              </a:rPr>
              <a:t>All The project Files and modules. (Will be provided) </a:t>
            </a:r>
          </a:p>
          <a:p>
            <a:pPr algn="l" rtl="0"/>
            <a:endParaRPr lang="en-US" b="1" dirty="0">
              <a:latin typeface="Candara Light" panose="020E0502030303020204" pitchFamily="34" charset="0"/>
            </a:endParaRPr>
          </a:p>
          <a:p>
            <a:pPr algn="l" rtl="0"/>
            <a:r>
              <a:rPr lang="en-US" b="1" u="sng" dirty="0">
                <a:latin typeface="Candara Light" panose="020E0502030303020204" pitchFamily="34" charset="0"/>
              </a:rPr>
              <a:t>Ganache Setup:</a:t>
            </a:r>
          </a:p>
          <a:p>
            <a:pPr algn="l" rtl="0"/>
            <a:endParaRPr lang="en-US" b="1" u="sng" dirty="0">
              <a:latin typeface="Candara Light" panose="020E0502030303020204" pitchFamily="34" charset="0"/>
            </a:endParaRPr>
          </a:p>
          <a:p>
            <a:pPr marL="342900" indent="-342900" algn="l" rtl="0">
              <a:buAutoNum type="arabicPeriod"/>
            </a:pPr>
            <a:r>
              <a:rPr lang="en-US" b="1" dirty="0">
                <a:latin typeface="Candara Light" panose="020E0502030303020204" pitchFamily="34" charset="0"/>
              </a:rPr>
              <a:t>Can be obtained at : </a:t>
            </a:r>
            <a:r>
              <a:rPr lang="en-US" b="1" dirty="0">
                <a:latin typeface="Candara Light" panose="020E0502030303020204" pitchFamily="34" charset="0"/>
                <a:hlinkClick r:id="rId3"/>
              </a:rPr>
              <a:t>https://archive.trufflesuite.com/ganache/</a:t>
            </a:r>
            <a:endParaRPr lang="en-US" b="1" dirty="0">
              <a:latin typeface="Candara Light" panose="020E0502030303020204" pitchFamily="34" charset="0"/>
            </a:endParaRPr>
          </a:p>
          <a:p>
            <a:pPr marL="342900" indent="-342900" algn="l" rtl="0">
              <a:buAutoNum type="arabicPeriod"/>
            </a:pPr>
            <a:r>
              <a:rPr lang="en-US" b="1" dirty="0">
                <a:latin typeface="Candara Light" panose="020E0502030303020204" pitchFamily="34" charset="0"/>
              </a:rPr>
              <a:t>Create </a:t>
            </a:r>
            <a:r>
              <a:rPr lang="en-US" b="1" dirty="0" err="1">
                <a:latin typeface="Candara Light" panose="020E0502030303020204" pitchFamily="34" charset="0"/>
              </a:rPr>
              <a:t>WorkSpace</a:t>
            </a:r>
            <a:r>
              <a:rPr lang="en-US" b="1" dirty="0">
                <a:latin typeface="Candara Light" panose="020E0502030303020204" pitchFamily="34" charset="0"/>
              </a:rPr>
              <a:t> and add truffle.js as truffle project.</a:t>
            </a:r>
          </a:p>
          <a:p>
            <a:pPr marL="342900" indent="-342900" algn="l" rtl="0">
              <a:buAutoNum type="arabicPeriod"/>
            </a:pPr>
            <a:r>
              <a:rPr lang="en-US" b="1" dirty="0">
                <a:latin typeface="Candara Light" panose="020E0502030303020204" pitchFamily="34" charset="0"/>
              </a:rPr>
              <a:t>Server : </a:t>
            </a:r>
            <a:r>
              <a:rPr lang="en-US" b="1" dirty="0">
                <a:latin typeface="Candara Light" panose="020E0502030303020204" pitchFamily="34" charset="0"/>
                <a:hlinkClick r:id="rId4"/>
              </a:rPr>
              <a:t>127.0.0.1</a:t>
            </a:r>
            <a:endParaRPr lang="en-US" b="1" dirty="0">
              <a:latin typeface="Candara Light" panose="020E0502030303020204" pitchFamily="34" charset="0"/>
            </a:endParaRPr>
          </a:p>
          <a:p>
            <a:pPr marL="342900" indent="-342900" algn="l" rtl="0">
              <a:buAutoNum type="arabicPeriod"/>
            </a:pPr>
            <a:r>
              <a:rPr lang="en-US" b="1" dirty="0">
                <a:latin typeface="Candara Light" panose="020E0502030303020204" pitchFamily="34" charset="0"/>
              </a:rPr>
              <a:t>Port : 7545</a:t>
            </a:r>
          </a:p>
          <a:p>
            <a:pPr marL="342900" indent="-342900" algn="l" rtl="0">
              <a:buAutoNum type="arabicPeriod"/>
            </a:pPr>
            <a:r>
              <a:rPr lang="en-US" b="1" dirty="0">
                <a:latin typeface="Candara Light" panose="020E0502030303020204" pitchFamily="34" charset="0"/>
              </a:rPr>
              <a:t>Network ID: 5777</a:t>
            </a:r>
          </a:p>
          <a:p>
            <a:pPr marL="342900" indent="-342900" algn="l" rtl="0">
              <a:buAutoNum type="arabicPeriod"/>
            </a:pPr>
            <a:endParaRPr lang="en-US" b="1" dirty="0">
              <a:latin typeface="Candara Light" panose="020E0502030303020204" pitchFamily="34" charset="0"/>
            </a:endParaRPr>
          </a:p>
          <a:p>
            <a:pPr algn="l" rtl="0"/>
            <a:r>
              <a:rPr lang="en-US" b="1" u="sng" dirty="0">
                <a:latin typeface="Candara Light" panose="020E0502030303020204" pitchFamily="34" charset="0"/>
              </a:rPr>
              <a:t>MetaMask Setup:</a:t>
            </a:r>
          </a:p>
          <a:p>
            <a:pPr marL="342900" indent="-342900" algn="l" rtl="0">
              <a:buAutoNum type="arabicPeriod"/>
            </a:pPr>
            <a:r>
              <a:rPr lang="en-US" b="1" dirty="0">
                <a:latin typeface="Candara Light" panose="020E0502030303020204" pitchFamily="34" charset="0"/>
              </a:rPr>
              <a:t>Can be obtained at any browser extension.</a:t>
            </a:r>
          </a:p>
          <a:p>
            <a:pPr marL="342900" indent="-342900" algn="l" rtl="0">
              <a:buAutoNum type="arabicPeriod"/>
            </a:pPr>
            <a:r>
              <a:rPr lang="en-US" b="1" dirty="0">
                <a:latin typeface="Candara Light" panose="020E0502030303020204" pitchFamily="34" charset="0"/>
              </a:rPr>
              <a:t>After register, Network should be configured manually.</a:t>
            </a:r>
          </a:p>
          <a:p>
            <a:pPr marL="342900" indent="-342900" algn="l" rtl="0">
              <a:buAutoNum type="arabicPeriod"/>
            </a:pPr>
            <a:r>
              <a:rPr lang="en-US" b="1" dirty="0">
                <a:latin typeface="Candara Light" panose="020E0502030303020204" pitchFamily="34" charset="0"/>
              </a:rPr>
              <a:t>Network Name : “Your input”</a:t>
            </a:r>
          </a:p>
          <a:p>
            <a:pPr marL="342900" indent="-342900" algn="l" rtl="0">
              <a:buAutoNum type="arabicPeriod"/>
            </a:pPr>
            <a:r>
              <a:rPr lang="en-US" b="1" dirty="0">
                <a:latin typeface="Candara Light" panose="020E0502030303020204" pitchFamily="34" charset="0"/>
              </a:rPr>
              <a:t>New </a:t>
            </a:r>
            <a:r>
              <a:rPr lang="en-US" b="1" dirty="0" err="1">
                <a:latin typeface="Candara Light" panose="020E0502030303020204" pitchFamily="34" charset="0"/>
              </a:rPr>
              <a:t>Rpc</a:t>
            </a:r>
            <a:r>
              <a:rPr lang="en-US" b="1" dirty="0">
                <a:latin typeface="Candara Light" panose="020E0502030303020204" pitchFamily="34" charset="0"/>
              </a:rPr>
              <a:t> URL: http://127.0.0.1 :7545</a:t>
            </a:r>
          </a:p>
          <a:p>
            <a:pPr marL="342900" indent="-342900" algn="l" rtl="0">
              <a:buAutoNum type="arabicPeriod"/>
            </a:pPr>
            <a:r>
              <a:rPr lang="en-US" b="1" dirty="0">
                <a:latin typeface="Candara Light" panose="020E0502030303020204" pitchFamily="34" charset="0"/>
              </a:rPr>
              <a:t>Chain ID: 1337</a:t>
            </a:r>
          </a:p>
          <a:p>
            <a:pPr marL="342900" indent="-342900" algn="l" rtl="0">
              <a:buAutoNum type="arabicPeriod"/>
            </a:pPr>
            <a:r>
              <a:rPr lang="en-US" b="1" dirty="0">
                <a:latin typeface="Candara Light" panose="020E0502030303020204" pitchFamily="34" charset="0"/>
              </a:rPr>
              <a:t>Currency : ETH</a:t>
            </a:r>
          </a:p>
          <a:p>
            <a:pPr marL="342900" indent="-342900" algn="l" rtl="0">
              <a:buAutoNum type="arabicPeriod"/>
            </a:pPr>
            <a:endParaRPr lang="en-US" b="1" dirty="0">
              <a:latin typeface="Candara Light" panose="020E0502030303020204" pitchFamily="34" charset="0"/>
            </a:endParaRPr>
          </a:p>
        </p:txBody>
      </p:sp>
      <p:pic>
        <p:nvPicPr>
          <p:cNvPr id="7" name="תמונה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8388" y="0"/>
            <a:ext cx="3247748" cy="3247748"/>
          </a:xfrm>
          <a:prstGeom prst="rect">
            <a:avLst/>
          </a:prstGeom>
        </p:spPr>
      </p:pic>
    </p:spTree>
    <p:extLst>
      <p:ext uri="{BB962C8B-B14F-4D97-AF65-F5344CB8AC3E}">
        <p14:creationId xmlns:p14="http://schemas.microsoft.com/office/powerpoint/2010/main" val="294074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838239" y="-381740"/>
            <a:ext cx="10353761" cy="1326321"/>
          </a:xfrm>
        </p:spPr>
        <p:txBody>
          <a:bodyPr/>
          <a:lstStyle/>
          <a:p>
            <a:pPr algn="r"/>
            <a:r>
              <a:rPr lang="en-US" b="0" u="sng" dirty="0">
                <a:effectLst/>
                <a:latin typeface="Bernard MT Condensed" panose="02050806060905020404" pitchFamily="18" charset="0"/>
              </a:rPr>
              <a:t>Detailed installation</a:t>
            </a:r>
            <a:endParaRPr lang="he-IL" u="sng" dirty="0">
              <a:latin typeface="Bernard MT Condensed" panose="02050806060905020404" pitchFamily="18" charset="0"/>
            </a:endParaRPr>
          </a:p>
        </p:txBody>
      </p:sp>
      <p:sp>
        <p:nvSpPr>
          <p:cNvPr id="5" name="TextBox 4"/>
          <p:cNvSpPr txBox="1"/>
          <p:nvPr/>
        </p:nvSpPr>
        <p:spPr>
          <a:xfrm>
            <a:off x="290561" y="281420"/>
            <a:ext cx="11901439" cy="7294305"/>
          </a:xfrm>
          <a:prstGeom prst="rect">
            <a:avLst/>
          </a:prstGeom>
          <a:noFill/>
        </p:spPr>
        <p:txBody>
          <a:bodyPr wrap="square" rtlCol="1">
            <a:spAutoFit/>
          </a:bodyPr>
          <a:lstStyle/>
          <a:p>
            <a:pPr algn="l" rtl="0"/>
            <a:endParaRPr lang="en-US" dirty="0">
              <a:latin typeface="Candara Light" panose="020E0502030303020204" pitchFamily="34" charset="0"/>
            </a:endParaRPr>
          </a:p>
          <a:p>
            <a:pPr algn="l" rtl="0"/>
            <a:endParaRPr lang="en-US" dirty="0">
              <a:latin typeface="Candara Light" panose="020E0502030303020204" pitchFamily="34" charset="0"/>
            </a:endParaRPr>
          </a:p>
          <a:p>
            <a:pPr algn="l" rtl="0"/>
            <a:r>
              <a:rPr lang="en-US" b="1" u="sng" dirty="0">
                <a:latin typeface="Candara Light" panose="020E0502030303020204" pitchFamily="34" charset="0"/>
              </a:rPr>
              <a:t>Run Requirements Final Part:</a:t>
            </a:r>
          </a:p>
          <a:p>
            <a:pPr algn="l" rtl="0"/>
            <a:r>
              <a:rPr lang="en-US" b="1" dirty="0">
                <a:latin typeface="Candara Light" panose="020E0502030303020204" pitchFamily="34" charset="0"/>
              </a:rPr>
              <a:t>After all the previous requirements are met, installed and configured.</a:t>
            </a:r>
          </a:p>
          <a:p>
            <a:pPr algn="l" rtl="0"/>
            <a:endParaRPr lang="en-US" b="1" dirty="0">
              <a:latin typeface="Candara Light" panose="020E0502030303020204" pitchFamily="34" charset="0"/>
            </a:endParaRPr>
          </a:p>
          <a:p>
            <a:pPr marL="342900" indent="-342900" algn="l" rtl="0">
              <a:buAutoNum type="arabicPeriod"/>
            </a:pPr>
            <a:r>
              <a:rPr lang="en-US" b="1" dirty="0">
                <a:latin typeface="Candara Light" panose="020E0502030303020204" pitchFamily="34" charset="0"/>
              </a:rPr>
              <a:t>We should find contract named </a:t>
            </a:r>
            <a:r>
              <a:rPr lang="en-US" b="1" dirty="0" err="1">
                <a:latin typeface="Candara Light" panose="020E0502030303020204" pitchFamily="34" charset="0"/>
              </a:rPr>
              <a:t>Election.sol</a:t>
            </a:r>
            <a:r>
              <a:rPr lang="en-US" b="1" dirty="0">
                <a:latin typeface="Candara Light" panose="020E0502030303020204" pitchFamily="34" charset="0"/>
              </a:rPr>
              <a:t>, at row 9 change admin public address.</a:t>
            </a:r>
          </a:p>
          <a:p>
            <a:pPr algn="l" rtl="0"/>
            <a:r>
              <a:rPr lang="en-US" b="1" dirty="0">
                <a:latin typeface="Candara Light" panose="020E0502030303020204" pitchFamily="34" charset="0"/>
              </a:rPr>
              <a:t>1.1 Take any account of Ganache provided wallets, copy its public address and claim him to</a:t>
            </a:r>
          </a:p>
          <a:p>
            <a:pPr algn="l" rtl="0"/>
            <a:r>
              <a:rPr lang="en-US" b="1" dirty="0">
                <a:latin typeface="Candara Light" panose="020E0502030303020204" pitchFamily="34" charset="0"/>
              </a:rPr>
              <a:t> be an admin.</a:t>
            </a:r>
          </a:p>
          <a:p>
            <a:pPr algn="l" rtl="0"/>
            <a:endParaRPr lang="en-US" b="1" dirty="0">
              <a:latin typeface="Candara Light" panose="020E0502030303020204" pitchFamily="34" charset="0"/>
            </a:endParaRPr>
          </a:p>
          <a:p>
            <a:pPr marL="342900" indent="-342900" algn="l" rtl="0">
              <a:buAutoNum type="arabicPeriod" startAt="2"/>
            </a:pPr>
            <a:r>
              <a:rPr lang="en-US" b="1" dirty="0">
                <a:latin typeface="Candara Light" panose="020E0502030303020204" pitchFamily="34" charset="0"/>
              </a:rPr>
              <a:t>Find 2_deploy_contracts.js at row 6 change the address to Admin’s address, we deploy some tokens</a:t>
            </a:r>
          </a:p>
          <a:p>
            <a:pPr algn="l" rtl="0"/>
            <a:r>
              <a:rPr lang="en-US" b="1" dirty="0">
                <a:latin typeface="Candara Light" panose="020E0502030303020204" pitchFamily="34" charset="0"/>
              </a:rPr>
              <a:t>To Admin’s account for free use if needed.</a:t>
            </a:r>
          </a:p>
          <a:p>
            <a:pPr algn="l" rtl="0"/>
            <a:endParaRPr lang="en-US" b="1" dirty="0">
              <a:latin typeface="Candara Light" panose="020E0502030303020204" pitchFamily="34" charset="0"/>
            </a:endParaRPr>
          </a:p>
          <a:p>
            <a:pPr algn="l" rtl="0"/>
            <a:r>
              <a:rPr lang="en-US" b="1" dirty="0">
                <a:latin typeface="Candara Light" panose="020E0502030303020204" pitchFamily="34" charset="0"/>
              </a:rPr>
              <a:t>3. After all those steps are done, open folder in compiler and run the following commands:</a:t>
            </a:r>
          </a:p>
          <a:p>
            <a:pPr algn="l" rtl="0"/>
            <a:endParaRPr lang="en-US" b="1" dirty="0">
              <a:latin typeface="Candara Light" panose="020E0502030303020204" pitchFamily="34" charset="0"/>
            </a:endParaRPr>
          </a:p>
          <a:p>
            <a:pPr algn="l" rtl="0"/>
            <a:r>
              <a:rPr lang="en-US" b="1" dirty="0">
                <a:solidFill>
                  <a:srgbClr val="00B050"/>
                </a:solidFill>
                <a:latin typeface="Candara Light" panose="020E0502030303020204" pitchFamily="34" charset="0"/>
              </a:rPr>
              <a:t>Truffle compile </a:t>
            </a:r>
            <a:r>
              <a:rPr lang="en-US" b="1" dirty="0">
                <a:latin typeface="Candara Light" panose="020E0502030303020204" pitchFamily="34" charset="0"/>
              </a:rPr>
              <a:t>(compile the contract and check if everything went clear)</a:t>
            </a:r>
          </a:p>
          <a:p>
            <a:pPr algn="l" rtl="0"/>
            <a:r>
              <a:rPr lang="en-US" b="1" dirty="0">
                <a:solidFill>
                  <a:srgbClr val="00B050"/>
                </a:solidFill>
                <a:latin typeface="Candara Light" panose="020E0502030303020204" pitchFamily="34" charset="0"/>
              </a:rPr>
              <a:t>Truffle migrate –reset </a:t>
            </a:r>
            <a:r>
              <a:rPr lang="en-US" b="1" dirty="0">
                <a:latin typeface="Candara Light" panose="020E0502030303020204" pitchFamily="34" charset="0"/>
              </a:rPr>
              <a:t>(migration, brand new start)</a:t>
            </a:r>
          </a:p>
          <a:p>
            <a:pPr algn="l" rtl="0"/>
            <a:r>
              <a:rPr lang="en-US" b="1" dirty="0">
                <a:latin typeface="Candara Light" panose="020E0502030303020204" pitchFamily="34" charset="0"/>
              </a:rPr>
              <a:t>#After truffle migrate command output search for </a:t>
            </a:r>
            <a:r>
              <a:rPr lang="en-US" b="1" dirty="0" err="1">
                <a:latin typeface="Candara Light" panose="020E0502030303020204" pitchFamily="34" charset="0"/>
              </a:rPr>
              <a:t>Token.Sol</a:t>
            </a:r>
            <a:r>
              <a:rPr lang="en-US" b="1" dirty="0">
                <a:latin typeface="Candara Light" panose="020E0502030303020204" pitchFamily="34" charset="0"/>
              </a:rPr>
              <a:t> contract address and import this </a:t>
            </a:r>
          </a:p>
          <a:p>
            <a:pPr algn="l" rtl="0"/>
            <a:r>
              <a:rPr lang="en-US" b="1" dirty="0">
                <a:latin typeface="Candara Light" panose="020E0502030303020204" pitchFamily="34" charset="0"/>
              </a:rPr>
              <a:t>Address in MetaMask as “import token”, do it for each of the accounts that are participating.</a:t>
            </a:r>
          </a:p>
          <a:p>
            <a:pPr algn="l" rtl="0"/>
            <a:endParaRPr lang="en-US" b="1" dirty="0">
              <a:latin typeface="Candara Light" panose="020E0502030303020204" pitchFamily="34" charset="0"/>
            </a:endParaRPr>
          </a:p>
          <a:p>
            <a:pPr algn="l" rtl="0"/>
            <a:r>
              <a:rPr lang="en-US" b="1" dirty="0">
                <a:latin typeface="Candara Light" panose="020E0502030303020204" pitchFamily="34" charset="0"/>
              </a:rPr>
              <a:t>4. Start the server by command: </a:t>
            </a:r>
          </a:p>
          <a:p>
            <a:pPr algn="l" rtl="0"/>
            <a:r>
              <a:rPr lang="en-US" b="1" dirty="0" err="1">
                <a:solidFill>
                  <a:srgbClr val="00B050"/>
                </a:solidFill>
                <a:latin typeface="Candara Light" panose="020E0502030303020204" pitchFamily="34" charset="0"/>
              </a:rPr>
              <a:t>npm</a:t>
            </a:r>
            <a:r>
              <a:rPr lang="en-US" b="1" dirty="0">
                <a:solidFill>
                  <a:srgbClr val="00B050"/>
                </a:solidFill>
                <a:latin typeface="Candara Light" panose="020E0502030303020204" pitchFamily="34" charset="0"/>
              </a:rPr>
              <a:t> run dev</a:t>
            </a:r>
          </a:p>
          <a:p>
            <a:pPr algn="l" rtl="0"/>
            <a:endParaRPr lang="en-US" b="1" dirty="0">
              <a:latin typeface="Candara Light" panose="020E0502030303020204" pitchFamily="34" charset="0"/>
            </a:endParaRPr>
          </a:p>
          <a:p>
            <a:pPr algn="l" rtl="0"/>
            <a:r>
              <a:rPr lang="en-US" b="1" dirty="0">
                <a:latin typeface="Candara Light" panose="020E0502030303020204" pitchFamily="34" charset="0"/>
              </a:rPr>
              <a:t>5. </a:t>
            </a:r>
            <a:r>
              <a:rPr lang="en-US" b="1">
                <a:latin typeface="Candara Light" panose="020E0502030303020204" pitchFamily="34" charset="0"/>
              </a:rPr>
              <a:t>Login </a:t>
            </a:r>
            <a:r>
              <a:rPr lang="en-US" b="1" dirty="0">
                <a:latin typeface="Candara Light" panose="020E0502030303020204" pitchFamily="34" charset="0"/>
              </a:rPr>
              <a:t>to MetaMask and </a:t>
            </a:r>
            <a:r>
              <a:rPr lang="en-US" b="1">
                <a:latin typeface="Candara Light" panose="020E0502030303020204" pitchFamily="34" charset="0"/>
              </a:rPr>
              <a:t>refresh the page if needed.</a:t>
            </a:r>
            <a:endParaRPr lang="en-US" b="1" dirty="0">
              <a:latin typeface="Candara Light" panose="020E0502030303020204" pitchFamily="34" charset="0"/>
            </a:endParaRPr>
          </a:p>
          <a:p>
            <a:pPr algn="l" rtl="0"/>
            <a:endParaRPr lang="en-US" b="1" dirty="0">
              <a:latin typeface="Candara Light" panose="020E0502030303020204" pitchFamily="34" charset="0"/>
            </a:endParaRPr>
          </a:p>
          <a:p>
            <a:pPr algn="l" rtl="0"/>
            <a:endParaRPr lang="en-US" b="1" u="sng" dirty="0">
              <a:latin typeface="Candara Light" panose="020E0502030303020204" pitchFamily="34" charset="0"/>
            </a:endParaRPr>
          </a:p>
          <a:p>
            <a:pPr algn="l" rtl="0"/>
            <a:endParaRPr lang="en-US" b="1" u="sng" dirty="0">
              <a:latin typeface="Candara Light" panose="020E0502030303020204" pitchFamily="34" charset="0"/>
            </a:endParaRPr>
          </a:p>
        </p:txBody>
      </p:sp>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388" y="0"/>
            <a:ext cx="3247748" cy="3247748"/>
          </a:xfrm>
          <a:prstGeom prst="rect">
            <a:avLst/>
          </a:prstGeom>
        </p:spPr>
      </p:pic>
    </p:spTree>
    <p:extLst>
      <p:ext uri="{BB962C8B-B14F-4D97-AF65-F5344CB8AC3E}">
        <p14:creationId xmlns:p14="http://schemas.microsoft.com/office/powerpoint/2010/main" val="99552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04304" y="0"/>
            <a:ext cx="3918012" cy="594804"/>
          </a:xfrm>
        </p:spPr>
        <p:txBody>
          <a:bodyPr>
            <a:normAutofit/>
          </a:bodyPr>
          <a:lstStyle/>
          <a:p>
            <a:pPr algn="l"/>
            <a:r>
              <a:rPr lang="en-US" u="sng" dirty="0">
                <a:effectLst/>
                <a:latin typeface="Bernard MT Condensed" panose="02050806060905020404" pitchFamily="18" charset="0"/>
              </a:rPr>
              <a:t>Files </a:t>
            </a:r>
            <a:r>
              <a:rPr lang="en-US" u="sng" dirty="0">
                <a:latin typeface="Bernard MT Condensed" panose="02050806060905020404" pitchFamily="18" charset="0"/>
              </a:rPr>
              <a:t>and modules</a:t>
            </a:r>
            <a:endParaRPr lang="he-IL" u="sng" dirty="0">
              <a:effectLst/>
              <a:latin typeface="Bernard MT Condensed" panose="02050806060905020404" pitchFamily="18" charset="0"/>
            </a:endParaRPr>
          </a:p>
        </p:txBody>
      </p:sp>
      <p:sp>
        <p:nvSpPr>
          <p:cNvPr id="3" name="מציין מיקום טקסט 2"/>
          <p:cNvSpPr>
            <a:spLocks noGrp="1"/>
          </p:cNvSpPr>
          <p:nvPr>
            <p:ph type="body" idx="1"/>
          </p:nvPr>
        </p:nvSpPr>
        <p:spPr>
          <a:xfrm>
            <a:off x="816746" y="417250"/>
            <a:ext cx="10956523" cy="6116715"/>
          </a:xfrm>
        </p:spPr>
        <p:txBody>
          <a:bodyPr numCol="3">
            <a:noAutofit/>
          </a:bodyPr>
          <a:lstStyle/>
          <a:p>
            <a:pPr algn="l" rtl="0"/>
            <a:r>
              <a:rPr lang="en-US" sz="1800" b="1" u="sng" dirty="0">
                <a:effectLst/>
                <a:latin typeface="Candara Light" panose="020E0502030303020204" pitchFamily="34" charset="0"/>
              </a:rPr>
              <a:t>1_initial_migration.js:</a:t>
            </a:r>
          </a:p>
          <a:p>
            <a:pPr algn="l" rtl="0"/>
            <a:r>
              <a:rPr lang="en-US" sz="1600" dirty="0">
                <a:latin typeface="Candara Light" panose="020E0502030303020204" pitchFamily="34" charset="0"/>
              </a:rPr>
              <a:t>Truffle migration file for deploying the Migrations contract.</a:t>
            </a:r>
          </a:p>
          <a:p>
            <a:pPr algn="l" rtl="0"/>
            <a:r>
              <a:rPr lang="en-US" sz="1800" b="1" u="sng" dirty="0">
                <a:effectLst/>
                <a:latin typeface="Candara Light" panose="020E0502030303020204" pitchFamily="34" charset="0"/>
              </a:rPr>
              <a:t>2_deploy_contracts.js: </a:t>
            </a:r>
          </a:p>
          <a:p>
            <a:pPr algn="l" rtl="0"/>
            <a:r>
              <a:rPr lang="en-US" sz="1600" dirty="0">
                <a:effectLst/>
                <a:latin typeface="Candara Light" panose="020E0502030303020204" pitchFamily="34" charset="0"/>
              </a:rPr>
              <a:t>Truffle migration file for deploying the Election and Token contracts. It also transfers</a:t>
            </a:r>
          </a:p>
          <a:p>
            <a:pPr algn="l" rtl="0"/>
            <a:r>
              <a:rPr lang="en-US" sz="1600" dirty="0">
                <a:effectLst/>
                <a:latin typeface="Candara Light" panose="020E0502030303020204" pitchFamily="34" charset="0"/>
              </a:rPr>
              <a:t> tokens to the Election contract after deployment.</a:t>
            </a:r>
          </a:p>
          <a:p>
            <a:pPr algn="l" rtl="0"/>
            <a:r>
              <a:rPr lang="en-US" sz="1800" b="1" u="sng" dirty="0">
                <a:effectLst/>
                <a:latin typeface="Candara Light" panose="020E0502030303020204" pitchFamily="34" charset="0"/>
              </a:rPr>
              <a:t>app.js:</a:t>
            </a:r>
            <a:r>
              <a:rPr lang="en-US" sz="1800" b="1" dirty="0">
                <a:effectLst/>
                <a:latin typeface="Candara Light" panose="020E0502030303020204" pitchFamily="34" charset="0"/>
              </a:rPr>
              <a:t> </a:t>
            </a:r>
          </a:p>
          <a:p>
            <a:pPr algn="l" rtl="0"/>
            <a:r>
              <a:rPr lang="en-US" sz="1600" dirty="0">
                <a:effectLst/>
                <a:latin typeface="Candara Light" panose="020E0502030303020204" pitchFamily="34" charset="0"/>
              </a:rPr>
              <a:t>Client-side JavaScript file responsible for interacting with the deployed contracts. It establishes a connection to the </a:t>
            </a:r>
            <a:r>
              <a:rPr lang="en-US" sz="1600" dirty="0" err="1">
                <a:effectLst/>
                <a:latin typeface="Candara Light" panose="020E0502030303020204" pitchFamily="34" charset="0"/>
              </a:rPr>
              <a:t>blockchain</a:t>
            </a:r>
            <a:r>
              <a:rPr lang="en-US" sz="1600" dirty="0">
                <a:effectLst/>
                <a:latin typeface="Candara Light" panose="020E0502030303020204" pitchFamily="34" charset="0"/>
              </a:rPr>
              <a:t>, retrieves contract instances, and provides functionality for voting and administering the election process. It also handles event listeners for UI interactions.</a:t>
            </a:r>
          </a:p>
          <a:p>
            <a:pPr algn="l" rtl="0"/>
            <a:r>
              <a:rPr lang="en-US" sz="1800" b="1" u="sng" dirty="0">
                <a:effectLst/>
                <a:latin typeface="Candara Light" panose="020E0502030303020204" pitchFamily="34" charset="0"/>
              </a:rPr>
              <a:t>index.html: </a:t>
            </a:r>
          </a:p>
          <a:p>
            <a:pPr algn="l" rtl="0"/>
            <a:r>
              <a:rPr lang="en-US" sz="1600" dirty="0">
                <a:effectLst/>
                <a:latin typeface="Candara Light" panose="020E0502030303020204" pitchFamily="34" charset="0"/>
              </a:rPr>
              <a:t>HTML file defining the structure of the web application. It includes elements for displaying election information, candidate lists, and voting interfaces. It also imports necessary JavaScript and CSS files</a:t>
            </a:r>
            <a:r>
              <a:rPr lang="en-US" sz="1600" dirty="0">
                <a:latin typeface="Candara Light" panose="020E0502030303020204" pitchFamily="34" charset="0"/>
              </a:rPr>
              <a:t>.</a:t>
            </a:r>
          </a:p>
          <a:p>
            <a:pPr algn="l" rtl="0"/>
            <a:r>
              <a:rPr lang="en-US" sz="1800" b="1" u="sng" dirty="0">
                <a:effectLst/>
                <a:latin typeface="Candara Light" panose="020E0502030303020204" pitchFamily="34" charset="0"/>
              </a:rPr>
              <a:t>CSS File:</a:t>
            </a:r>
          </a:p>
          <a:p>
            <a:pPr algn="l" rtl="0"/>
            <a:r>
              <a:rPr lang="en-US" sz="1600" dirty="0">
                <a:effectLst/>
                <a:latin typeface="Candara Light" panose="020E0502030303020204" pitchFamily="34" charset="0"/>
              </a:rPr>
              <a:t>bootstrap.min.css: CSS file containing styles for the Bootstrap framework, used to enhance the appearance and layout of the web application.</a:t>
            </a:r>
            <a:endParaRPr lang="he-IL" sz="1600" dirty="0">
              <a:effectLst/>
              <a:latin typeface="Candara Light" panose="020E0502030303020204" pitchFamily="34" charset="0"/>
            </a:endParaRPr>
          </a:p>
          <a:p>
            <a:pPr algn="l" rtl="0"/>
            <a:r>
              <a:rPr lang="en-US" sz="1600" dirty="0">
                <a:effectLst/>
                <a:latin typeface="Candara Light" panose="020E0502030303020204" pitchFamily="34" charset="0"/>
              </a:rPr>
              <a:t>Custom-style.css: Responsible </a:t>
            </a:r>
            <a:r>
              <a:rPr lang="en-US" sz="1600">
                <a:effectLst/>
                <a:latin typeface="Candara Light" panose="020E0502030303020204" pitchFamily="34" charset="0"/>
              </a:rPr>
              <a:t>for styling.</a:t>
            </a:r>
            <a:endParaRPr lang="en-US" sz="1600" dirty="0">
              <a:effectLst/>
              <a:latin typeface="Candara Light" panose="020E0502030303020204" pitchFamily="34" charset="0"/>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9947" y="560403"/>
            <a:ext cx="2002654" cy="2002654"/>
          </a:xfrm>
          <a:prstGeom prst="rect">
            <a:avLst/>
          </a:prstGeom>
        </p:spPr>
      </p:pic>
    </p:spTree>
    <p:extLst>
      <p:ext uri="{BB962C8B-B14F-4D97-AF65-F5344CB8AC3E}">
        <p14:creationId xmlns:p14="http://schemas.microsoft.com/office/powerpoint/2010/main" val="54293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92755" y="-159799"/>
            <a:ext cx="6101918" cy="932745"/>
          </a:xfrm>
        </p:spPr>
        <p:txBody>
          <a:bodyPr>
            <a:noAutofit/>
          </a:bodyPr>
          <a:lstStyle/>
          <a:p>
            <a:r>
              <a:rPr lang="en-US" u="sng" dirty="0">
                <a:latin typeface="Bernard MT Condensed" panose="02050806060905020404" pitchFamily="18" charset="0"/>
              </a:rPr>
              <a:t>Files and modules</a:t>
            </a:r>
            <a:endParaRPr lang="he-IL" u="sng" dirty="0">
              <a:latin typeface="Bernard MT Condensed" panose="02050806060905020404" pitchFamily="18" charset="0"/>
            </a:endParaRPr>
          </a:p>
        </p:txBody>
      </p:sp>
      <p:sp>
        <p:nvSpPr>
          <p:cNvPr id="3" name="TextBox 2"/>
          <p:cNvSpPr txBox="1"/>
          <p:nvPr/>
        </p:nvSpPr>
        <p:spPr>
          <a:xfrm>
            <a:off x="270532" y="772946"/>
            <a:ext cx="10194524" cy="4585871"/>
          </a:xfrm>
          <a:prstGeom prst="rect">
            <a:avLst/>
          </a:prstGeom>
          <a:noFill/>
        </p:spPr>
        <p:txBody>
          <a:bodyPr wrap="square" rtlCol="1">
            <a:spAutoFit/>
          </a:bodyPr>
          <a:lstStyle/>
          <a:p>
            <a:pPr algn="l" rtl="0"/>
            <a:r>
              <a:rPr lang="en-US" sz="1600" b="1" u="sng" dirty="0">
                <a:latin typeface="Candara Light" panose="020E0502030303020204" pitchFamily="34" charset="0"/>
              </a:rPr>
              <a:t>Election Contract:</a:t>
            </a:r>
            <a:endParaRPr lang="en-US" sz="1600" u="sng" dirty="0">
              <a:latin typeface="Candara Light" panose="020E0502030303020204" pitchFamily="34" charset="0"/>
            </a:endParaRPr>
          </a:p>
          <a:p>
            <a:pPr algn="l" rtl="0"/>
            <a:r>
              <a:rPr lang="en-US" sz="1600" dirty="0">
                <a:latin typeface="Candara Light" panose="020E0502030303020204" pitchFamily="34" charset="0"/>
              </a:rPr>
              <a:t>Stores information about candidates and voters.</a:t>
            </a:r>
          </a:p>
          <a:p>
            <a:pPr algn="l" rtl="0"/>
            <a:r>
              <a:rPr lang="en-US" sz="1600" dirty="0">
                <a:latin typeface="Candara Light" panose="020E0502030303020204" pitchFamily="34" charset="0"/>
              </a:rPr>
              <a:t>Allows administrators to set the voting period and add candidates.</a:t>
            </a:r>
          </a:p>
          <a:p>
            <a:pPr algn="l" rtl="0"/>
            <a:r>
              <a:rPr lang="en-US" sz="1600" dirty="0">
                <a:latin typeface="Candara Light" panose="020E0502030303020204" pitchFamily="34" charset="0"/>
              </a:rPr>
              <a:t>Basically, all the main functionalities in the blockchain and app.</a:t>
            </a:r>
          </a:p>
          <a:p>
            <a:pPr algn="l" rtl="0"/>
            <a:endParaRPr lang="en-US" sz="1600" dirty="0">
              <a:latin typeface="Candara Light" panose="020E0502030303020204" pitchFamily="34" charset="0"/>
            </a:endParaRPr>
          </a:p>
          <a:p>
            <a:pPr algn="l" rtl="0"/>
            <a:r>
              <a:rPr lang="en-US" sz="1600" b="1" u="sng" dirty="0">
                <a:latin typeface="Candara Light" panose="020E0502030303020204" pitchFamily="34" charset="0"/>
              </a:rPr>
              <a:t>Token Contract:</a:t>
            </a:r>
            <a:endParaRPr lang="en-US" sz="1600" u="sng" dirty="0">
              <a:latin typeface="Candara Light" panose="020E0502030303020204" pitchFamily="34" charset="0"/>
            </a:endParaRPr>
          </a:p>
          <a:p>
            <a:pPr algn="l" rtl="0"/>
            <a:r>
              <a:rPr lang="en-US" sz="1600" dirty="0">
                <a:latin typeface="Candara Light" panose="020E0502030303020204" pitchFamily="34" charset="0"/>
              </a:rPr>
              <a:t>Implements the ERC20 token standard with basic simple functionality.</a:t>
            </a:r>
          </a:p>
          <a:p>
            <a:pPr algn="l" rtl="0"/>
            <a:endParaRPr lang="en-US" sz="1600" dirty="0">
              <a:latin typeface="Candara Light" panose="020E0502030303020204" pitchFamily="34" charset="0"/>
            </a:endParaRPr>
          </a:p>
          <a:p>
            <a:pPr algn="l" rtl="0"/>
            <a:r>
              <a:rPr lang="en-US" b="1" u="sng" dirty="0">
                <a:latin typeface="Candara Light" panose="020E0502030303020204" pitchFamily="34" charset="0"/>
              </a:rPr>
              <a:t>Migrations  file:</a:t>
            </a:r>
          </a:p>
          <a:p>
            <a:pPr algn="l" rtl="0"/>
            <a:r>
              <a:rPr lang="en-US" sz="1600" dirty="0">
                <a:latin typeface="Candara Light" panose="020E0502030303020204" pitchFamily="34" charset="0"/>
              </a:rPr>
              <a:t>contains migration scripts that Truffle uses for the automatic deployment of contracts </a:t>
            </a:r>
          </a:p>
          <a:p>
            <a:pPr algn="l" rtl="0"/>
            <a:r>
              <a:rPr lang="en-US" sz="1600" dirty="0">
                <a:latin typeface="Candara Light" panose="020E0502030303020204" pitchFamily="34" charset="0"/>
              </a:rPr>
              <a:t>on the Ethereum network.</a:t>
            </a:r>
          </a:p>
          <a:p>
            <a:pPr algn="l" rtl="0"/>
            <a:endParaRPr lang="en-US" sz="1600" dirty="0">
              <a:latin typeface="Candara Light" panose="020E0502030303020204" pitchFamily="34" charset="0"/>
            </a:endParaRPr>
          </a:p>
          <a:p>
            <a:pPr algn="l" rtl="0"/>
            <a:r>
              <a:rPr lang="en-US" sz="1600" b="1" u="sng" dirty="0">
                <a:latin typeface="Candara Light" panose="020E0502030303020204" pitchFamily="34" charset="0"/>
              </a:rPr>
              <a:t>Else files:</a:t>
            </a:r>
          </a:p>
          <a:p>
            <a:pPr algn="l" rtl="0"/>
            <a:r>
              <a:rPr lang="en-US" sz="1600" dirty="0">
                <a:latin typeface="Candara Light" panose="020E0502030303020204" pitchFamily="34" charset="0"/>
              </a:rPr>
              <a:t>Mostly generated by migration or other processes. </a:t>
            </a:r>
          </a:p>
          <a:p>
            <a:pPr algn="l" rtl="0"/>
            <a:endParaRPr lang="en-US" sz="1600" dirty="0">
              <a:latin typeface="Candara Light" panose="020E0502030303020204" pitchFamily="34" charset="0"/>
            </a:endParaRPr>
          </a:p>
          <a:p>
            <a:pPr algn="l" rtl="0"/>
            <a:endParaRPr lang="en-US" sz="1600" dirty="0">
              <a:latin typeface="Candara Light" panose="020E0502030303020204" pitchFamily="34" charset="0"/>
            </a:endParaRPr>
          </a:p>
          <a:p>
            <a:pPr algn="l" rtl="0"/>
            <a:endParaRPr lang="en-US" sz="1600" dirty="0">
              <a:latin typeface="Candara Light" panose="020E0502030303020204" pitchFamily="34" charset="0"/>
            </a:endParaRPr>
          </a:p>
          <a:p>
            <a:pPr algn="l" rtl="0"/>
            <a:endParaRPr lang="he-IL" dirty="0"/>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6974" y="562103"/>
            <a:ext cx="2000436" cy="2000436"/>
          </a:xfrm>
          <a:prstGeom prst="rect">
            <a:avLst/>
          </a:prstGeom>
        </p:spPr>
      </p:pic>
    </p:spTree>
    <p:extLst>
      <p:ext uri="{BB962C8B-B14F-4D97-AF65-F5344CB8AC3E}">
        <p14:creationId xmlns:p14="http://schemas.microsoft.com/office/powerpoint/2010/main" val="186556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708490" y="0"/>
            <a:ext cx="4483510" cy="527066"/>
          </a:xfrm>
        </p:spPr>
        <p:txBody>
          <a:bodyPr>
            <a:normAutofit fontScale="90000"/>
          </a:bodyPr>
          <a:lstStyle/>
          <a:p>
            <a:r>
              <a:rPr lang="en-US" b="0" u="sng" dirty="0">
                <a:effectLst/>
                <a:latin typeface="Bernard MT Condensed" panose="02050806060905020404" pitchFamily="18" charset="0"/>
              </a:rPr>
              <a:t>End-to-end Functionality</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383458"/>
            <a:ext cx="9711847" cy="6096000"/>
          </a:xfrm>
        </p:spPr>
        <p:txBody>
          <a:bodyPr>
            <a:normAutofit fontScale="85000" lnSpcReduction="20000"/>
          </a:bodyPr>
          <a:lstStyle/>
          <a:p>
            <a:pPr rtl="0"/>
            <a:r>
              <a:rPr lang="en-US" b="1" u="sng" dirty="0"/>
              <a:t>Only Admin Restrictions:</a:t>
            </a:r>
          </a:p>
          <a:p>
            <a:pPr marL="342900" indent="-342900" algn="l" rtl="0">
              <a:buAutoNum type="arabicPeriod"/>
            </a:pPr>
            <a:r>
              <a:rPr lang="en-US" sz="1400" dirty="0">
                <a:effectLst/>
              </a:rPr>
              <a:t>Admin accounts cannot perform a Vote.(Too much information provided for fair vote)</a:t>
            </a:r>
          </a:p>
          <a:p>
            <a:pPr marL="342900" indent="-342900" algn="l" rtl="0">
              <a:buAutoNum type="arabicPeriod"/>
            </a:pPr>
            <a:r>
              <a:rPr lang="en-US" sz="1400" dirty="0">
                <a:effectLst/>
              </a:rPr>
              <a:t>Admin can set the time for voting period. (Cannot add not logical time).</a:t>
            </a:r>
          </a:p>
          <a:p>
            <a:pPr marL="342900" indent="-342900" algn="l" rtl="0">
              <a:buAutoNum type="arabicPeriod"/>
            </a:pPr>
            <a:r>
              <a:rPr lang="en-US" sz="1400" dirty="0">
                <a:effectLst/>
              </a:rPr>
              <a:t>Admin can view election book.</a:t>
            </a:r>
          </a:p>
          <a:p>
            <a:pPr marL="342900" indent="-342900" algn="l" rtl="0">
              <a:buAutoNum type="arabicPeriod"/>
            </a:pPr>
            <a:r>
              <a:rPr lang="en-US" sz="1400" dirty="0">
                <a:effectLst/>
              </a:rPr>
              <a:t>Admin can add a candidate.</a:t>
            </a:r>
          </a:p>
          <a:p>
            <a:pPr marL="342900" indent="-342900" algn="l" rtl="0">
              <a:buAutoNum type="arabicPeriod"/>
            </a:pPr>
            <a:r>
              <a:rPr lang="en-US" sz="1400" dirty="0">
                <a:effectLst/>
              </a:rPr>
              <a:t>Admin clear the election book and preference table.</a:t>
            </a:r>
          </a:p>
          <a:p>
            <a:pPr marL="342900" indent="-342900" algn="l" rtl="0">
              <a:buAutoNum type="arabicPeriod"/>
            </a:pPr>
            <a:r>
              <a:rPr lang="en-US" sz="1400" dirty="0">
                <a:effectLst/>
              </a:rPr>
              <a:t>Admin can see in Real Time vote counts else hidden</a:t>
            </a:r>
          </a:p>
          <a:p>
            <a:pPr marL="342900" indent="-342900" algn="l" rtl="0">
              <a:buFont typeface="Arial" panose="020B0604020202020204" pitchFamily="34" charset="0"/>
              <a:buAutoNum type="arabicPeriod"/>
            </a:pPr>
            <a:r>
              <a:rPr lang="en-US" sz="1400" b="1" dirty="0">
                <a:effectLst/>
              </a:rPr>
              <a:t>Voter’s Address is stored in election book with AES encryption with secret word “Sparta”</a:t>
            </a:r>
          </a:p>
          <a:p>
            <a:pPr marL="342900" indent="-342900" algn="l" rtl="0">
              <a:buFont typeface="Arial" panose="020B0604020202020204" pitchFamily="34" charset="0"/>
              <a:buAutoNum type="arabicPeriod"/>
            </a:pPr>
            <a:r>
              <a:rPr lang="en-US" sz="1400" b="1" dirty="0">
                <a:effectLst/>
              </a:rPr>
              <a:t>Voter’s Address  displayed only as substring from the real address that had been encrypted.</a:t>
            </a:r>
          </a:p>
          <a:p>
            <a:pPr marL="342900" indent="-342900" algn="l" rtl="0">
              <a:buAutoNum type="arabicPeriod"/>
            </a:pPr>
            <a:endParaRPr lang="en-US" sz="1400" dirty="0">
              <a:effectLst/>
            </a:endParaRPr>
          </a:p>
          <a:p>
            <a:pPr marL="342900" indent="-342900" algn="l" rtl="0">
              <a:buAutoNum type="arabicPeriod"/>
            </a:pPr>
            <a:endParaRPr lang="en-US" sz="1400" dirty="0">
              <a:effectLst/>
            </a:endParaRPr>
          </a:p>
          <a:p>
            <a:pPr rtl="0"/>
            <a:r>
              <a:rPr lang="en-US" b="1" u="sng" dirty="0"/>
              <a:t>Voting Restrictions:</a:t>
            </a:r>
          </a:p>
          <a:p>
            <a:pPr rtl="0"/>
            <a:endParaRPr lang="en-US" sz="1400" b="1" dirty="0">
              <a:effectLst/>
            </a:endParaRPr>
          </a:p>
          <a:p>
            <a:pPr marL="342900" indent="-342900" algn="l" rtl="0">
              <a:buAutoNum type="arabicPeriod"/>
            </a:pPr>
            <a:r>
              <a:rPr lang="en-US" sz="1400" b="1" dirty="0">
                <a:effectLst/>
              </a:rPr>
              <a:t>Vote cannot be casted if the period is not set or timed out. (Button Off and Contract will revert)</a:t>
            </a:r>
          </a:p>
          <a:p>
            <a:pPr marL="342900" indent="-342900" algn="l" rtl="0">
              <a:buAutoNum type="arabicPeriod"/>
            </a:pPr>
            <a:r>
              <a:rPr lang="en-US" sz="1400" b="1" dirty="0">
                <a:effectLst/>
              </a:rPr>
              <a:t>Each Account can vote only once.</a:t>
            </a:r>
          </a:p>
          <a:p>
            <a:pPr marL="342900" indent="-342900" algn="l" rtl="0">
              <a:buAutoNum type="arabicPeriod"/>
            </a:pPr>
            <a:r>
              <a:rPr lang="en-US" sz="1400" b="1" dirty="0">
                <a:effectLst/>
              </a:rPr>
              <a:t>Vote Count will be available for view only when the vote period is over and will be presented in table descending order, winner is 1</a:t>
            </a:r>
            <a:r>
              <a:rPr lang="en-US" sz="1400" b="1" baseline="30000" dirty="0">
                <a:effectLst/>
              </a:rPr>
              <a:t>st</a:t>
            </a:r>
            <a:r>
              <a:rPr lang="en-US" sz="1400" b="1" dirty="0">
                <a:effectLst/>
              </a:rPr>
              <a:t> next to vote counter.</a:t>
            </a:r>
          </a:p>
          <a:p>
            <a:pPr marL="342900" indent="-342900" algn="l" rtl="0">
              <a:buAutoNum type="arabicPeriod"/>
            </a:pPr>
            <a:r>
              <a:rPr lang="en-US" sz="1400" b="1" dirty="0">
                <a:effectLst/>
              </a:rPr>
              <a:t>Each voter can view Candidate’s preferences and see if it fits him to cast a vote.</a:t>
            </a:r>
          </a:p>
          <a:p>
            <a:pPr marL="342900" indent="-342900" algn="l" rtl="0">
              <a:buAutoNum type="arabicPeriod"/>
            </a:pPr>
            <a:r>
              <a:rPr lang="en-US" sz="1400" b="1" dirty="0">
                <a:effectLst/>
              </a:rPr>
              <a:t>After vote performed VRT Token will be granted as a reward.</a:t>
            </a:r>
          </a:p>
          <a:p>
            <a:pPr marL="342900" indent="-342900" algn="l" rtl="0">
              <a:buAutoNum type="arabicPeriod"/>
            </a:pPr>
            <a:endParaRPr lang="en-US" sz="1400" b="1" dirty="0">
              <a:effectLst/>
            </a:endParaRPr>
          </a:p>
          <a:p>
            <a:pPr marL="342900" indent="-342900" algn="l" rtl="0">
              <a:buAutoNum type="arabicPeriod"/>
            </a:pPr>
            <a:endParaRPr lang="en-US" sz="1400" b="1" dirty="0">
              <a:effectLst/>
            </a:endParaRPr>
          </a:p>
          <a:p>
            <a:pPr marL="342900" indent="-342900" algn="l" rtl="0">
              <a:buAutoNum type="arabicPeriod"/>
            </a:pPr>
            <a:endParaRPr lang="en-US" sz="1400" b="1" dirty="0">
              <a:effectLst/>
            </a:endParaRPr>
          </a:p>
          <a:p>
            <a:pPr marL="342900" indent="-342900" algn="l" rtl="0">
              <a:buAutoNum type="arabicPeriod"/>
            </a:pPr>
            <a:endParaRPr lang="en-US" sz="1400" dirty="0">
              <a:effectLst/>
            </a:endParaRPr>
          </a:p>
          <a:p>
            <a:pPr marL="342900" indent="-342900" algn="l" rtl="0">
              <a:buAutoNum type="arabicPeriod"/>
            </a:pPr>
            <a:endParaRPr lang="en-US" sz="1400" dirty="0">
              <a:effectLst/>
            </a:endParaRPr>
          </a:p>
          <a:p>
            <a:pPr marL="342900" indent="-342900" rtl="0">
              <a:buAutoNum type="arabicPeriod"/>
            </a:pPr>
            <a:endParaRPr lang="en-US" sz="1600" dirty="0">
              <a:effectLst/>
            </a:endParaRPr>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spTree>
    <p:extLst>
      <p:ext uri="{BB962C8B-B14F-4D97-AF65-F5344CB8AC3E}">
        <p14:creationId xmlns:p14="http://schemas.microsoft.com/office/powerpoint/2010/main" val="172680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Default User:</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6" name="Picture 5" descr="A screenshot of a voting form&#10;&#10;Description automatically generated">
            <a:extLst>
              <a:ext uri="{FF2B5EF4-FFF2-40B4-BE49-F238E27FC236}">
                <a16:creationId xmlns:a16="http://schemas.microsoft.com/office/drawing/2014/main" id="{377C0B0E-3494-21B1-47EA-DC378E181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548" y="1140542"/>
            <a:ext cx="8085521" cy="5100481"/>
          </a:xfrm>
          <a:prstGeom prst="rect">
            <a:avLst/>
          </a:prstGeom>
        </p:spPr>
      </p:pic>
    </p:spTree>
    <p:extLst>
      <p:ext uri="{BB962C8B-B14F-4D97-AF65-F5344CB8AC3E}">
        <p14:creationId xmlns:p14="http://schemas.microsoft.com/office/powerpoint/2010/main" val="181414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804856" y="0"/>
            <a:ext cx="3387144" cy="527066"/>
          </a:xfrm>
        </p:spPr>
        <p:txBody>
          <a:bodyPr>
            <a:normAutofit fontScale="90000"/>
          </a:bodyPr>
          <a:lstStyle/>
          <a:p>
            <a:r>
              <a:rPr lang="en-US" b="0" u="sng" dirty="0">
                <a:effectLst/>
                <a:latin typeface="Bernard MT Condensed" panose="02050806060905020404" pitchFamily="18" charset="0"/>
              </a:rPr>
              <a:t>End-to-end example</a:t>
            </a:r>
            <a:endParaRPr lang="he-IL" u="sng" dirty="0">
              <a:latin typeface="Bernard MT Condensed" panose="02050806060905020404" pitchFamily="18" charset="0"/>
            </a:endParaRPr>
          </a:p>
        </p:txBody>
      </p:sp>
      <p:sp>
        <p:nvSpPr>
          <p:cNvPr id="3" name="מציין מיקום טקסט 2"/>
          <p:cNvSpPr>
            <a:spLocks noGrp="1"/>
          </p:cNvSpPr>
          <p:nvPr>
            <p:ph type="body" idx="1"/>
          </p:nvPr>
        </p:nvSpPr>
        <p:spPr>
          <a:xfrm>
            <a:off x="384661" y="527066"/>
            <a:ext cx="9711847" cy="4523678"/>
          </a:xfrm>
        </p:spPr>
        <p:txBody>
          <a:bodyPr>
            <a:normAutofit/>
          </a:bodyPr>
          <a:lstStyle/>
          <a:p>
            <a:pPr rtl="0"/>
            <a:r>
              <a:rPr lang="en-US" b="1" u="sng" dirty="0"/>
              <a:t>Landing Page Admin (Choose Admin Acc MetaMask):</a:t>
            </a:r>
          </a:p>
          <a:p>
            <a:pPr rtl="0"/>
            <a:endParaRPr lang="he-IL" b="1" u="sng" dirty="0"/>
          </a:p>
        </p:txBody>
      </p:sp>
      <p:pic>
        <p:nvPicPr>
          <p:cNvPr id="2050" name="Picture 2" descr="Процессор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50" y="826186"/>
            <a:ext cx="2246270" cy="223252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5926" y="4680826"/>
            <a:ext cx="2213359" cy="1927457"/>
          </a:xfrm>
          <a:prstGeom prst="rect">
            <a:avLst/>
          </a:prstGeom>
        </p:spPr>
      </p:pic>
      <p:pic>
        <p:nvPicPr>
          <p:cNvPr id="7" name="Picture 6" descr="A screenshot of a voting results&#10;&#10;Description automatically generated">
            <a:extLst>
              <a:ext uri="{FF2B5EF4-FFF2-40B4-BE49-F238E27FC236}">
                <a16:creationId xmlns:a16="http://schemas.microsoft.com/office/drawing/2014/main" id="{CE51943E-EE97-49CE-7C53-E94499B24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3079" y="1179871"/>
            <a:ext cx="5164293" cy="5324168"/>
          </a:xfrm>
          <a:prstGeom prst="rect">
            <a:avLst/>
          </a:prstGeom>
        </p:spPr>
      </p:pic>
    </p:spTree>
    <p:extLst>
      <p:ext uri="{BB962C8B-B14F-4D97-AF65-F5344CB8AC3E}">
        <p14:creationId xmlns:p14="http://schemas.microsoft.com/office/powerpoint/2010/main" val="2827509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350</TotalTime>
  <Words>1002</Words>
  <Application>Microsoft Office PowerPoint</Application>
  <PresentationFormat>Widescreen</PresentationFormat>
  <Paragraphs>140</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Bell MT</vt:lpstr>
      <vt:lpstr>Bernard MT Condensed</vt:lpstr>
      <vt:lpstr>Bookman Old Style</vt:lpstr>
      <vt:lpstr>Calibri</vt:lpstr>
      <vt:lpstr>Candara Light</vt:lpstr>
      <vt:lpstr>Rockwell</vt:lpstr>
      <vt:lpstr>Damask</vt:lpstr>
      <vt:lpstr>  Students:  </vt:lpstr>
      <vt:lpstr>Known bug</vt:lpstr>
      <vt:lpstr>Detailed installation</vt:lpstr>
      <vt:lpstr>Detailed installation</vt:lpstr>
      <vt:lpstr>Files and modules</vt:lpstr>
      <vt:lpstr>Files and modules</vt:lpstr>
      <vt:lpstr>End-to-end Functionality</vt:lpstr>
      <vt:lpstr>End-to-end example</vt:lpstr>
      <vt:lpstr>End-to-end example</vt:lpstr>
      <vt:lpstr>End-to-end example</vt:lpstr>
      <vt:lpstr>End-to-end example</vt:lpstr>
      <vt:lpstr>End-to-end example</vt:lpstr>
      <vt:lpstr>End-to-end example</vt:lpstr>
      <vt:lpstr>End-to-end example</vt:lpstr>
      <vt:lpstr>End-to-end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1. Dmitry Gorelik 2. nton Iosifov 3. Vladislav Liabouk</dc:title>
  <dc:creator>User</dc:creator>
  <cp:lastModifiedBy>Dima Gorelik</cp:lastModifiedBy>
  <cp:revision>22</cp:revision>
  <dcterms:created xsi:type="dcterms:W3CDTF">2024-04-14T10:23:19Z</dcterms:created>
  <dcterms:modified xsi:type="dcterms:W3CDTF">2024-04-25T08:54:28Z</dcterms:modified>
</cp:coreProperties>
</file>