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2" r:id="rId5"/>
    <p:sldId id="259" r:id="rId6"/>
    <p:sldId id="263" r:id="rId7"/>
    <p:sldId id="260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19.11.2017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674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19.11.2017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67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19.11.2017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058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19.11.2017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375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19.11.2017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244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19.11.2017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91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19.11.2017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82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19.11.2017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666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19.11.2017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623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19.11.2017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776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19.11.2017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03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03DC4-2D3B-4E31-B8AD-3D70C219D792}" type="datetimeFigureOut">
              <a:rPr lang="de-DE" smtClean="0"/>
              <a:t>19.11.2017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878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00372701-83B9-478A-9B29-7A50C8310B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5053837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9EDA5044-3268-4753-AEE8-20199924E2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0107" y="5448626"/>
            <a:ext cx="4443893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111A83C6-3159-48A2-95E0-D9A872D3EF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0463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1C8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CAA02B2-9FA3-4AA9-B6B7-696C7175F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992" y="986517"/>
            <a:ext cx="3495948" cy="34959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484295F-0A4C-43CE-AB48-8BE9CAAF5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576" y="3217991"/>
            <a:ext cx="4250531" cy="19089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Reinforcement Learning: Snake</a:t>
            </a:r>
          </a:p>
        </p:txBody>
      </p:sp>
    </p:spTree>
    <p:extLst>
      <p:ext uri="{BB962C8B-B14F-4D97-AF65-F5344CB8AC3E}">
        <p14:creationId xmlns:p14="http://schemas.microsoft.com/office/powerpoint/2010/main" val="351323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4A856-293E-4803-878E-F2C8DE58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07" y="187572"/>
            <a:ext cx="7886700" cy="1325563"/>
          </a:xfrm>
        </p:spPr>
        <p:txBody>
          <a:bodyPr/>
          <a:lstStyle/>
          <a:p>
            <a:r>
              <a:rPr lang="de-DE" dirty="0"/>
              <a:t>Q-Learning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0F217C-E4CE-4057-8D1A-D7BC4E6D8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3136"/>
            <a:ext cx="7886700" cy="981489"/>
          </a:xfrm>
        </p:spPr>
        <p:txBody>
          <a:bodyPr>
            <a:normAutofit/>
          </a:bodyPr>
          <a:lstStyle/>
          <a:p>
            <a:r>
              <a:rPr lang="en-US" dirty="0"/>
              <a:t>Improve reward function: </a:t>
            </a:r>
            <a:endParaRPr lang="en-US" altLang="de-DE" sz="2800" dirty="0"/>
          </a:p>
          <a:p>
            <a:pPr marL="0" indent="0">
              <a:buNone/>
            </a:pPr>
            <a:endParaRPr lang="de-DE" altLang="de-DE" sz="5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D2C3FD-55A5-49CF-A71B-E919D496E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91657"/>
            <a:ext cx="9143999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getSmartReward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current_state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next_state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reward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reward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-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game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b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reward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Snake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apple</a:t>
            </a:r>
            <a:b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.foodIsNearer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current_state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next_state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goes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apple</a:t>
            </a:r>
            <a:b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goes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away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apple</a:t>
            </a:r>
            <a:b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foodIsNearer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state1, state2):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(state1[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snake_head_x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- state1[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food_x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(state1[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snake_head_y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- state1[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food_y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&gt;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(state2[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snake_head_x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- state2[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food_x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+ 		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(state2[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snake_head_y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- state2[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food_y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])):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  <a:b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80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4A856-293E-4803-878E-F2C8DE58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07" y="187572"/>
            <a:ext cx="7886700" cy="1325563"/>
          </a:xfrm>
        </p:spPr>
        <p:txBody>
          <a:bodyPr/>
          <a:lstStyle/>
          <a:p>
            <a:r>
              <a:rPr lang="de-DE" dirty="0"/>
              <a:t>Different </a:t>
            </a:r>
            <a:r>
              <a:rPr lang="de-DE" dirty="0" err="1"/>
              <a:t>configurations</a:t>
            </a:r>
            <a:endParaRPr lang="de-DE" dirty="0"/>
          </a:p>
        </p:txBody>
      </p:sp>
      <p:pic>
        <p:nvPicPr>
          <p:cNvPr id="7" name="Grafik 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DA614065-02B3-4462-AAF4-17DD34F7B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9" y="3949770"/>
            <a:ext cx="3877639" cy="2908230"/>
          </a:xfrm>
          <a:prstGeom prst="rect">
            <a:avLst/>
          </a:prstGeom>
        </p:spPr>
      </p:pic>
      <p:pic>
        <p:nvPicPr>
          <p:cNvPr id="9" name="Grafik 8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2BF2EBE6-EBF9-458B-882D-67E30AEED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957" y="1074435"/>
            <a:ext cx="3877639" cy="2908230"/>
          </a:xfrm>
          <a:prstGeom prst="rect">
            <a:avLst/>
          </a:prstGeom>
        </p:spPr>
      </p:pic>
      <p:pic>
        <p:nvPicPr>
          <p:cNvPr id="15" name="Grafik 1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34B82BAF-3EBC-44B4-AAED-084C6A3935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982665"/>
            <a:ext cx="3877639" cy="2908230"/>
          </a:xfrm>
          <a:prstGeom prst="rect">
            <a:avLst/>
          </a:prstGeom>
        </p:spPr>
      </p:pic>
      <p:pic>
        <p:nvPicPr>
          <p:cNvPr id="17" name="Grafik 16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D72731C5-16C6-4AD2-889F-17367D63BF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9" y="1074435"/>
            <a:ext cx="3877639" cy="290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9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4A856-293E-4803-878E-F2C8DE58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07" y="187572"/>
            <a:ext cx="7886700" cy="1325563"/>
          </a:xfrm>
        </p:spPr>
        <p:txBody>
          <a:bodyPr/>
          <a:lstStyle/>
          <a:p>
            <a:r>
              <a:rPr lang="de-DE" dirty="0"/>
              <a:t>Different </a:t>
            </a:r>
            <a:r>
              <a:rPr lang="de-DE" dirty="0" err="1"/>
              <a:t>configurations</a:t>
            </a:r>
            <a:endParaRPr lang="de-DE" dirty="0"/>
          </a:p>
        </p:txBody>
      </p:sp>
      <p:pic>
        <p:nvPicPr>
          <p:cNvPr id="11" name="Grafik 10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B459BF4D-D464-4073-8BEB-90A830C05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06" y="3978735"/>
            <a:ext cx="3588923" cy="2691693"/>
          </a:xfrm>
          <a:prstGeom prst="rect">
            <a:avLst/>
          </a:prstGeom>
        </p:spPr>
      </p:pic>
      <p:pic>
        <p:nvPicPr>
          <p:cNvPr id="13" name="Grafik 12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95574CB2-CACE-4B80-9599-BCAB69C59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904" y="1278268"/>
            <a:ext cx="3588923" cy="2691693"/>
          </a:xfrm>
          <a:prstGeom prst="rect">
            <a:avLst/>
          </a:prstGeom>
        </p:spPr>
      </p:pic>
      <p:pic>
        <p:nvPicPr>
          <p:cNvPr id="17" name="Grafik 16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D72731C5-16C6-4AD2-889F-17367D63B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73" y="1278267"/>
            <a:ext cx="3588923" cy="2691693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F9F43983-8000-46E0-917B-5E790B5F8CCA}"/>
              </a:ext>
            </a:extLst>
          </p:cNvPr>
          <p:cNvSpPr txBox="1">
            <a:spLocks/>
          </p:cNvSpPr>
          <p:nvPr/>
        </p:nvSpPr>
        <p:spPr>
          <a:xfrm>
            <a:off x="4447713" y="5060658"/>
            <a:ext cx="4209681" cy="1181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err="1">
                <a:latin typeface="+mn-lt"/>
              </a:rPr>
              <a:t>Number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of</a:t>
            </a:r>
            <a:r>
              <a:rPr lang="de-DE" sz="2400" dirty="0">
                <a:latin typeface="+mn-lt"/>
              </a:rPr>
              <a:t> Frames: </a:t>
            </a:r>
            <a:r>
              <a:rPr lang="de-DE" altLang="de-DE" sz="2400" dirty="0">
                <a:latin typeface="+mn-lt"/>
                <a:cs typeface="Courier New" panose="02070309020205020404" pitchFamily="49" charset="0"/>
              </a:rPr>
              <a:t>100000</a:t>
            </a:r>
          </a:p>
          <a:p>
            <a:r>
              <a:rPr lang="de-DE" altLang="de-DE" sz="2400" dirty="0">
                <a:latin typeface="+mn-lt"/>
                <a:cs typeface="Courier New" panose="02070309020205020404" pitchFamily="49" charset="0"/>
              </a:rPr>
              <a:t>(</a:t>
            </a:r>
            <a:r>
              <a:rPr lang="de-DE" altLang="de-DE" sz="2400" dirty="0" err="1">
                <a:latin typeface="+mn-lt"/>
                <a:cs typeface="Courier New" panose="02070309020205020404" pitchFamily="49" charset="0"/>
              </a:rPr>
              <a:t>for</a:t>
            </a:r>
            <a:r>
              <a:rPr lang="de-DE" altLang="de-DE" sz="24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latin typeface="+mn-lt"/>
                <a:cs typeface="Courier New" panose="02070309020205020404" pitchFamily="49" charset="0"/>
              </a:rPr>
              <a:t>traning</a:t>
            </a:r>
            <a:r>
              <a:rPr lang="de-DE" altLang="de-DE" sz="2400" dirty="0">
                <a:latin typeface="+mn-lt"/>
                <a:cs typeface="Courier New" panose="02070309020205020404" pitchFamily="49" charset="0"/>
              </a:rPr>
              <a:t> and </a:t>
            </a:r>
            <a:r>
              <a:rPr lang="de-DE" altLang="de-DE" sz="2400" dirty="0" err="1">
                <a:latin typeface="+mn-lt"/>
                <a:cs typeface="Courier New" panose="02070309020205020404" pitchFamily="49" charset="0"/>
              </a:rPr>
              <a:t>testing</a:t>
            </a:r>
            <a:r>
              <a:rPr lang="de-DE" altLang="de-DE" sz="2400" dirty="0">
                <a:latin typeface="+mn-lt"/>
                <a:cs typeface="Courier New" panose="02070309020205020404" pitchFamily="49" charset="0"/>
              </a:rPr>
              <a:t>)</a:t>
            </a:r>
            <a:endParaRPr lang="de-DE" altLang="de-DE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0947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F9AC3-0C0B-44A8-BABD-11158595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for longer time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68F06C64-4236-48EC-9335-9933BD05103B}"/>
              </a:ext>
            </a:extLst>
          </p:cNvPr>
          <p:cNvSpPr txBox="1">
            <a:spLocks/>
          </p:cNvSpPr>
          <p:nvPr/>
        </p:nvSpPr>
        <p:spPr>
          <a:xfrm>
            <a:off x="735182" y="1482572"/>
            <a:ext cx="7886700" cy="4776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Configuration:</a:t>
            </a:r>
          </a:p>
          <a:p>
            <a:r>
              <a:rPr lang="en-US" altLang="de-DE" sz="2800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	gamma = </a:t>
            </a:r>
            <a:r>
              <a:rPr lang="en-US" altLang="de-DE" sz="28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0.5</a:t>
            </a:r>
            <a:br>
              <a:rPr lang="en-US" altLang="de-DE" sz="28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</a:br>
            <a:r>
              <a:rPr lang="en-US" altLang="de-DE" sz="28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de-DE" sz="2800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learner = </a:t>
            </a:r>
            <a:r>
              <a:rPr lang="en-US" altLang="de-DE" sz="28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0.7</a:t>
            </a:r>
            <a:br>
              <a:rPr lang="en-US" altLang="de-DE" sz="28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</a:br>
            <a:r>
              <a:rPr lang="en-US" altLang="de-DE" sz="28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de-DE" sz="2800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explored = </a:t>
            </a:r>
            <a:r>
              <a:rPr lang="en-US" altLang="de-DE" sz="28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0.4</a:t>
            </a:r>
          </a:p>
          <a:p>
            <a:endParaRPr lang="en-US" altLang="de-DE" sz="2800" dirty="0">
              <a:solidFill>
                <a:srgbClr val="0000FF"/>
              </a:solidFill>
              <a:latin typeface="+mn-lt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de-DE" sz="2800" dirty="0">
                <a:latin typeface="+mn-lt"/>
              </a:rPr>
              <a:t>Learn for </a:t>
            </a:r>
            <a:r>
              <a:rPr lang="en-US" altLang="de-DE" sz="2800" dirty="0">
                <a:latin typeface="+mn-lt"/>
                <a:cs typeface="Courier New" panose="02070309020205020404" pitchFamily="49" charset="0"/>
              </a:rPr>
              <a:t>100000 </a:t>
            </a:r>
            <a:r>
              <a:rPr lang="en-US" sz="2800" dirty="0">
                <a:latin typeface="+mn-lt"/>
              </a:rPr>
              <a:t>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de-DE" sz="2800" dirty="0">
                <a:latin typeface="+mn-lt"/>
                <a:cs typeface="Courier New" panose="02070309020205020404" pitchFamily="49" charset="0"/>
              </a:rPr>
              <a:t>Show </a:t>
            </a:r>
            <a:r>
              <a:rPr lang="en-US" altLang="de-DE" sz="2800" dirty="0" err="1">
                <a:latin typeface="+mn-lt"/>
                <a:cs typeface="Courier New" panose="02070309020205020404" pitchFamily="49" charset="0"/>
              </a:rPr>
              <a:t>histogramm</a:t>
            </a:r>
            <a:r>
              <a:rPr lang="en-US" altLang="de-DE" sz="2800" dirty="0">
                <a:latin typeface="+mn-lt"/>
                <a:cs typeface="Courier New" panose="02070309020205020404" pitchFamily="49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Save dictionary in PKL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Reload PKL-file and learn for the next </a:t>
            </a:r>
            <a:r>
              <a:rPr lang="en-US" altLang="de-DE" sz="2800" dirty="0">
                <a:latin typeface="+mn-lt"/>
                <a:cs typeface="Courier New" panose="02070309020205020404" pitchFamily="49" charset="0"/>
              </a:rPr>
              <a:t>100000 </a:t>
            </a:r>
            <a:r>
              <a:rPr lang="en-US" sz="2800" dirty="0">
                <a:latin typeface="+mn-lt"/>
              </a:rPr>
              <a:t>Frames  </a:t>
            </a:r>
          </a:p>
        </p:txBody>
      </p:sp>
    </p:spTree>
    <p:extLst>
      <p:ext uri="{BB962C8B-B14F-4D97-AF65-F5344CB8AC3E}">
        <p14:creationId xmlns:p14="http://schemas.microsoft.com/office/powerpoint/2010/main" val="73048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234C3-EE4D-4822-8FF7-55BABE181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42" y="85162"/>
            <a:ext cx="7886700" cy="1273121"/>
          </a:xfrm>
        </p:spPr>
        <p:txBody>
          <a:bodyPr/>
          <a:lstStyle/>
          <a:p>
            <a:r>
              <a:rPr lang="en-US" dirty="0"/>
              <a:t>Learn for longer time</a:t>
            </a:r>
            <a:endParaRPr lang="de-DE" dirty="0"/>
          </a:p>
        </p:txBody>
      </p:sp>
      <p:pic>
        <p:nvPicPr>
          <p:cNvPr id="4" name="Grafik 3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404D9847-5971-4F91-AFE8-B4F10838B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9977"/>
            <a:ext cx="4300725" cy="2616410"/>
          </a:xfrm>
          <a:prstGeom prst="rect">
            <a:avLst/>
          </a:prstGeom>
        </p:spPr>
      </p:pic>
      <p:pic>
        <p:nvPicPr>
          <p:cNvPr id="6" name="Grafik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D9F400AE-E8D0-42A1-9E92-C3F29CD4F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20037"/>
            <a:ext cx="3810886" cy="2858165"/>
          </a:xfrm>
          <a:prstGeom prst="rect">
            <a:avLst/>
          </a:prstGeom>
        </p:spPr>
      </p:pic>
      <p:pic>
        <p:nvPicPr>
          <p:cNvPr id="8" name="Grafik 7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B93D52A2-84BA-46FA-9D4B-E1FEADF08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120" y="4156428"/>
            <a:ext cx="4992982" cy="2616410"/>
          </a:xfrm>
          <a:prstGeom prst="rect">
            <a:avLst/>
          </a:prstGeom>
        </p:spPr>
      </p:pic>
      <p:pic>
        <p:nvPicPr>
          <p:cNvPr id="10" name="Grafik 9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77889346-267D-4CE1-A84E-CF6C081A28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0" y="1141813"/>
            <a:ext cx="3810884" cy="2858164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78A0882B-D18F-457A-94C6-1863D9074DD8}"/>
              </a:ext>
            </a:extLst>
          </p:cNvPr>
          <p:cNvSpPr txBox="1">
            <a:spLocks/>
          </p:cNvSpPr>
          <p:nvPr/>
        </p:nvSpPr>
        <p:spPr>
          <a:xfrm>
            <a:off x="8326378" y="841635"/>
            <a:ext cx="640070" cy="1273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" dirty="0"/>
              <a:t>100000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08418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234C3-EE4D-4822-8FF7-55BABE181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42" y="85162"/>
            <a:ext cx="7886700" cy="1273121"/>
          </a:xfrm>
        </p:spPr>
        <p:txBody>
          <a:bodyPr/>
          <a:lstStyle/>
          <a:p>
            <a:r>
              <a:rPr lang="en-US" dirty="0"/>
              <a:t>Learn for longer time</a:t>
            </a:r>
            <a:endParaRPr lang="de-DE" dirty="0"/>
          </a:p>
        </p:txBody>
      </p:sp>
      <p:pic>
        <p:nvPicPr>
          <p:cNvPr id="10" name="Grafik 9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77889346-267D-4CE1-A84E-CF6C081A2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0" y="1141813"/>
            <a:ext cx="3810884" cy="2858164"/>
          </a:xfrm>
          <a:prstGeom prst="rect">
            <a:avLst/>
          </a:prstGeom>
        </p:spPr>
      </p:pic>
      <p:pic>
        <p:nvPicPr>
          <p:cNvPr id="13" name="Grafik 12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3A25BF2C-386F-4E5F-B9CC-06F89626B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71" y="1332237"/>
            <a:ext cx="5246554" cy="266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86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234C3-EE4D-4822-8FF7-55BABE181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42" y="85162"/>
            <a:ext cx="7886700" cy="1273121"/>
          </a:xfrm>
        </p:spPr>
        <p:txBody>
          <a:bodyPr/>
          <a:lstStyle/>
          <a:p>
            <a:r>
              <a:rPr lang="en-US" dirty="0"/>
              <a:t>Observation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el 1">
                <a:extLst>
                  <a:ext uri="{FF2B5EF4-FFF2-40B4-BE49-F238E27FC236}">
                    <a16:creationId xmlns:a16="http://schemas.microsoft.com/office/drawing/2014/main" id="{6E7B1F94-82A4-488C-B127-0C0E509EC7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8751" y="2512381"/>
                <a:ext cx="7886700" cy="245911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de-DE" sz="2800" dirty="0">
                    <a:latin typeface="+mn-lt"/>
                    <a:cs typeface="Courier New" panose="02070309020205020404" pitchFamily="49" charset="0"/>
                  </a:rPr>
                  <a:t>In each training iteration PKL-file grows constant about 12 MB</a:t>
                </a:r>
              </a:p>
              <a:p>
                <a14:m>
                  <m:oMath xmlns:m="http://schemas.openxmlformats.org/officeDocument/2006/math">
                    <m:r>
                      <a:rPr lang="en-US" altLang="de-DE" sz="2800" i="1" smtClean="0">
                        <a:latin typeface="+mn-lt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  <m:r>
                      <a:rPr lang="en-US" altLang="de-DE" sz="2800" b="0" i="1" smtClean="0">
                        <a:latin typeface="+mn-lt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altLang="de-DE" sz="2800" dirty="0">
                    <a:latin typeface="+mn-lt"/>
                    <a:cs typeface="Courier New" panose="02070309020205020404" pitchFamily="49" charset="0"/>
                  </a:rPr>
                  <a:t>number of possible states grows constant in the dictionary</a:t>
                </a:r>
              </a:p>
              <a:p>
                <a14:m>
                  <m:oMath xmlns:m="http://schemas.openxmlformats.org/officeDocument/2006/math">
                    <m:r>
                      <a:rPr lang="en-US" altLang="de-DE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altLang="de-DE" sz="2800" dirty="0">
                    <a:cs typeface="Courier New" panose="02070309020205020404" pitchFamily="49" charset="0"/>
                  </a:rPr>
                  <a:t> too many states not in dictionary</a:t>
                </a:r>
                <a:endParaRPr lang="en-US" altLang="de-DE" sz="2800" dirty="0">
                  <a:latin typeface="+mn-lt"/>
                  <a:cs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de-DE" sz="2800" i="1" smtClean="0">
                        <a:latin typeface="+mn-lt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altLang="de-DE" sz="2800" dirty="0">
                    <a:latin typeface="+mn-lt"/>
                    <a:cs typeface="Courier New" panose="02070309020205020404" pitchFamily="49" charset="0"/>
                  </a:rPr>
                  <a:t> dictionary yet not big enough</a:t>
                </a:r>
              </a:p>
              <a:p>
                <a:endParaRPr lang="de-DE" altLang="de-DE" sz="2800" dirty="0">
                  <a:solidFill>
                    <a:srgbClr val="0000FF"/>
                  </a:solidFill>
                  <a:latin typeface="+mn-lt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" name="Titel 1">
                <a:extLst>
                  <a:ext uri="{FF2B5EF4-FFF2-40B4-BE49-F238E27FC236}">
                    <a16:creationId xmlns:a16="http://schemas.microsoft.com/office/drawing/2014/main" id="{6E7B1F94-82A4-488C-B127-0C0E509EC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51" y="2512381"/>
                <a:ext cx="7886700" cy="2459113"/>
              </a:xfrm>
              <a:prstGeom prst="rect">
                <a:avLst/>
              </a:prstGeom>
              <a:blipFill>
                <a:blip r:embed="rId2"/>
                <a:stretch>
                  <a:fillRect l="-1546" t="-106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11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88</Words>
  <Application>Microsoft Office PowerPoint</Application>
  <PresentationFormat>Bildschirmpräsentation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Courier New</vt:lpstr>
      <vt:lpstr>Office</vt:lpstr>
      <vt:lpstr>Reinforcement Learning: Snake</vt:lpstr>
      <vt:lpstr>Q-Learning</vt:lpstr>
      <vt:lpstr>Different configurations</vt:lpstr>
      <vt:lpstr>Different configurations</vt:lpstr>
      <vt:lpstr>Learn for longer time</vt:lpstr>
      <vt:lpstr>Learn for longer time</vt:lpstr>
      <vt:lpstr>Learn for longer time</vt:lpstr>
      <vt:lpstr>Observation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Learning: Snake</dc:title>
  <dc:creator>Julia</dc:creator>
  <cp:lastModifiedBy>Julia</cp:lastModifiedBy>
  <cp:revision>41</cp:revision>
  <dcterms:created xsi:type="dcterms:W3CDTF">2017-10-17T18:23:20Z</dcterms:created>
  <dcterms:modified xsi:type="dcterms:W3CDTF">2017-11-19T21:59:54Z</dcterms:modified>
</cp:coreProperties>
</file>