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5" r:id="rId11"/>
    <p:sldId id="264" r:id="rId12"/>
    <p:sldId id="266" r:id="rId13"/>
    <p:sldId id="269" r:id="rId14"/>
    <p:sldId id="268" r:id="rId15"/>
    <p:sldId id="270" r:id="rId16"/>
    <p:sldId id="271" r:id="rId1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4BCFD-65FD-4653-B531-75F6D44E86BD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GliederungsebeneMastertextformat bearbeiten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109D6-F174-4339-B98C-CD697CCFCDCE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48600"/>
            <a:ext cx="5053320" cy="1409040"/>
          </a:xfrm>
          <a:custGeom>
            <a:avLst/>
            <a:gdLst/>
            <a:ahLst/>
            <a:cxnLst/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700160" y="5448600"/>
            <a:ext cx="4443480" cy="1409040"/>
          </a:xfrm>
          <a:custGeom>
            <a:avLst/>
            <a:gdLst/>
            <a:ahLst/>
            <a:cxnLst/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0" y="0"/>
            <a:ext cx="4440240" cy="2895840"/>
          </a:xfrm>
          <a:custGeom>
            <a:avLst/>
            <a:gdLst/>
            <a:ahLst/>
            <a:cxnLst/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afik 4"/>
          <p:cNvPicPr/>
          <p:nvPr/>
        </p:nvPicPr>
        <p:blipFill>
          <a:blip r:embed="rId2" cstate="print"/>
          <a:stretch/>
        </p:blipFill>
        <p:spPr>
          <a:xfrm>
            <a:off x="5168160" y="986400"/>
            <a:ext cx="3495600" cy="3495600"/>
          </a:xfrm>
          <a:prstGeom prst="rect">
            <a:avLst/>
          </a:prstGeom>
          <a:ln>
            <a:noFill/>
          </a:ln>
        </p:spPr>
      </p:pic>
      <p:sp>
        <p:nvSpPr>
          <p:cNvPr id="83" name="TextShape 5"/>
          <p:cNvSpPr txBox="1"/>
          <p:nvPr/>
        </p:nvSpPr>
        <p:spPr>
          <a:xfrm>
            <a:off x="449640" y="3218040"/>
            <a:ext cx="4250160" cy="1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Learning: Snake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44D322A4-7616-4831-BF14-989ADB1D5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8" y="1379454"/>
            <a:ext cx="3478577" cy="2608933"/>
          </a:xfrm>
          <a:prstGeom prst="rect">
            <a:avLst/>
          </a:prstGeom>
        </p:spPr>
      </p:pic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243C8C93-F2A9-4CCA-B379-54DCF9CB4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7" y="4026428"/>
            <a:ext cx="3478577" cy="26089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6549DC5-31F9-45FF-93A0-23FDB372EB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79454"/>
            <a:ext cx="3478577" cy="26089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76AFBC2E-7C00-4194-8ECC-60FE15AD473E}"/>
              </a:ext>
            </a:extLst>
          </p:cNvPr>
          <p:cNvSpPr/>
          <p:nvPr/>
        </p:nvSpPr>
        <p:spPr>
          <a:xfrm>
            <a:off x="1547664" y="384176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0.1, 0.9 , 0.0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7B238F7-DF41-4F27-8FFE-DF453AB67C9D}"/>
              </a:ext>
            </a:extLst>
          </p:cNvPr>
          <p:cNvSpPr/>
          <p:nvPr/>
        </p:nvSpPr>
        <p:spPr>
          <a:xfrm>
            <a:off x="1683586" y="646245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0.6, 0.5, 0.9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E32CC02A-A315-4666-BD53-E69F8E34236E}"/>
              </a:ext>
            </a:extLst>
          </p:cNvPr>
          <p:cNvSpPr/>
          <p:nvPr/>
        </p:nvSpPr>
        <p:spPr>
          <a:xfrm>
            <a:off x="5621758" y="384176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0.8, 0.9, 0.0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4427984" y="4483145"/>
            <a:ext cx="34600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</a:t>
            </a:r>
          </a:p>
          <a:p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</a:t>
            </a:r>
          </a:p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</a:t>
            </a:r>
          </a:p>
        </p:txBody>
      </p:sp>
    </p:spTree>
    <p:extLst>
      <p:ext uri="{BB962C8B-B14F-4D97-AF65-F5344CB8AC3E}">
        <p14:creationId xmlns="" xmlns:p14="http://schemas.microsoft.com/office/powerpoint/2010/main" val="415536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0" y="565158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 (0.6, 0.8, 0.0)</a:t>
            </a:r>
          </a:p>
          <a:p>
            <a:pPr algn="ctr"/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 0.465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 1.89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</p:txBody>
      </p:sp>
      <p:pic>
        <p:nvPicPr>
          <p:cNvPr id="12" name="Grafik 11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3DFA9294-F153-4A02-91A1-331EC174E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6" y="1277100"/>
            <a:ext cx="5832648" cy="4374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3716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- Network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Neural Network (CNN):</a:t>
            </a: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Convolution layer / Filtering</a:t>
            </a: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Pooling / </a:t>
            </a:r>
            <a:r>
              <a:rPr lang="en-US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Subsampling</a:t>
            </a:r>
            <a:endParaRPr lang="en-US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Normalization</a:t>
            </a: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Fully connected layer</a:t>
            </a: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(TF) library</a:t>
            </a:r>
          </a:p>
          <a:p>
            <a:pPr marL="0" lvl="1"/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Detailed </a:t>
            </a:r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</a:p>
          <a:p>
            <a:pPr marL="0" lvl="1"/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Create layers</a:t>
            </a:r>
          </a:p>
          <a:p>
            <a:pPr marL="0" lvl="1"/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Possibility of composite </a:t>
            </a:r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</a:p>
          <a:p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– Algorithm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Atari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Reinforcement Learning“:</a:t>
            </a: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2740868"/>
            <a:ext cx="78549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8407936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-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7" name="Rad 6"/>
          <p:cNvSpPr/>
          <p:nvPr/>
        </p:nvSpPr>
        <p:spPr>
          <a:xfrm>
            <a:off x="8482136" y="5454352"/>
            <a:ext cx="554360" cy="5543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6660232" y="220486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ussdiagramm: Alternativer Prozess 8"/>
          <p:cNvSpPr/>
          <p:nvPr/>
        </p:nvSpPr>
        <p:spPr>
          <a:xfrm>
            <a:off x="118762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 </a:t>
            </a:r>
            <a:r>
              <a:rPr lang="en-GB" sz="1000" dirty="0" err="1" smtClean="0"/>
              <a:t>PyGame</a:t>
            </a:r>
            <a:r>
              <a:rPr lang="en-GB" sz="1000" dirty="0" smtClean="0"/>
              <a:t> Learning </a:t>
            </a:r>
            <a:r>
              <a:rPr lang="en-GB" sz="1000" dirty="0" err="1" smtClean="0"/>
              <a:t>Environm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107504" y="22768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1" name="Flussdiagramm: Alternativer Prozess 10"/>
          <p:cNvSpPr/>
          <p:nvPr/>
        </p:nvSpPr>
        <p:spPr>
          <a:xfrm>
            <a:off x="262778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Neural Network and start TF Session</a:t>
            </a:r>
            <a:endParaRPr lang="en-GB" sz="1000" dirty="0"/>
          </a:p>
        </p:txBody>
      </p:sp>
      <p:sp>
        <p:nvSpPr>
          <p:cNvPr id="12" name="Flussdiagramm: Alternativer Prozess 11"/>
          <p:cNvSpPr/>
          <p:nvPr/>
        </p:nvSpPr>
        <p:spPr>
          <a:xfrm>
            <a:off x="406794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Phi function</a:t>
            </a:r>
            <a:endParaRPr lang="en-GB" sz="1000" dirty="0"/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5457800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Start learning</a:t>
            </a:r>
            <a:endParaRPr lang="en-GB" sz="1000" dirty="0"/>
          </a:p>
        </p:txBody>
      </p:sp>
      <p:sp>
        <p:nvSpPr>
          <p:cNvPr id="14" name="Flussdiagramm: Alternativer Prozess 13"/>
          <p:cNvSpPr/>
          <p:nvPr/>
        </p:nvSpPr>
        <p:spPr>
          <a:xfrm>
            <a:off x="7978080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Restart Game</a:t>
            </a:r>
            <a:endParaRPr lang="en-GB" sz="1000" dirty="0"/>
          </a:p>
        </p:txBody>
      </p:sp>
      <p:sp>
        <p:nvSpPr>
          <p:cNvPr id="15" name="Flussdiagramm: Verzweigung 14"/>
          <p:cNvSpPr/>
          <p:nvPr/>
        </p:nvSpPr>
        <p:spPr>
          <a:xfrm>
            <a:off x="6660232" y="328498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ussdiagramm: Verzweigung 15"/>
          <p:cNvSpPr/>
          <p:nvPr/>
        </p:nvSpPr>
        <p:spPr>
          <a:xfrm>
            <a:off x="4211960" y="386104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ussdiagramm: Alternativer Prozess 16"/>
          <p:cNvSpPr/>
          <p:nvPr/>
        </p:nvSpPr>
        <p:spPr>
          <a:xfrm>
            <a:off x="5436096" y="328498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Choose random action</a:t>
            </a:r>
            <a:endParaRPr lang="en-GB" sz="1000" dirty="0"/>
          </a:p>
        </p:txBody>
      </p:sp>
      <p:sp>
        <p:nvSpPr>
          <p:cNvPr id="18" name="Flussdiagramm: Alternativer Prozess 17"/>
          <p:cNvSpPr/>
          <p:nvPr/>
        </p:nvSpPr>
        <p:spPr>
          <a:xfrm>
            <a:off x="5436096" y="436510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Choose best action</a:t>
            </a:r>
            <a:endParaRPr lang="en-GB" sz="1000" dirty="0"/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2627784" y="38610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Make movement</a:t>
            </a:r>
            <a:endParaRPr lang="en-GB" sz="1000" dirty="0"/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1187624" y="38610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state based values</a:t>
            </a:r>
            <a:endParaRPr lang="en-GB" sz="1000" dirty="0"/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118762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Calculate  reward</a:t>
            </a:r>
            <a:endParaRPr lang="en-GB" sz="1000" dirty="0"/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replay memory</a:t>
            </a:r>
            <a:endParaRPr lang="en-GB" sz="1000" dirty="0"/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06794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Gradient descent</a:t>
            </a:r>
            <a:endParaRPr lang="en-GB" sz="1000" dirty="0"/>
          </a:p>
        </p:txBody>
      </p:sp>
      <p:sp>
        <p:nvSpPr>
          <p:cNvPr id="24" name="Flussdiagramm: Alternativer Prozess 23"/>
          <p:cNvSpPr/>
          <p:nvPr/>
        </p:nvSpPr>
        <p:spPr>
          <a:xfrm>
            <a:off x="5436096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state based values</a:t>
            </a:r>
            <a:endParaRPr lang="en-GB" sz="1000" dirty="0"/>
          </a:p>
        </p:txBody>
      </p:sp>
      <p:sp>
        <p:nvSpPr>
          <p:cNvPr id="25" name="Flussdiagramm: Verzweigung 24"/>
          <p:cNvSpPr/>
          <p:nvPr/>
        </p:nvSpPr>
        <p:spPr>
          <a:xfrm>
            <a:off x="7380312" y="543264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Gerade Verbindung mit Pfeil 26"/>
          <p:cNvCxnSpPr>
            <a:stCxn id="10" idx="6"/>
            <a:endCxn id="9" idx="1"/>
          </p:cNvCxnSpPr>
          <p:nvPr/>
        </p:nvCxnSpPr>
        <p:spPr>
          <a:xfrm>
            <a:off x="564704" y="2505472"/>
            <a:ext cx="622920" cy="5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1" idx="1"/>
          </p:cNvCxnSpPr>
          <p:nvPr/>
        </p:nvCxnSpPr>
        <p:spPr>
          <a:xfrm>
            <a:off x="2102024" y="2511188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12" idx="1"/>
          </p:cNvCxnSpPr>
          <p:nvPr/>
        </p:nvCxnSpPr>
        <p:spPr>
          <a:xfrm>
            <a:off x="3542184" y="2511188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2" idx="3"/>
            <a:endCxn id="13" idx="1"/>
          </p:cNvCxnSpPr>
          <p:nvPr/>
        </p:nvCxnSpPr>
        <p:spPr>
          <a:xfrm>
            <a:off x="4982344" y="2511188"/>
            <a:ext cx="475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3" idx="3"/>
            <a:endCxn id="8" idx="1"/>
          </p:cNvCxnSpPr>
          <p:nvPr/>
        </p:nvCxnSpPr>
        <p:spPr>
          <a:xfrm>
            <a:off x="6372200" y="25111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8" idx="2"/>
            <a:endCxn id="15" idx="0"/>
          </p:cNvCxnSpPr>
          <p:nvPr/>
        </p:nvCxnSpPr>
        <p:spPr>
          <a:xfrm>
            <a:off x="7117432" y="2817512"/>
            <a:ext cx="0" cy="46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6" idx="1"/>
            <a:endCxn id="19" idx="3"/>
          </p:cNvCxnSpPr>
          <p:nvPr/>
        </p:nvCxnSpPr>
        <p:spPr>
          <a:xfrm flipH="1">
            <a:off x="3542184" y="4167372"/>
            <a:ext cx="669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9" idx="1"/>
            <a:endCxn id="20" idx="3"/>
          </p:cNvCxnSpPr>
          <p:nvPr/>
        </p:nvCxnSpPr>
        <p:spPr>
          <a:xfrm flipH="1">
            <a:off x="2102024" y="41673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20" idx="2"/>
            <a:endCxn id="21" idx="0"/>
          </p:cNvCxnSpPr>
          <p:nvPr/>
        </p:nvCxnSpPr>
        <p:spPr>
          <a:xfrm>
            <a:off x="1644824" y="4473696"/>
            <a:ext cx="0" cy="95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1" idx="3"/>
            <a:endCxn id="22" idx="1"/>
          </p:cNvCxnSpPr>
          <p:nvPr/>
        </p:nvCxnSpPr>
        <p:spPr>
          <a:xfrm>
            <a:off x="2102024" y="57389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2" idx="3"/>
            <a:endCxn id="23" idx="1"/>
          </p:cNvCxnSpPr>
          <p:nvPr/>
        </p:nvCxnSpPr>
        <p:spPr>
          <a:xfrm>
            <a:off x="3542184" y="57389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3" idx="3"/>
            <a:endCxn id="24" idx="1"/>
          </p:cNvCxnSpPr>
          <p:nvPr/>
        </p:nvCxnSpPr>
        <p:spPr>
          <a:xfrm>
            <a:off x="4982344" y="5738972"/>
            <a:ext cx="453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4" idx="3"/>
            <a:endCxn id="25" idx="1"/>
          </p:cNvCxnSpPr>
          <p:nvPr/>
        </p:nvCxnSpPr>
        <p:spPr>
          <a:xfrm>
            <a:off x="6350496" y="5738972"/>
            <a:ext cx="1029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5" idx="3"/>
            <a:endCxn id="7" idx="2"/>
          </p:cNvCxnSpPr>
          <p:nvPr/>
        </p:nvCxnSpPr>
        <p:spPr>
          <a:xfrm flipV="1">
            <a:off x="8294712" y="5731532"/>
            <a:ext cx="187424" cy="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8" idx="0"/>
            <a:endCxn id="14" idx="0"/>
          </p:cNvCxnSpPr>
          <p:nvPr/>
        </p:nvCxnSpPr>
        <p:spPr>
          <a:xfrm rot="5400000" flipH="1" flipV="1">
            <a:off x="7776356" y="1545940"/>
            <a:ext cx="12700" cy="13178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5" idx="1"/>
            <a:endCxn id="17" idx="3"/>
          </p:cNvCxnSpPr>
          <p:nvPr/>
        </p:nvCxnSpPr>
        <p:spPr>
          <a:xfrm flipH="1">
            <a:off x="6350496" y="3591308"/>
            <a:ext cx="30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>
            <a:stCxn id="15" idx="2"/>
            <a:endCxn id="18" idx="3"/>
          </p:cNvCxnSpPr>
          <p:nvPr/>
        </p:nvCxnSpPr>
        <p:spPr>
          <a:xfrm rot="5400000">
            <a:off x="6347066" y="3901062"/>
            <a:ext cx="773796" cy="7669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 82"/>
          <p:cNvCxnSpPr>
            <a:stCxn id="14" idx="2"/>
            <a:endCxn id="15" idx="3"/>
          </p:cNvCxnSpPr>
          <p:nvPr/>
        </p:nvCxnSpPr>
        <p:spPr>
          <a:xfrm rot="5400000">
            <a:off x="7618058" y="2774086"/>
            <a:ext cx="773796" cy="860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 86"/>
          <p:cNvCxnSpPr>
            <a:stCxn id="17" idx="1"/>
            <a:endCxn id="16" idx="0"/>
          </p:cNvCxnSpPr>
          <p:nvPr/>
        </p:nvCxnSpPr>
        <p:spPr>
          <a:xfrm rot="10800000" flipV="1">
            <a:off x="4669160" y="3591308"/>
            <a:ext cx="766936" cy="269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Form 88"/>
          <p:cNvCxnSpPr>
            <a:stCxn id="18" idx="1"/>
            <a:endCxn id="16" idx="2"/>
          </p:cNvCxnSpPr>
          <p:nvPr/>
        </p:nvCxnSpPr>
        <p:spPr>
          <a:xfrm rot="10800000">
            <a:off x="4669160" y="4473696"/>
            <a:ext cx="766936" cy="197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 90"/>
          <p:cNvCxnSpPr>
            <a:stCxn id="25" idx="0"/>
            <a:endCxn id="8" idx="3"/>
          </p:cNvCxnSpPr>
          <p:nvPr/>
        </p:nvCxnSpPr>
        <p:spPr>
          <a:xfrm rot="16200000" flipV="1">
            <a:off x="6245342" y="3840478"/>
            <a:ext cx="2921460" cy="262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496" y="155679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Agent training method: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– First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80960" y="1556792"/>
            <a:ext cx="7886520" cy="477212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still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Debuged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Change #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Change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Normalized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Screen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exceptions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learning by interacting with environment</a:t>
            </a: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algorithm gets rewards for chosen actions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Learning by doing</a:t>
            </a: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Need of appropriate environment: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pygame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learning environment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\\fs01\jgeiger$\Bilder\ag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133850" cy="166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our problem: Snake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 of the game:</a:t>
            </a:r>
          </a:p>
          <a:p>
            <a:pPr marL="457200" indent="-457200">
              <a:buFontTx/>
              <a:buChar char="-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little snake on the match field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 field is limited with borders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Apple at random location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grows if it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eats the apple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dies if it eats itself or the border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Snake should grow as long as possible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337519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approaches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Q-learning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Deep Q-learning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8754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1782518"/>
              </p:ext>
            </p:extLst>
          </p:nvPr>
        </p:nvGraphicFramePr>
        <p:xfrm>
          <a:off x="827584" y="1988840"/>
          <a:ext cx="7560840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r>
                        <a:rPr lang="de-CH" b="0" dirty="0" err="1"/>
                        <a:t>Snake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Agent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direction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/>
                        <a:t>Apple / </a:t>
                      </a:r>
                      <a:r>
                        <a:rPr lang="de-CH" dirty="0" err="1"/>
                        <a:t>Dying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Positive</a:t>
                      </a:r>
                      <a:r>
                        <a:rPr lang="de-CH" baseline="0" dirty="0"/>
                        <a:t> / negative </a:t>
                      </a:r>
                      <a:r>
                        <a:rPr lang="de-CH" baseline="0" dirty="0" err="1"/>
                        <a:t>reward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1166">
                <a:tc>
                  <a:txBody>
                    <a:bodyPr/>
                    <a:lstStyle/>
                    <a:p>
                      <a:r>
                        <a:rPr lang="de-CH" dirty="0"/>
                        <a:t>Game </a:t>
                      </a:r>
                      <a:r>
                        <a:rPr lang="de-CH" dirty="0" err="1"/>
                        <a:t>field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with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position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snake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apple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Environment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059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5" name="TextShape 2"/>
              <p:cNvSpPr txBox="1"/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 screen in RGB-format as state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 number of states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Idea:</a:t>
                </a:r>
              </a:p>
              <a:p>
                <a:pPr lvl="1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dictionary with (hash(state),action) as key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Always check if key is already in dictionary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initialize key with 0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Save dictionary as PKL File 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Possibility to </a:t>
                </a:r>
                <a:r>
                  <a:rPr lang="en-US" altLang="de-DE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deserialize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dictionary later for testing</a:t>
                </a:r>
              </a:p>
            </p:txBody>
          </p:sp>
        </mc:Choice>
        <mc:Fallback>
          <p:sp>
            <p:nvSpPr>
              <p:cNvPr id="85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blipFill>
                <a:blip r:embed="rId2" cstate="print"/>
                <a:stretch>
                  <a:fillRect l="-1546" t="-1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43261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first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8A1DF966-2EA8-4EAA-8ECB-8A6905B83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2297512"/>
            <a:ext cx="3588923" cy="2691693"/>
          </a:xfrm>
          <a:prstGeom prst="rect">
            <a:avLst/>
          </a:prstGeom>
        </p:spPr>
      </p:pic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57E97D56-AE28-4097-9F7E-0D8AD4A5A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" y="2226059"/>
            <a:ext cx="3588923" cy="269169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 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training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de-DE" altLang="de-DE" sz="2400" dirty="0">
              <a:latin typeface="+mn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CEE7DEA1-52C9-4392-A200-7484F55E92BA}"/>
              </a:ext>
            </a:extLst>
          </p:cNvPr>
          <p:cNvSpPr txBox="1">
            <a:spLocks/>
          </p:cNvSpPr>
          <p:nvPr/>
        </p:nvSpPr>
        <p:spPr>
          <a:xfrm>
            <a:off x="140364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+mn-lt"/>
              </a:rPr>
              <a:t>Random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3FAF8113-C12D-42B5-99BC-E7C70AD0DE41}"/>
              </a:ext>
            </a:extLst>
          </p:cNvPr>
          <p:cNvSpPr txBox="1">
            <a:spLocks/>
          </p:cNvSpPr>
          <p:nvPr/>
        </p:nvSpPr>
        <p:spPr>
          <a:xfrm>
            <a:off x="521440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Our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06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reward function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Smaller environment (reducing number of states)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hashkey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Set apple always to the same position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Test different parameters (gamma, learning rate, probability of random) with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Mogon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9808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varations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4000000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Time: 24 min on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Mogon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game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6 and 7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Bildschirmpräsentation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Anton Bulat</cp:lastModifiedBy>
  <cp:revision>48</cp:revision>
  <dcterms:created xsi:type="dcterms:W3CDTF">2017-10-17T18:23:20Z</dcterms:created>
  <dcterms:modified xsi:type="dcterms:W3CDTF">2017-12-18T12:55:43Z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