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3" r:id="rId8"/>
    <p:sldId id="262" r:id="rId9"/>
    <p:sldId id="261" r:id="rId10"/>
    <p:sldId id="265" r:id="rId11"/>
    <p:sldId id="264" r:id="rId12"/>
    <p:sldId id="266" r:id="rId13"/>
  </p:sldIdLst>
  <p:sldSz cx="9144000" cy="6858000" type="screen4x3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Grafik 36"/>
          <p:cNvPicPr/>
          <p:nvPr/>
        </p:nvPicPr>
        <p:blipFill>
          <a:blip r:embed="rId2"/>
          <a:stretch/>
        </p:blipFill>
        <p:spPr>
          <a:xfrm>
            <a:off x="184500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Grafik 37"/>
          <p:cNvPicPr/>
          <p:nvPr/>
        </p:nvPicPr>
        <p:blipFill>
          <a:blip r:embed="rId2"/>
          <a:stretch/>
        </p:blipFill>
        <p:spPr>
          <a:xfrm>
            <a:off x="184500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28560" y="365040"/>
            <a:ext cx="788652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Grafik 75"/>
          <p:cNvPicPr/>
          <p:nvPr/>
        </p:nvPicPr>
        <p:blipFill>
          <a:blip r:embed="rId2"/>
          <a:stretch/>
        </p:blipFill>
        <p:spPr>
          <a:xfrm>
            <a:off x="184500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Grafik 76"/>
          <p:cNvPicPr/>
          <p:nvPr/>
        </p:nvPicPr>
        <p:blipFill>
          <a:blip r:embed="rId2"/>
          <a:stretch/>
        </p:blipFill>
        <p:spPr>
          <a:xfrm>
            <a:off x="184500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28560" y="365040"/>
            <a:ext cx="788652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Mastertitelformat bearbeiten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16.12.17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2594BCFD-65FD-4653-B531-75F6D44E86BD}" type="slidenum">
              <a:rPr lang="de-DE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‹Nr.›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Format des Gliederungstextes durch Klicken bearbeiten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Zweite Gliederungsebene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Dritte Gliederungsebene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Vierte Gliederungsebene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Fünfte Gliederungsebene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Sechste Gliederungsebene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Mastertitelformat bearbeiten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Format des Gliederungstextes durch Klicken bearbeiten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Zweite Gliederungsebene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Dritte Gliederungsebene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Vierte Gliederungsebene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Fünfte Gliederungsebene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Sechste Gliederungsebene</a:t>
            </a: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Siebte GliederungsebeneMastertextformat bearbeiten</a:t>
            </a: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Zweite Ebene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Dritte Ebene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Vierte Ebene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Fünfte Ebene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16.12.17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A3109D6-F174-4339-B98C-CD697CCFCDCE}" type="slidenum">
              <a:rPr lang="de-DE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‹Nr.›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CustomShape 2"/>
          <p:cNvSpPr/>
          <p:nvPr/>
        </p:nvSpPr>
        <p:spPr>
          <a:xfrm>
            <a:off x="0" y="5448600"/>
            <a:ext cx="5053320" cy="1409040"/>
          </a:xfrm>
          <a:custGeom>
            <a:avLst/>
            <a:gdLst/>
            <a:ahLst/>
            <a:cxnLst/>
            <a:rect l="l" t="t" r="r" b="b"/>
            <a:pathLst>
              <a:path w="6738450" h="1409374">
                <a:moveTo>
                  <a:pt x="0" y="0"/>
                </a:moveTo>
                <a:lnTo>
                  <a:pt x="6738450" y="0"/>
                </a:lnTo>
                <a:lnTo>
                  <a:pt x="6085725" y="1409374"/>
                </a:lnTo>
                <a:lnTo>
                  <a:pt x="1524000" y="1409374"/>
                </a:lnTo>
                <a:lnTo>
                  <a:pt x="1200418" y="1409374"/>
                </a:lnTo>
                <a:lnTo>
                  <a:pt x="0" y="140937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3"/>
          <p:cNvSpPr/>
          <p:nvPr/>
        </p:nvSpPr>
        <p:spPr>
          <a:xfrm>
            <a:off x="4700160" y="5448600"/>
            <a:ext cx="4443480" cy="1409040"/>
          </a:xfrm>
          <a:custGeom>
            <a:avLst/>
            <a:gdLst/>
            <a:ahLst/>
            <a:cxnLst/>
            <a:rect l="l" t="t" r="r" b="b"/>
            <a:pathLst>
              <a:path w="5925190" h="1409374">
                <a:moveTo>
                  <a:pt x="652725" y="0"/>
                </a:moveTo>
                <a:lnTo>
                  <a:pt x="5925190" y="0"/>
                </a:lnTo>
                <a:lnTo>
                  <a:pt x="5925190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4"/>
          <p:cNvSpPr/>
          <p:nvPr/>
        </p:nvSpPr>
        <p:spPr>
          <a:xfrm>
            <a:off x="0" y="0"/>
            <a:ext cx="4440240" cy="2895840"/>
          </a:xfrm>
          <a:custGeom>
            <a:avLst/>
            <a:gdLst/>
            <a:ahLst/>
            <a:cxnLst/>
            <a:rect l="l" t="t" r="r" b="b"/>
            <a:pathLst>
              <a:path w="5920618" h="2896258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8" y="0"/>
                </a:lnTo>
                <a:lnTo>
                  <a:pt x="4583705" y="2896258"/>
                </a:lnTo>
                <a:lnTo>
                  <a:pt x="3346315" y="2896258"/>
                </a:lnTo>
                <a:lnTo>
                  <a:pt x="1854457" y="2896258"/>
                </a:lnTo>
                <a:lnTo>
                  <a:pt x="0" y="2896258"/>
                </a:lnTo>
                <a:close/>
              </a:path>
            </a:pathLst>
          </a:custGeom>
          <a:solidFill>
            <a:srgbClr val="1C8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2" name="Grafik 4"/>
          <p:cNvPicPr/>
          <p:nvPr/>
        </p:nvPicPr>
        <p:blipFill>
          <a:blip r:embed="rId2"/>
          <a:stretch/>
        </p:blipFill>
        <p:spPr>
          <a:xfrm>
            <a:off x="5168160" y="986400"/>
            <a:ext cx="3495600" cy="3495600"/>
          </a:xfrm>
          <a:prstGeom prst="rect">
            <a:avLst/>
          </a:prstGeom>
          <a:ln>
            <a:noFill/>
          </a:ln>
        </p:spPr>
      </p:pic>
      <p:sp>
        <p:nvSpPr>
          <p:cNvPr id="83" name="TextShape 5"/>
          <p:cNvSpPr txBox="1"/>
          <p:nvPr/>
        </p:nvSpPr>
        <p:spPr>
          <a:xfrm>
            <a:off x="449640" y="3218040"/>
            <a:ext cx="4250160" cy="19087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Reinforcement Learning: Snake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628560" y="365040"/>
            <a:ext cx="7886520" cy="1284651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Q-learning final Results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5E5EB1EA-266D-4CBF-B165-153D3814CE1A}"/>
              </a:ext>
            </a:extLst>
          </p:cNvPr>
          <p:cNvSpPr txBox="1">
            <a:spLocks/>
          </p:cNvSpPr>
          <p:nvPr/>
        </p:nvSpPr>
        <p:spPr>
          <a:xfrm>
            <a:off x="971601" y="5060658"/>
            <a:ext cx="7685794" cy="11818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altLang="de-DE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Grafik 3" descr="Ein Bild, das Screenshot enthält.&#10;&#10;Mit hoher Zuverlässigkeit generierte Beschreibung">
            <a:extLst>
              <a:ext uri="{FF2B5EF4-FFF2-40B4-BE49-F238E27FC236}">
                <a16:creationId xmlns:a16="http://schemas.microsoft.com/office/drawing/2014/main" id="{44D322A4-7616-4831-BF14-989ADB1D56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58" y="1379454"/>
            <a:ext cx="3478577" cy="2608933"/>
          </a:xfrm>
          <a:prstGeom prst="rect">
            <a:avLst/>
          </a:prstGeom>
        </p:spPr>
      </p:pic>
      <p:pic>
        <p:nvPicPr>
          <p:cNvPr id="11" name="Grafik 10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243C8C93-F2A9-4CCA-B379-54DCF9CB47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47" y="4026428"/>
            <a:ext cx="3478577" cy="2608933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46549DC5-31F9-45FF-93A0-23FDB372EB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379454"/>
            <a:ext cx="3478577" cy="2608933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76AFBC2E-7C00-4194-8ECC-60FE15AD473E}"/>
              </a:ext>
            </a:extLst>
          </p:cNvPr>
          <p:cNvSpPr/>
          <p:nvPr/>
        </p:nvSpPr>
        <p:spPr>
          <a:xfrm>
            <a:off x="1547664" y="3841762"/>
            <a:ext cx="1334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de-DE" dirty="0">
                <a:latin typeface="Calibri" panose="020F0502020204030204" pitchFamily="34" charset="0"/>
                <a:cs typeface="Calibri" panose="020F0502020204030204" pitchFamily="34" charset="0"/>
              </a:rPr>
              <a:t>0.1, 0.9 , 0.0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7B238F7-DF41-4F27-8FFE-DF453AB67C9D}"/>
              </a:ext>
            </a:extLst>
          </p:cNvPr>
          <p:cNvSpPr/>
          <p:nvPr/>
        </p:nvSpPr>
        <p:spPr>
          <a:xfrm>
            <a:off x="1683586" y="6462452"/>
            <a:ext cx="1281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de-DE" dirty="0">
                <a:latin typeface="Calibri" panose="020F0502020204030204" pitchFamily="34" charset="0"/>
                <a:cs typeface="Calibri" panose="020F0502020204030204" pitchFamily="34" charset="0"/>
              </a:rPr>
              <a:t>0.6, 0.5, 0.9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32CC02A-A315-4666-BD53-E69F8E34236E}"/>
              </a:ext>
            </a:extLst>
          </p:cNvPr>
          <p:cNvSpPr/>
          <p:nvPr/>
        </p:nvSpPr>
        <p:spPr>
          <a:xfrm>
            <a:off x="5621758" y="3841762"/>
            <a:ext cx="1281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de-DE" dirty="0">
                <a:latin typeface="Calibri" panose="020F0502020204030204" pitchFamily="34" charset="0"/>
                <a:cs typeface="Calibri" panose="020F0502020204030204" pitchFamily="34" charset="0"/>
              </a:rPr>
              <a:t>0.8, 0.9, 0.0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sym typeface="Wingdings" panose="05000000000000000000" pitchFamily="2" charset="2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2C913AE0-CFC1-4E2B-BEB2-1D3DE13D33BF}"/>
              </a:ext>
            </a:extLst>
          </p:cNvPr>
          <p:cNvSpPr/>
          <p:nvPr/>
        </p:nvSpPr>
        <p:spPr>
          <a:xfrm>
            <a:off x="4427984" y="4483145"/>
            <a:ext cx="346005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altLang="de-DE" dirty="0">
                <a:latin typeface="Calibri" panose="020F0502020204030204" pitchFamily="34" charset="0"/>
                <a:cs typeface="Calibri" panose="020F0502020204030204" pitchFamily="34" charset="0"/>
              </a:rPr>
              <a:t>Gamma, </a:t>
            </a:r>
            <a:r>
              <a:rPr lang="de-DE" alt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learning</a:t>
            </a:r>
            <a:r>
              <a:rPr lang="de-DE" altLang="de-DE" dirty="0">
                <a:latin typeface="Calibri" panose="020F0502020204030204" pitchFamily="34" charset="0"/>
                <a:cs typeface="Calibri" panose="020F0502020204030204" pitchFamily="34" charset="0"/>
              </a:rPr>
              <a:t> rate, </a:t>
            </a:r>
            <a:r>
              <a:rPr lang="de-DE" alt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explore</a:t>
            </a:r>
            <a:r>
              <a:rPr lang="de-DE" altLang="de-DE" dirty="0">
                <a:latin typeface="Calibri" panose="020F0502020204030204" pitchFamily="34" charset="0"/>
                <a:cs typeface="Calibri" panose="020F0502020204030204" pitchFamily="34" charset="0"/>
              </a:rPr>
              <a:t> rate</a:t>
            </a:r>
          </a:p>
          <a:p>
            <a:r>
              <a:rPr lang="de-DE" alt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Red</a:t>
            </a:r>
            <a:r>
              <a:rPr lang="de-DE" altLang="de-DE" dirty="0">
                <a:latin typeface="Calibri" panose="020F0502020204030204" pitchFamily="34" charset="0"/>
                <a:cs typeface="Calibri" panose="020F0502020204030204" pitchFamily="34" charset="0"/>
              </a:rPr>
              <a:t> = Random Player</a:t>
            </a:r>
          </a:p>
          <a:p>
            <a:r>
              <a:rPr lang="de-DE" altLang="de-DE" dirty="0">
                <a:latin typeface="Calibri" panose="020F0502020204030204" pitchFamily="34" charset="0"/>
                <a:cs typeface="Calibri" panose="020F0502020204030204" pitchFamily="34" charset="0"/>
              </a:rPr>
              <a:t>Green = </a:t>
            </a:r>
            <a:r>
              <a:rPr lang="de-DE" alt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Our</a:t>
            </a:r>
            <a:r>
              <a:rPr lang="de-DE" altLang="de-DE" dirty="0">
                <a:latin typeface="Calibri" panose="020F0502020204030204" pitchFamily="34" charset="0"/>
                <a:cs typeface="Calibri" panose="020F0502020204030204" pitchFamily="34" charset="0"/>
              </a:rPr>
              <a:t> Player</a:t>
            </a:r>
          </a:p>
        </p:txBody>
      </p:sp>
    </p:spTree>
    <p:extLst>
      <p:ext uri="{BB962C8B-B14F-4D97-AF65-F5344CB8AC3E}">
        <p14:creationId xmlns:p14="http://schemas.microsoft.com/office/powerpoint/2010/main" val="41553653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628560" y="365040"/>
            <a:ext cx="7886520" cy="1284651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Q-learning final Results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5E5EB1EA-266D-4CBF-B165-153D3814CE1A}"/>
              </a:ext>
            </a:extLst>
          </p:cNvPr>
          <p:cNvSpPr txBox="1">
            <a:spLocks/>
          </p:cNvSpPr>
          <p:nvPr/>
        </p:nvSpPr>
        <p:spPr>
          <a:xfrm>
            <a:off x="971601" y="5060658"/>
            <a:ext cx="7685794" cy="11818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altLang="de-DE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2C913AE0-CFC1-4E2B-BEB2-1D3DE13D33BF}"/>
              </a:ext>
            </a:extLst>
          </p:cNvPr>
          <p:cNvSpPr/>
          <p:nvPr/>
        </p:nvSpPr>
        <p:spPr>
          <a:xfrm>
            <a:off x="0" y="5651586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altLang="de-DE" dirty="0">
                <a:latin typeface="Calibri" panose="020F0502020204030204" pitchFamily="34" charset="0"/>
                <a:cs typeface="Calibri" panose="020F0502020204030204" pitchFamily="34" charset="0"/>
              </a:rPr>
              <a:t>Gamma, </a:t>
            </a:r>
            <a:r>
              <a:rPr lang="de-DE" alt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learning</a:t>
            </a:r>
            <a:r>
              <a:rPr lang="de-DE" altLang="de-DE" dirty="0">
                <a:latin typeface="Calibri" panose="020F0502020204030204" pitchFamily="34" charset="0"/>
                <a:cs typeface="Calibri" panose="020F0502020204030204" pitchFamily="34" charset="0"/>
              </a:rPr>
              <a:t> rate, </a:t>
            </a:r>
            <a:r>
              <a:rPr lang="de-DE" alt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explore</a:t>
            </a:r>
            <a:r>
              <a:rPr lang="de-DE" altLang="de-DE" dirty="0">
                <a:latin typeface="Calibri" panose="020F0502020204030204" pitchFamily="34" charset="0"/>
                <a:cs typeface="Calibri" panose="020F0502020204030204" pitchFamily="34" charset="0"/>
              </a:rPr>
              <a:t> rate (0.6, 0.8, 0.0)</a:t>
            </a:r>
          </a:p>
          <a:p>
            <a:pPr algn="ctr"/>
            <a:r>
              <a:rPr lang="de-DE" alt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Red</a:t>
            </a:r>
            <a:r>
              <a:rPr lang="de-DE" altLang="de-DE" dirty="0">
                <a:latin typeface="Calibri" panose="020F0502020204030204" pitchFamily="34" charset="0"/>
                <a:cs typeface="Calibri" panose="020F0502020204030204" pitchFamily="34" charset="0"/>
              </a:rPr>
              <a:t> = Random Player 0.465 </a:t>
            </a:r>
            <a:r>
              <a:rPr lang="de-DE" alt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apples</a:t>
            </a:r>
            <a:r>
              <a:rPr lang="de-DE" altLang="de-DE" dirty="0">
                <a:latin typeface="Calibri" panose="020F0502020204030204" pitchFamily="34" charset="0"/>
                <a:cs typeface="Calibri" panose="020F0502020204030204" pitchFamily="34" charset="0"/>
              </a:rPr>
              <a:t> per game</a:t>
            </a:r>
          </a:p>
          <a:p>
            <a:pPr algn="ctr"/>
            <a:r>
              <a:rPr lang="de-DE" altLang="de-DE" dirty="0">
                <a:latin typeface="Calibri" panose="020F0502020204030204" pitchFamily="34" charset="0"/>
                <a:cs typeface="Calibri" panose="020F0502020204030204" pitchFamily="34" charset="0"/>
              </a:rPr>
              <a:t>Green = </a:t>
            </a:r>
            <a:r>
              <a:rPr lang="de-DE" alt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Our</a:t>
            </a:r>
            <a:r>
              <a:rPr lang="de-DE" altLang="de-DE" dirty="0">
                <a:latin typeface="Calibri" panose="020F0502020204030204" pitchFamily="34" charset="0"/>
                <a:cs typeface="Calibri" panose="020F0502020204030204" pitchFamily="34" charset="0"/>
              </a:rPr>
              <a:t> Player 1.89 </a:t>
            </a:r>
            <a:r>
              <a:rPr lang="de-DE" alt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apples</a:t>
            </a:r>
            <a:r>
              <a:rPr lang="de-DE" altLang="de-DE" dirty="0">
                <a:latin typeface="Calibri" panose="020F0502020204030204" pitchFamily="34" charset="0"/>
                <a:cs typeface="Calibri" panose="020F0502020204030204" pitchFamily="34" charset="0"/>
              </a:rPr>
              <a:t> per game</a:t>
            </a:r>
          </a:p>
        </p:txBody>
      </p:sp>
      <p:pic>
        <p:nvPicPr>
          <p:cNvPr id="12" name="Grafik 11" descr="Ein Bild, das Screenshot enthält.&#10;&#10;Mit hoher Zuverlässigkeit generierte Beschreibung">
            <a:extLst>
              <a:ext uri="{FF2B5EF4-FFF2-40B4-BE49-F238E27FC236}">
                <a16:creationId xmlns:a16="http://schemas.microsoft.com/office/drawing/2014/main" id="{3DFA9294-F153-4A02-91A1-331EC174E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496" y="1277100"/>
            <a:ext cx="5832648" cy="437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7166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Reinforcement Learning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Idea: learning by interacting with environment</a:t>
            </a:r>
          </a:p>
          <a:p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Learning algorithm gets rewards for chosen actions</a:t>
            </a:r>
          </a:p>
          <a:p>
            <a:pPr marL="457200" indent="-457200">
              <a:buFont typeface="Wingdings"/>
              <a:buChar char="à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sym typeface="Wingdings" panose="05000000000000000000" pitchFamily="2" charset="2"/>
              </a:rPr>
              <a:t>Learning by doing</a:t>
            </a:r>
          </a:p>
          <a:p>
            <a:pPr marL="457200" indent="-457200">
              <a:buFont typeface="Wingdings"/>
              <a:buChar char="à"/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sym typeface="Wingdings" panose="05000000000000000000" pitchFamily="2" charset="2"/>
            </a:endParaRPr>
          </a:p>
          <a:p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sym typeface="Wingdings" panose="05000000000000000000" pitchFamily="2" charset="2"/>
            </a:endParaRPr>
          </a:p>
          <a:p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sym typeface="Wingdings" panose="05000000000000000000" pitchFamily="2" charset="2"/>
            </a:endParaRPr>
          </a:p>
          <a:p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sym typeface="Wingdings" panose="05000000000000000000" pitchFamily="2" charset="2"/>
            </a:endParaRPr>
          </a:p>
          <a:p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sym typeface="Wingdings" panose="05000000000000000000" pitchFamily="2" charset="2"/>
            </a:endParaRPr>
          </a:p>
          <a:p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sym typeface="Wingdings" panose="05000000000000000000" pitchFamily="2" charset="2"/>
              </a:rPr>
              <a:t>Need of appropriate environment: </a:t>
            </a:r>
            <a:r>
              <a:rPr lang="en-U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sym typeface="Wingdings" panose="05000000000000000000" pitchFamily="2" charset="2"/>
              </a:rPr>
              <a:t>pygame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sym typeface="Wingdings" panose="05000000000000000000" pitchFamily="2" charset="2"/>
              </a:rPr>
              <a:t> learning environment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026" name="Picture 2" descr="\\fs01\jgeiger$\Bilder\ag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429000"/>
            <a:ext cx="413385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Introduction to our problem: Snake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Rules of the game:</a:t>
            </a:r>
          </a:p>
          <a:p>
            <a:pPr marL="457200" indent="-457200">
              <a:buFontTx/>
              <a:buChar char="-"/>
            </a:pPr>
            <a:r>
              <a:rPr lang="en-U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Init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little snake on the match field</a:t>
            </a:r>
          </a:p>
          <a:p>
            <a:pPr marL="457200" indent="-457200">
              <a:buFontTx/>
              <a:buChar char="-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Match field is limited with borders</a:t>
            </a:r>
          </a:p>
          <a:p>
            <a:pPr marL="457200" indent="-457200">
              <a:buFontTx/>
              <a:buChar char="-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Apple at random location</a:t>
            </a:r>
          </a:p>
          <a:p>
            <a:pPr marL="457200" indent="-457200">
              <a:buFontTx/>
              <a:buChar char="-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Snake grows if it 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eats the apple</a:t>
            </a:r>
          </a:p>
          <a:p>
            <a:pPr marL="457200" indent="-457200">
              <a:buFontTx/>
              <a:buChar char="-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Snake dies if it eats itself or the border</a:t>
            </a:r>
          </a:p>
          <a:p>
            <a:pPr marL="457200" indent="-457200">
              <a:buFontTx/>
              <a:buChar char="-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Goal: Snake should grow as long as possible</a:t>
            </a:r>
          </a:p>
        </p:txBody>
      </p:sp>
    </p:spTree>
    <p:extLst>
      <p:ext uri="{BB962C8B-B14F-4D97-AF65-F5344CB8AC3E}">
        <p14:creationId xmlns:p14="http://schemas.microsoft.com/office/powerpoint/2010/main" val="33751965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Different approaches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7200">
              <a:buFont typeface="Wingdings"/>
              <a:buChar char="à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sym typeface="Wingdings" panose="05000000000000000000" pitchFamily="2" charset="2"/>
              </a:rPr>
              <a:t>Q-learning</a:t>
            </a:r>
          </a:p>
          <a:p>
            <a:pPr marL="457200" indent="-457200">
              <a:buFont typeface="Wingdings"/>
              <a:buChar char="à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sym typeface="Wingdings" panose="05000000000000000000" pitchFamily="2" charset="2"/>
              </a:rPr>
              <a:t>Deep Q-learning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87549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Q-learning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sym typeface="Wingdings" panose="05000000000000000000" pitchFamily="2" charset="2"/>
            </a:endParaRPr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782518"/>
              </p:ext>
            </p:extLst>
          </p:nvPr>
        </p:nvGraphicFramePr>
        <p:xfrm>
          <a:off x="827584" y="1988840"/>
          <a:ext cx="7560840" cy="17373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780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0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75">
                <a:tc>
                  <a:txBody>
                    <a:bodyPr/>
                    <a:lstStyle/>
                    <a:p>
                      <a:r>
                        <a:rPr lang="de-CH" b="0" dirty="0" err="1"/>
                        <a:t>Snake</a:t>
                      </a:r>
                      <a:endParaRPr lang="de-D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b="0" dirty="0"/>
                        <a:t>Agent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75">
                <a:tc>
                  <a:txBody>
                    <a:bodyPr/>
                    <a:lstStyle/>
                    <a:p>
                      <a:r>
                        <a:rPr lang="de-CH" dirty="0" err="1"/>
                        <a:t>Decision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of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direction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Action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75">
                <a:tc>
                  <a:txBody>
                    <a:bodyPr/>
                    <a:lstStyle/>
                    <a:p>
                      <a:r>
                        <a:rPr lang="de-CH" dirty="0"/>
                        <a:t>Apple / </a:t>
                      </a:r>
                      <a:r>
                        <a:rPr lang="de-CH" dirty="0" err="1"/>
                        <a:t>Dying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Positive</a:t>
                      </a:r>
                      <a:r>
                        <a:rPr lang="de-CH" baseline="0" dirty="0"/>
                        <a:t> / negative </a:t>
                      </a:r>
                      <a:r>
                        <a:rPr lang="de-CH" baseline="0" dirty="0" err="1"/>
                        <a:t>reward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1166">
                <a:tc>
                  <a:txBody>
                    <a:bodyPr/>
                    <a:lstStyle/>
                    <a:p>
                      <a:r>
                        <a:rPr lang="de-CH" dirty="0"/>
                        <a:t>Game </a:t>
                      </a:r>
                      <a:r>
                        <a:rPr lang="de-CH" dirty="0" err="1"/>
                        <a:t>field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with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size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and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position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of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snake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and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apple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Environment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05905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Q-learning implementation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Shape 2"/>
              <p:cNvSpPr txBox="1"/>
              <p:nvPr/>
            </p:nvSpPr>
            <p:spPr>
              <a:xfrm>
                <a:off x="628560" y="1825560"/>
                <a:ext cx="7886520" cy="45557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/>
              <a:lstStyle/>
              <a:p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Take screen in RGB-format as state</a:t>
                </a:r>
              </a:p>
              <a:p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High number of states</a:t>
                </a:r>
              </a:p>
              <a:p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Idea:</a:t>
                </a:r>
              </a:p>
              <a:p>
                <a:pPr lvl="1"/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Use </a:t>
                </a:r>
                <a:r>
                  <a:rPr lang="en-US" altLang="de-DE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dictionary with (hash(state),action) as key</a:t>
                </a:r>
              </a:p>
              <a:p>
                <a:pPr lvl="1"/>
                <a:r>
                  <a:rPr lang="en-US" altLang="de-DE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Always check if key is already in dictionary</a:t>
                </a:r>
              </a:p>
              <a:p>
                <a:pPr lvl="1"/>
                <a:r>
                  <a:rPr lang="en-US" altLang="de-DE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 not initialize key with 0</a:t>
                </a:r>
              </a:p>
              <a:p>
                <a:pPr lvl="1"/>
                <a:r>
                  <a:rPr lang="en-US" altLang="de-DE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Save dictionary as PKL File </a:t>
                </a:r>
              </a:p>
              <a:p>
                <a:pPr lvl="1"/>
                <a:r>
                  <a:rPr lang="en-US" altLang="de-DE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Possibility to </a:t>
                </a:r>
                <a:r>
                  <a:rPr lang="en-US" altLang="de-DE" sz="2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deserialize</a:t>
                </a:r>
                <a:r>
                  <a:rPr lang="en-US" altLang="de-DE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dictionary later for testing</a:t>
                </a:r>
              </a:p>
            </p:txBody>
          </p:sp>
        </mc:Choice>
        <mc:Fallback>
          <p:sp>
            <p:nvSpPr>
              <p:cNvPr id="85" name="TextShap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560" y="1825560"/>
                <a:ext cx="7886520" cy="4555768"/>
              </a:xfrm>
              <a:prstGeom prst="rect">
                <a:avLst/>
              </a:prstGeom>
              <a:blipFill>
                <a:blip r:embed="rId2"/>
                <a:stretch>
                  <a:fillRect l="-1546" t="-120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326110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Q-learning first results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5" name="Grafik 4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8A1DF966-2EA8-4EAA-8ECB-8A6905B839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75" y="2297512"/>
            <a:ext cx="3588923" cy="2691693"/>
          </a:xfrm>
          <a:prstGeom prst="rect">
            <a:avLst/>
          </a:prstGeom>
        </p:spPr>
      </p:pic>
      <p:pic>
        <p:nvPicPr>
          <p:cNvPr id="6" name="Grafik 5" descr="Ein Bild, das Screenshot enthält.&#10;&#10;Mit hoher Zuverlässigkeit generierte Beschreibung">
            <a:extLst>
              <a:ext uri="{FF2B5EF4-FFF2-40B4-BE49-F238E27FC236}">
                <a16:creationId xmlns:a16="http://schemas.microsoft.com/office/drawing/2014/main" id="{57E97D56-AE28-4097-9F7E-0D8AD4A5A9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60" y="2226059"/>
            <a:ext cx="3588923" cy="2691693"/>
          </a:xfrm>
          <a:prstGeom prst="rect">
            <a:avLst/>
          </a:prstGeom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5E5EB1EA-266D-4CBF-B165-153D3814CE1A}"/>
              </a:ext>
            </a:extLst>
          </p:cNvPr>
          <p:cNvSpPr txBox="1">
            <a:spLocks/>
          </p:cNvSpPr>
          <p:nvPr/>
        </p:nvSpPr>
        <p:spPr>
          <a:xfrm>
            <a:off x="971601" y="5060658"/>
            <a:ext cx="7685794" cy="11818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dirty="0" err="1">
                <a:latin typeface="+mn-lt"/>
              </a:rPr>
              <a:t>Number</a:t>
            </a:r>
            <a:r>
              <a:rPr lang="de-DE" sz="2400" dirty="0">
                <a:latin typeface="+mn-lt"/>
              </a:rPr>
              <a:t> </a:t>
            </a:r>
            <a:r>
              <a:rPr lang="de-DE" sz="2400" dirty="0" err="1">
                <a:latin typeface="+mn-lt"/>
              </a:rPr>
              <a:t>of</a:t>
            </a:r>
            <a:r>
              <a:rPr lang="de-DE" sz="2400" dirty="0">
                <a:latin typeface="+mn-lt"/>
              </a:rPr>
              <a:t> Frames: </a:t>
            </a:r>
            <a:r>
              <a:rPr lang="de-DE" altLang="de-DE" sz="2400" dirty="0">
                <a:latin typeface="+mn-lt"/>
                <a:cs typeface="Courier New" panose="02070309020205020404" pitchFamily="49" charset="0"/>
              </a:rPr>
              <a:t>10000 (</a:t>
            </a:r>
            <a:r>
              <a:rPr lang="de-DE" altLang="de-DE" sz="2400" dirty="0" err="1">
                <a:latin typeface="+mn-lt"/>
                <a:cs typeface="Courier New" panose="02070309020205020404" pitchFamily="49" charset="0"/>
              </a:rPr>
              <a:t>for</a:t>
            </a:r>
            <a:r>
              <a:rPr lang="de-DE" altLang="de-DE" sz="24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de-DE" altLang="de-DE" sz="2400" dirty="0" err="1">
                <a:latin typeface="+mn-lt"/>
                <a:cs typeface="Courier New" panose="02070309020205020404" pitchFamily="49" charset="0"/>
              </a:rPr>
              <a:t>training</a:t>
            </a:r>
            <a:r>
              <a:rPr lang="de-DE" altLang="de-DE" sz="2400" dirty="0">
                <a:latin typeface="+mn-lt"/>
                <a:cs typeface="Courier New" panose="02070309020205020404" pitchFamily="49" charset="0"/>
              </a:rPr>
              <a:t> and </a:t>
            </a:r>
            <a:r>
              <a:rPr lang="de-DE" altLang="de-DE" sz="2400" dirty="0" err="1">
                <a:latin typeface="+mn-lt"/>
                <a:cs typeface="Courier New" panose="02070309020205020404" pitchFamily="49" charset="0"/>
              </a:rPr>
              <a:t>testing</a:t>
            </a:r>
            <a:r>
              <a:rPr lang="de-DE" altLang="de-DE" sz="2400" dirty="0">
                <a:latin typeface="+mn-lt"/>
                <a:cs typeface="Courier New" panose="02070309020205020404" pitchFamily="49" charset="0"/>
              </a:rPr>
              <a:t>)</a:t>
            </a:r>
          </a:p>
          <a:p>
            <a:endParaRPr lang="de-DE" altLang="de-DE" sz="2400" dirty="0">
              <a:latin typeface="+mn-lt"/>
            </a:endParaRP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CEE7DEA1-52C9-4392-A200-7484F55E92BA}"/>
              </a:ext>
            </a:extLst>
          </p:cNvPr>
          <p:cNvSpPr txBox="1">
            <a:spLocks/>
          </p:cNvSpPr>
          <p:nvPr/>
        </p:nvSpPr>
        <p:spPr>
          <a:xfrm>
            <a:off x="1403648" y="2010970"/>
            <a:ext cx="2304256" cy="4301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dirty="0">
                <a:latin typeface="+mn-lt"/>
              </a:rPr>
              <a:t>Random </a:t>
            </a:r>
            <a:r>
              <a:rPr lang="de-DE" sz="2400" dirty="0" err="1">
                <a:latin typeface="+mn-lt"/>
              </a:rPr>
              <a:t>player</a:t>
            </a:r>
            <a:endParaRPr lang="de-DE" altLang="de-DE" sz="2400" dirty="0">
              <a:latin typeface="+mn-lt"/>
            </a:endParaRP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3FAF8113-C12D-42B5-99BC-E7C70AD0DE41}"/>
              </a:ext>
            </a:extLst>
          </p:cNvPr>
          <p:cNvSpPr txBox="1">
            <a:spLocks/>
          </p:cNvSpPr>
          <p:nvPr/>
        </p:nvSpPr>
        <p:spPr>
          <a:xfrm>
            <a:off x="5214408" y="2010970"/>
            <a:ext cx="2304256" cy="4301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dirty="0" err="1">
                <a:latin typeface="+mn-lt"/>
              </a:rPr>
              <a:t>Our</a:t>
            </a:r>
            <a:r>
              <a:rPr lang="de-DE" sz="2400" dirty="0">
                <a:latin typeface="+mn-lt"/>
              </a:rPr>
              <a:t> </a:t>
            </a:r>
            <a:r>
              <a:rPr lang="de-DE" sz="2400" dirty="0" err="1">
                <a:latin typeface="+mn-lt"/>
              </a:rPr>
              <a:t>player</a:t>
            </a:r>
            <a:endParaRPr lang="de-DE" altLang="de-DE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206384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Improvements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7200">
              <a:buFont typeface="Wingdings"/>
              <a:buChar char="à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sym typeface="Wingdings" panose="05000000000000000000" pitchFamily="2" charset="2"/>
              </a:rPr>
              <a:t>Change reward function</a:t>
            </a:r>
          </a:p>
          <a:p>
            <a:pPr marL="457200" indent="-457200">
              <a:buFont typeface="Wingdings"/>
              <a:buChar char="à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sym typeface="Wingdings" panose="05000000000000000000" pitchFamily="2" charset="2"/>
              </a:rPr>
              <a:t>Smaller environment (reducing number of states)</a:t>
            </a:r>
          </a:p>
          <a:p>
            <a:pPr marL="457200" indent="-457200">
              <a:buFont typeface="Wingdings"/>
              <a:buChar char="à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sym typeface="Wingdings" panose="05000000000000000000" pitchFamily="2" charset="2"/>
              </a:rPr>
              <a:t>Change </a:t>
            </a:r>
            <a:r>
              <a:rPr lang="en-U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sym typeface="Wingdings" panose="05000000000000000000" pitchFamily="2" charset="2"/>
              </a:rPr>
              <a:t>hashkey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sym typeface="Wingdings" panose="05000000000000000000" pitchFamily="2" charset="2"/>
            </a:endParaRPr>
          </a:p>
          <a:p>
            <a:pPr marL="457200" indent="-457200">
              <a:buFont typeface="Wingdings"/>
              <a:buChar char="à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sym typeface="Wingdings" panose="05000000000000000000" pitchFamily="2" charset="2"/>
              </a:rPr>
              <a:t>Set apple always to the same position</a:t>
            </a:r>
          </a:p>
          <a:p>
            <a:pPr marL="457200" indent="-457200">
              <a:buFont typeface="Wingdings"/>
              <a:buChar char="à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sym typeface="Wingdings" panose="05000000000000000000" pitchFamily="2" charset="2"/>
              </a:rPr>
              <a:t>Test different parameters (gamma, learning rate, probability of random) with </a:t>
            </a:r>
            <a:r>
              <a:rPr lang="en-U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sym typeface="Wingdings" panose="05000000000000000000" pitchFamily="2" charset="2"/>
              </a:rPr>
              <a:t>Mogon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sym typeface="Wingdings" panose="05000000000000000000" pitchFamily="2" charset="2"/>
            </a:endParaRPr>
          </a:p>
          <a:p>
            <a:pPr marL="457200" indent="-457200">
              <a:buFont typeface="Wingdings"/>
              <a:buChar char="à"/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sym typeface="Wingdings" panose="05000000000000000000" pitchFamily="2" charset="2"/>
            </a:endParaRPr>
          </a:p>
          <a:p>
            <a:pPr marL="457200" indent="-457200">
              <a:buFont typeface="Wingdings"/>
              <a:buChar char="à"/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498082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Improvements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1000 </a:t>
            </a:r>
            <a:r>
              <a:rPr lang="de-DE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varations</a:t>
            </a:r>
            <a:r>
              <a:rPr 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parameters</a:t>
            </a:r>
            <a:r>
              <a:rPr 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tested</a:t>
            </a:r>
            <a:endParaRPr lang="de-DE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 Frames: </a:t>
            </a:r>
            <a:r>
              <a:rPr lang="de-DE" alt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4000000 </a:t>
            </a:r>
            <a:r>
              <a:rPr lang="de-DE" altLang="de-DE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training</a:t>
            </a:r>
            <a:endParaRPr lang="de-DE" altLang="de-DE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 Frames: </a:t>
            </a:r>
            <a:r>
              <a:rPr lang="de-DE" alt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100000 </a:t>
            </a:r>
            <a:r>
              <a:rPr lang="de-DE" altLang="de-DE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testing</a:t>
            </a:r>
            <a:endParaRPr lang="de-DE" altLang="de-DE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alt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Time: 24 min on </a:t>
            </a:r>
            <a:r>
              <a:rPr lang="de-DE" altLang="de-DE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Mogon</a:t>
            </a:r>
            <a:endParaRPr lang="de-DE" altLang="de-DE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alt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22 </a:t>
            </a:r>
            <a:r>
              <a:rPr lang="de-DE" altLang="de-DE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Configurations</a:t>
            </a:r>
            <a:r>
              <a:rPr lang="de-DE" alt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altLang="de-DE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de-DE" alt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 at least </a:t>
            </a:r>
            <a:r>
              <a:rPr lang="de-DE" altLang="de-DE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one</a:t>
            </a:r>
            <a:r>
              <a:rPr lang="de-DE" alt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 game </a:t>
            </a:r>
            <a:r>
              <a:rPr lang="de-DE" altLang="de-DE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de-DE" alt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 6 and 7 </a:t>
            </a:r>
            <a:r>
              <a:rPr lang="de-DE" altLang="de-DE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apples</a:t>
            </a:r>
            <a:endParaRPr lang="de-DE" altLang="de-DE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0617843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280</Words>
  <Application>Microsoft Office PowerPoint</Application>
  <PresentationFormat>Bildschirmpräsentation (4:3)</PresentationFormat>
  <Paragraphs>67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11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Courier New</vt:lpstr>
      <vt:lpstr>DejaVu Sans</vt:lpstr>
      <vt:lpstr>Symbol</vt:lpstr>
      <vt:lpstr>Times New Roman</vt:lpstr>
      <vt:lpstr>Wingdings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Learning: Snake</dc:title>
  <dc:creator>Julia</dc:creator>
  <cp:lastModifiedBy>Julia</cp:lastModifiedBy>
  <cp:revision>31</cp:revision>
  <dcterms:created xsi:type="dcterms:W3CDTF">2017-10-17T18:23:20Z</dcterms:created>
  <dcterms:modified xsi:type="dcterms:W3CDTF">2017-12-16T18:12:15Z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Bildschirmpräsentation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</vt:i4>
  </property>
</Properties>
</file>