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2" r:id="rId9"/>
    <p:sldId id="261" r:id="rId10"/>
    <p:sldId id="265" r:id="rId11"/>
    <p:sldId id="264" r:id="rId12"/>
    <p:sldId id="266" r:id="rId13"/>
    <p:sldId id="269" r:id="rId14"/>
    <p:sldId id="268" r:id="rId15"/>
    <p:sldId id="270" r:id="rId16"/>
    <p:sldId id="271" r:id="rId17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Grafik 36"/>
          <p:cNvPicPr/>
          <p:nvPr/>
        </p:nvPicPr>
        <p:blipFill>
          <a:blip r:embed="rId2" cstate="print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Grafik 37"/>
          <p:cNvPicPr/>
          <p:nvPr/>
        </p:nvPicPr>
        <p:blipFill>
          <a:blip r:embed="rId2" cstate="print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Grafik 75"/>
          <p:cNvPicPr/>
          <p:nvPr/>
        </p:nvPicPr>
        <p:blipFill>
          <a:blip r:embed="rId2" cstate="print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Grafik 76"/>
          <p:cNvPicPr/>
          <p:nvPr/>
        </p:nvPicPr>
        <p:blipFill>
          <a:blip r:embed="rId2" cstate="print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16.12.17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594BCFD-65FD-4653-B531-75F6D44E86BD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GliederungsebeneMastertextformat bearbeiten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16.12.17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A3109D6-F174-4339-B98C-CD697CCFCDCE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0" y="5448600"/>
            <a:ext cx="5053320" cy="1409040"/>
          </a:xfrm>
          <a:custGeom>
            <a:avLst/>
            <a:gdLst/>
            <a:ahLst/>
            <a:cxnLst/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4700160" y="5448600"/>
            <a:ext cx="4443480" cy="1409040"/>
          </a:xfrm>
          <a:custGeom>
            <a:avLst/>
            <a:gdLst/>
            <a:ahLst/>
            <a:cxnLst/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0" y="0"/>
            <a:ext cx="4440240" cy="2895840"/>
          </a:xfrm>
          <a:custGeom>
            <a:avLst/>
            <a:gdLst/>
            <a:ahLst/>
            <a:cxnLst/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1C8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Grafik 4"/>
          <p:cNvPicPr/>
          <p:nvPr/>
        </p:nvPicPr>
        <p:blipFill>
          <a:blip r:embed="rId2" cstate="print"/>
          <a:stretch/>
        </p:blipFill>
        <p:spPr>
          <a:xfrm>
            <a:off x="5168160" y="986400"/>
            <a:ext cx="3495600" cy="3495600"/>
          </a:xfrm>
          <a:prstGeom prst="rect">
            <a:avLst/>
          </a:prstGeom>
          <a:ln>
            <a:noFill/>
          </a:ln>
        </p:spPr>
      </p:pic>
      <p:sp>
        <p:nvSpPr>
          <p:cNvPr id="83" name="TextShape 5"/>
          <p:cNvSpPr txBox="1"/>
          <p:nvPr/>
        </p:nvSpPr>
        <p:spPr>
          <a:xfrm>
            <a:off x="449640" y="3218040"/>
            <a:ext cx="4250160" cy="1908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Reinforcement Learning: Snake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28465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Q-learning final 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="" xmlns:a16="http://schemas.microsoft.com/office/drawing/2014/main" id="{5E5EB1EA-266D-4CBF-B165-153D3814CE1A}"/>
              </a:ext>
            </a:extLst>
          </p:cNvPr>
          <p:cNvSpPr txBox="1">
            <a:spLocks/>
          </p:cNvSpPr>
          <p:nvPr/>
        </p:nvSpPr>
        <p:spPr>
          <a:xfrm>
            <a:off x="971601" y="5060658"/>
            <a:ext cx="7685794" cy="1181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alt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 descr="Ein Bild, das Screenshot enthält.&#10;&#10;Mit hoher Zuverlässigkeit generierte Beschreibung">
            <a:extLst>
              <a:ext uri="{FF2B5EF4-FFF2-40B4-BE49-F238E27FC236}">
                <a16:creationId xmlns="" xmlns:a16="http://schemas.microsoft.com/office/drawing/2014/main" id="{44D322A4-7616-4831-BF14-989ADB1D56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58" y="1379454"/>
            <a:ext cx="3478577" cy="2608933"/>
          </a:xfrm>
          <a:prstGeom prst="rect">
            <a:avLst/>
          </a:prstGeom>
        </p:spPr>
      </p:pic>
      <p:pic>
        <p:nvPicPr>
          <p:cNvPr id="11" name="Grafik 10" descr="Ein Bild, das Screenshot enthält.&#10;&#10;Mit sehr hoher Zuverlässigkeit generierte Beschreibung">
            <a:extLst>
              <a:ext uri="{FF2B5EF4-FFF2-40B4-BE49-F238E27FC236}">
                <a16:creationId xmlns="" xmlns:a16="http://schemas.microsoft.com/office/drawing/2014/main" id="{243C8C93-F2A9-4CCA-B379-54DCF9CB47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47" y="4026428"/>
            <a:ext cx="3478577" cy="260893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46549DC5-31F9-45FF-93A0-23FDB372EB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379454"/>
            <a:ext cx="3478577" cy="2608933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76AFBC2E-7C00-4194-8ECC-60FE15AD473E}"/>
              </a:ext>
            </a:extLst>
          </p:cNvPr>
          <p:cNvSpPr/>
          <p:nvPr/>
        </p:nvSpPr>
        <p:spPr>
          <a:xfrm>
            <a:off x="1547664" y="3841762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de-DE" dirty="0">
                <a:latin typeface="Calibri" panose="020F0502020204030204" pitchFamily="34" charset="0"/>
                <a:cs typeface="Calibri" panose="020F0502020204030204" pitchFamily="34" charset="0"/>
              </a:rPr>
              <a:t>0.1, 0.9 , 0.0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87B238F7-DF41-4F27-8FFE-DF453AB67C9D}"/>
              </a:ext>
            </a:extLst>
          </p:cNvPr>
          <p:cNvSpPr/>
          <p:nvPr/>
        </p:nvSpPr>
        <p:spPr>
          <a:xfrm>
            <a:off x="1683586" y="6462452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de-DE" dirty="0">
                <a:latin typeface="Calibri" panose="020F0502020204030204" pitchFamily="34" charset="0"/>
                <a:cs typeface="Calibri" panose="020F0502020204030204" pitchFamily="34" charset="0"/>
              </a:rPr>
              <a:t>0.6, 0.5, 0.9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E32CC02A-A315-4666-BD53-E69F8E34236E}"/>
              </a:ext>
            </a:extLst>
          </p:cNvPr>
          <p:cNvSpPr/>
          <p:nvPr/>
        </p:nvSpPr>
        <p:spPr>
          <a:xfrm>
            <a:off x="5621758" y="3841762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de-DE" dirty="0">
                <a:latin typeface="Calibri" panose="020F0502020204030204" pitchFamily="34" charset="0"/>
                <a:cs typeface="Calibri" panose="020F0502020204030204" pitchFamily="34" charset="0"/>
              </a:rPr>
              <a:t>0.8, 0.9, 0.0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="" xmlns:a16="http://schemas.microsoft.com/office/drawing/2014/main" id="{2C913AE0-CFC1-4E2B-BEB2-1D3DE13D33BF}"/>
              </a:ext>
            </a:extLst>
          </p:cNvPr>
          <p:cNvSpPr/>
          <p:nvPr/>
        </p:nvSpPr>
        <p:spPr>
          <a:xfrm>
            <a:off x="4427984" y="4483145"/>
            <a:ext cx="34600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Gamma, </a:t>
            </a:r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rate, </a:t>
            </a:r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explore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rate</a:t>
            </a:r>
          </a:p>
          <a:p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= Random Player</a:t>
            </a:r>
          </a:p>
          <a:p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Green = </a:t>
            </a:r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Player</a:t>
            </a:r>
          </a:p>
        </p:txBody>
      </p:sp>
    </p:spTree>
    <p:extLst>
      <p:ext uri="{BB962C8B-B14F-4D97-AF65-F5344CB8AC3E}">
        <p14:creationId xmlns="" xmlns:p14="http://schemas.microsoft.com/office/powerpoint/2010/main" val="41553653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28465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Q-learning final 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="" xmlns:a16="http://schemas.microsoft.com/office/drawing/2014/main" id="{5E5EB1EA-266D-4CBF-B165-153D3814CE1A}"/>
              </a:ext>
            </a:extLst>
          </p:cNvPr>
          <p:cNvSpPr txBox="1">
            <a:spLocks/>
          </p:cNvSpPr>
          <p:nvPr/>
        </p:nvSpPr>
        <p:spPr>
          <a:xfrm>
            <a:off x="971601" y="5060658"/>
            <a:ext cx="7685794" cy="1181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alt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="" xmlns:a16="http://schemas.microsoft.com/office/drawing/2014/main" id="{2C913AE0-CFC1-4E2B-BEB2-1D3DE13D33BF}"/>
              </a:ext>
            </a:extLst>
          </p:cNvPr>
          <p:cNvSpPr/>
          <p:nvPr/>
        </p:nvSpPr>
        <p:spPr>
          <a:xfrm>
            <a:off x="0" y="565158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Gamma, </a:t>
            </a:r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rate, </a:t>
            </a:r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explore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rate (0.6, 0.8, 0.0)</a:t>
            </a:r>
          </a:p>
          <a:p>
            <a:pPr algn="ctr"/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= Random Player 0.465 </a:t>
            </a:r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apples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per game</a:t>
            </a:r>
          </a:p>
          <a:p>
            <a:pPr algn="ctr"/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Green = </a:t>
            </a:r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Player 1.89 </a:t>
            </a:r>
            <a:r>
              <a:rPr lang="de-DE" alt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apples</a:t>
            </a:r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 per game</a:t>
            </a:r>
          </a:p>
        </p:txBody>
      </p:sp>
      <p:pic>
        <p:nvPicPr>
          <p:cNvPr id="12" name="Grafik 11" descr="Ein Bild, das Screenshot enthält.&#10;&#10;Mit hoher Zuverlässigkeit generierte Beschreibung">
            <a:extLst>
              <a:ext uri="{FF2B5EF4-FFF2-40B4-BE49-F238E27FC236}">
                <a16:creationId xmlns="" xmlns:a16="http://schemas.microsoft.com/office/drawing/2014/main" id="{3DFA9294-F153-4A02-91A1-331EC174E7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96" y="1277100"/>
            <a:ext cx="5832648" cy="43744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737166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 Q-Learning - Network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Convolutional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Neutral Network (CNN):</a:t>
            </a:r>
          </a:p>
          <a:p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Convolution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leyer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Filtering</a:t>
            </a:r>
            <a:endParaRPr lang="de-DE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Pooling / Subsampling</a:t>
            </a:r>
          </a:p>
          <a:p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  <a:endParaRPr lang="de-DE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Fully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connected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leyer</a:t>
            </a:r>
            <a:endParaRPr lang="de-DE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(TF)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libary</a:t>
            </a:r>
            <a:endParaRPr lang="de-DE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/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Detailed documentation</a:t>
            </a:r>
          </a:p>
          <a:p>
            <a:pPr marL="0" lvl="1"/>
            <a:r>
              <a:rPr lang="en-US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Create layers</a:t>
            </a:r>
          </a:p>
          <a:p>
            <a:pPr marL="0" lvl="1"/>
            <a:r>
              <a:rPr lang="en-US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Possibility of composite layers</a:t>
            </a:r>
            <a:endParaRPr lang="de-DE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de-DE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61784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 Q-Learning – Algorithm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Playing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Atari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Reinforcement Learning“:</a:t>
            </a:r>
          </a:p>
          <a:p>
            <a:endParaRPr lang="de-DE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525" y="2740868"/>
            <a:ext cx="78549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061784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8407936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 Q-Learning - 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de-DE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</p:txBody>
      </p:sp>
      <p:sp>
        <p:nvSpPr>
          <p:cNvPr id="7" name="Rad 6"/>
          <p:cNvSpPr/>
          <p:nvPr/>
        </p:nvSpPr>
        <p:spPr>
          <a:xfrm>
            <a:off x="8482136" y="5454352"/>
            <a:ext cx="554360" cy="5543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lussdiagramm: Verzweigung 7"/>
          <p:cNvSpPr/>
          <p:nvPr/>
        </p:nvSpPr>
        <p:spPr>
          <a:xfrm>
            <a:off x="6660232" y="2204864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ussdiagramm: Alternativer Prozess 8"/>
          <p:cNvSpPr/>
          <p:nvPr/>
        </p:nvSpPr>
        <p:spPr>
          <a:xfrm>
            <a:off x="1187624" y="2204864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Init.  </a:t>
            </a:r>
            <a:r>
              <a:rPr lang="en-GB" sz="1000" dirty="0" err="1" smtClean="0"/>
              <a:t>PyGame</a:t>
            </a:r>
            <a:r>
              <a:rPr lang="en-GB" sz="1000" dirty="0" smtClean="0"/>
              <a:t> Learning </a:t>
            </a:r>
            <a:r>
              <a:rPr lang="en-GB" sz="1000" dirty="0" err="1" smtClean="0"/>
              <a:t>Environm</a:t>
            </a:r>
            <a:r>
              <a:rPr lang="en-GB" sz="1000" dirty="0" smtClean="0"/>
              <a:t>.</a:t>
            </a:r>
            <a:endParaRPr lang="en-GB" sz="1000" dirty="0"/>
          </a:p>
        </p:txBody>
      </p:sp>
      <p:sp>
        <p:nvSpPr>
          <p:cNvPr id="10" name="Flussdiagramm: Verbindungsstelle 9"/>
          <p:cNvSpPr/>
          <p:nvPr/>
        </p:nvSpPr>
        <p:spPr>
          <a:xfrm>
            <a:off x="107504" y="227687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11" name="Flussdiagramm: Alternativer Prozess 10"/>
          <p:cNvSpPr/>
          <p:nvPr/>
        </p:nvSpPr>
        <p:spPr>
          <a:xfrm>
            <a:off x="2627784" y="2204864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Init. Neural Network and start TF Session</a:t>
            </a:r>
            <a:endParaRPr lang="en-GB" sz="1000" dirty="0"/>
          </a:p>
        </p:txBody>
      </p:sp>
      <p:sp>
        <p:nvSpPr>
          <p:cNvPr id="12" name="Flussdiagramm: Alternativer Prozess 11"/>
          <p:cNvSpPr/>
          <p:nvPr/>
        </p:nvSpPr>
        <p:spPr>
          <a:xfrm>
            <a:off x="4067944" y="2204864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Init. Phi </a:t>
            </a:r>
            <a:r>
              <a:rPr lang="en-GB" sz="1000" dirty="0" smtClean="0"/>
              <a:t>f</a:t>
            </a:r>
            <a:r>
              <a:rPr lang="en-GB" sz="1000" dirty="0" smtClean="0"/>
              <a:t>unction</a:t>
            </a:r>
            <a:endParaRPr lang="en-GB" sz="1000" dirty="0"/>
          </a:p>
        </p:txBody>
      </p:sp>
      <p:sp>
        <p:nvSpPr>
          <p:cNvPr id="13" name="Flussdiagramm: Alternativer Prozess 12"/>
          <p:cNvSpPr/>
          <p:nvPr/>
        </p:nvSpPr>
        <p:spPr>
          <a:xfrm>
            <a:off x="5457800" y="2204864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Start learning</a:t>
            </a:r>
            <a:endParaRPr lang="en-GB" sz="1000" dirty="0"/>
          </a:p>
        </p:txBody>
      </p:sp>
      <p:sp>
        <p:nvSpPr>
          <p:cNvPr id="14" name="Flussdiagramm: Alternativer Prozess 13"/>
          <p:cNvSpPr/>
          <p:nvPr/>
        </p:nvSpPr>
        <p:spPr>
          <a:xfrm>
            <a:off x="7978080" y="2204864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Restart </a:t>
            </a:r>
            <a:r>
              <a:rPr lang="en-GB" sz="1000" dirty="0" smtClean="0"/>
              <a:t>Game</a:t>
            </a:r>
            <a:endParaRPr lang="en-GB" sz="1000" dirty="0"/>
          </a:p>
        </p:txBody>
      </p:sp>
      <p:sp>
        <p:nvSpPr>
          <p:cNvPr id="15" name="Flussdiagramm: Verzweigung 14"/>
          <p:cNvSpPr/>
          <p:nvPr/>
        </p:nvSpPr>
        <p:spPr>
          <a:xfrm>
            <a:off x="6660232" y="3284984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ussdiagramm: Verzweigung 15"/>
          <p:cNvSpPr/>
          <p:nvPr/>
        </p:nvSpPr>
        <p:spPr>
          <a:xfrm>
            <a:off x="4211960" y="3861048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ussdiagramm: Alternativer Prozess 16"/>
          <p:cNvSpPr/>
          <p:nvPr/>
        </p:nvSpPr>
        <p:spPr>
          <a:xfrm>
            <a:off x="5436096" y="3284984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Choose random action</a:t>
            </a:r>
            <a:endParaRPr lang="en-GB" sz="1000" dirty="0"/>
          </a:p>
        </p:txBody>
      </p:sp>
      <p:sp>
        <p:nvSpPr>
          <p:cNvPr id="18" name="Flussdiagramm: Alternativer Prozess 17"/>
          <p:cNvSpPr/>
          <p:nvPr/>
        </p:nvSpPr>
        <p:spPr>
          <a:xfrm>
            <a:off x="5436096" y="4365104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Choose best action</a:t>
            </a:r>
            <a:endParaRPr lang="en-GB" sz="1000" dirty="0"/>
          </a:p>
        </p:txBody>
      </p:sp>
      <p:sp>
        <p:nvSpPr>
          <p:cNvPr id="19" name="Flussdiagramm: Alternativer Prozess 18"/>
          <p:cNvSpPr/>
          <p:nvPr/>
        </p:nvSpPr>
        <p:spPr>
          <a:xfrm>
            <a:off x="2627784" y="3861048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Make movement</a:t>
            </a:r>
            <a:endParaRPr lang="en-GB" sz="1000" dirty="0"/>
          </a:p>
        </p:txBody>
      </p:sp>
      <p:sp>
        <p:nvSpPr>
          <p:cNvPr id="20" name="Flussdiagramm: Alternativer Prozess 19"/>
          <p:cNvSpPr/>
          <p:nvPr/>
        </p:nvSpPr>
        <p:spPr>
          <a:xfrm>
            <a:off x="1187624" y="3861048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Update state based values</a:t>
            </a:r>
            <a:endParaRPr lang="en-GB" sz="1000" dirty="0"/>
          </a:p>
        </p:txBody>
      </p:sp>
      <p:sp>
        <p:nvSpPr>
          <p:cNvPr id="21" name="Flussdiagramm: Alternativer Prozess 20"/>
          <p:cNvSpPr/>
          <p:nvPr/>
        </p:nvSpPr>
        <p:spPr>
          <a:xfrm>
            <a:off x="1187624" y="5432648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Calculate  reward</a:t>
            </a:r>
            <a:endParaRPr lang="en-GB" sz="1000" dirty="0"/>
          </a:p>
        </p:txBody>
      </p:sp>
      <p:sp>
        <p:nvSpPr>
          <p:cNvPr id="22" name="Flussdiagramm: Alternativer Prozess 21"/>
          <p:cNvSpPr/>
          <p:nvPr/>
        </p:nvSpPr>
        <p:spPr>
          <a:xfrm>
            <a:off x="2627784" y="5432648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Update replay memory</a:t>
            </a:r>
            <a:endParaRPr lang="en-GB" sz="1000" dirty="0"/>
          </a:p>
        </p:txBody>
      </p:sp>
      <p:sp>
        <p:nvSpPr>
          <p:cNvPr id="23" name="Flussdiagramm: Alternativer Prozess 22"/>
          <p:cNvSpPr/>
          <p:nvPr/>
        </p:nvSpPr>
        <p:spPr>
          <a:xfrm>
            <a:off x="4067944" y="5432648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Gradient descent</a:t>
            </a:r>
            <a:endParaRPr lang="en-GB" sz="1000" dirty="0"/>
          </a:p>
        </p:txBody>
      </p:sp>
      <p:sp>
        <p:nvSpPr>
          <p:cNvPr id="24" name="Flussdiagramm: Alternativer Prozess 23"/>
          <p:cNvSpPr/>
          <p:nvPr/>
        </p:nvSpPr>
        <p:spPr>
          <a:xfrm>
            <a:off x="5436096" y="5432648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Update state based values</a:t>
            </a:r>
            <a:endParaRPr lang="en-GB" sz="1000" dirty="0"/>
          </a:p>
        </p:txBody>
      </p:sp>
      <p:sp>
        <p:nvSpPr>
          <p:cNvPr id="25" name="Flussdiagramm: Verzweigung 24"/>
          <p:cNvSpPr/>
          <p:nvPr/>
        </p:nvSpPr>
        <p:spPr>
          <a:xfrm>
            <a:off x="7380312" y="5432648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Gerade Verbindung mit Pfeil 26"/>
          <p:cNvCxnSpPr>
            <a:stCxn id="10" idx="6"/>
            <a:endCxn id="9" idx="1"/>
          </p:cNvCxnSpPr>
          <p:nvPr/>
        </p:nvCxnSpPr>
        <p:spPr>
          <a:xfrm>
            <a:off x="564704" y="2505472"/>
            <a:ext cx="622920" cy="5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9" idx="3"/>
            <a:endCxn id="11" idx="1"/>
          </p:cNvCxnSpPr>
          <p:nvPr/>
        </p:nvCxnSpPr>
        <p:spPr>
          <a:xfrm>
            <a:off x="2102024" y="2511188"/>
            <a:ext cx="525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1" idx="3"/>
            <a:endCxn id="12" idx="1"/>
          </p:cNvCxnSpPr>
          <p:nvPr/>
        </p:nvCxnSpPr>
        <p:spPr>
          <a:xfrm>
            <a:off x="3542184" y="2511188"/>
            <a:ext cx="525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2" idx="3"/>
            <a:endCxn id="13" idx="1"/>
          </p:cNvCxnSpPr>
          <p:nvPr/>
        </p:nvCxnSpPr>
        <p:spPr>
          <a:xfrm>
            <a:off x="4982344" y="2511188"/>
            <a:ext cx="4754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3" idx="3"/>
            <a:endCxn id="8" idx="1"/>
          </p:cNvCxnSpPr>
          <p:nvPr/>
        </p:nvCxnSpPr>
        <p:spPr>
          <a:xfrm>
            <a:off x="6372200" y="251118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8" idx="2"/>
            <a:endCxn id="15" idx="0"/>
          </p:cNvCxnSpPr>
          <p:nvPr/>
        </p:nvCxnSpPr>
        <p:spPr>
          <a:xfrm>
            <a:off x="7117432" y="2817512"/>
            <a:ext cx="0" cy="467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6" idx="1"/>
            <a:endCxn id="19" idx="3"/>
          </p:cNvCxnSpPr>
          <p:nvPr/>
        </p:nvCxnSpPr>
        <p:spPr>
          <a:xfrm flipH="1">
            <a:off x="3542184" y="4167372"/>
            <a:ext cx="6697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19" idx="1"/>
            <a:endCxn id="20" idx="3"/>
          </p:cNvCxnSpPr>
          <p:nvPr/>
        </p:nvCxnSpPr>
        <p:spPr>
          <a:xfrm flipH="1">
            <a:off x="2102024" y="4167372"/>
            <a:ext cx="525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20" idx="2"/>
            <a:endCxn id="21" idx="0"/>
          </p:cNvCxnSpPr>
          <p:nvPr/>
        </p:nvCxnSpPr>
        <p:spPr>
          <a:xfrm>
            <a:off x="1644824" y="4473696"/>
            <a:ext cx="0" cy="958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21" idx="3"/>
            <a:endCxn id="22" idx="1"/>
          </p:cNvCxnSpPr>
          <p:nvPr/>
        </p:nvCxnSpPr>
        <p:spPr>
          <a:xfrm>
            <a:off x="2102024" y="5738972"/>
            <a:ext cx="525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22" idx="3"/>
            <a:endCxn id="23" idx="1"/>
          </p:cNvCxnSpPr>
          <p:nvPr/>
        </p:nvCxnSpPr>
        <p:spPr>
          <a:xfrm>
            <a:off x="3542184" y="5738972"/>
            <a:ext cx="525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23" idx="3"/>
            <a:endCxn id="24" idx="1"/>
          </p:cNvCxnSpPr>
          <p:nvPr/>
        </p:nvCxnSpPr>
        <p:spPr>
          <a:xfrm>
            <a:off x="4982344" y="5738972"/>
            <a:ext cx="4537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24" idx="3"/>
            <a:endCxn id="25" idx="1"/>
          </p:cNvCxnSpPr>
          <p:nvPr/>
        </p:nvCxnSpPr>
        <p:spPr>
          <a:xfrm>
            <a:off x="6350496" y="5738972"/>
            <a:ext cx="1029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25" idx="3"/>
            <a:endCxn id="7" idx="2"/>
          </p:cNvCxnSpPr>
          <p:nvPr/>
        </p:nvCxnSpPr>
        <p:spPr>
          <a:xfrm flipV="1">
            <a:off x="8294712" y="5731532"/>
            <a:ext cx="187424" cy="7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winkelte Verbindung 74"/>
          <p:cNvCxnSpPr>
            <a:stCxn id="8" idx="0"/>
            <a:endCxn id="14" idx="0"/>
          </p:cNvCxnSpPr>
          <p:nvPr/>
        </p:nvCxnSpPr>
        <p:spPr>
          <a:xfrm rot="5400000" flipH="1" flipV="1">
            <a:off x="7776356" y="1545940"/>
            <a:ext cx="12700" cy="131784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15" idx="1"/>
            <a:endCxn id="17" idx="3"/>
          </p:cNvCxnSpPr>
          <p:nvPr/>
        </p:nvCxnSpPr>
        <p:spPr>
          <a:xfrm flipH="1">
            <a:off x="6350496" y="3591308"/>
            <a:ext cx="3097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79"/>
          <p:cNvCxnSpPr>
            <a:stCxn id="15" idx="2"/>
            <a:endCxn id="18" idx="3"/>
          </p:cNvCxnSpPr>
          <p:nvPr/>
        </p:nvCxnSpPr>
        <p:spPr>
          <a:xfrm rot="5400000">
            <a:off x="6347066" y="3901062"/>
            <a:ext cx="773796" cy="7669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Form 82"/>
          <p:cNvCxnSpPr>
            <a:stCxn id="14" idx="2"/>
            <a:endCxn id="15" idx="3"/>
          </p:cNvCxnSpPr>
          <p:nvPr/>
        </p:nvCxnSpPr>
        <p:spPr>
          <a:xfrm rot="5400000">
            <a:off x="7618058" y="2774086"/>
            <a:ext cx="773796" cy="8606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Form 86"/>
          <p:cNvCxnSpPr>
            <a:stCxn id="17" idx="1"/>
            <a:endCxn id="16" idx="0"/>
          </p:cNvCxnSpPr>
          <p:nvPr/>
        </p:nvCxnSpPr>
        <p:spPr>
          <a:xfrm rot="10800000" flipV="1">
            <a:off x="4669160" y="3591308"/>
            <a:ext cx="766936" cy="2697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Form 88"/>
          <p:cNvCxnSpPr>
            <a:stCxn id="18" idx="1"/>
            <a:endCxn id="16" idx="2"/>
          </p:cNvCxnSpPr>
          <p:nvPr/>
        </p:nvCxnSpPr>
        <p:spPr>
          <a:xfrm rot="10800000">
            <a:off x="4669160" y="4473696"/>
            <a:ext cx="766936" cy="1977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Form 90"/>
          <p:cNvCxnSpPr>
            <a:stCxn id="25" idx="0"/>
            <a:endCxn id="8" idx="3"/>
          </p:cNvCxnSpPr>
          <p:nvPr/>
        </p:nvCxnSpPr>
        <p:spPr>
          <a:xfrm rot="16200000" flipV="1">
            <a:off x="6245342" y="3840478"/>
            <a:ext cx="2921460" cy="2628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35496" y="1556792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Agent training method: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061784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 Q-Learning – First 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Playing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Atari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lang="de-DE" alt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Reinforcement Learning“:</a:t>
            </a:r>
          </a:p>
          <a:p>
            <a:endParaRPr lang="de-DE" alt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61784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Reinforcement Learning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Idea: learning by interacting with environment</a:t>
            </a:r>
          </a:p>
          <a:p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algorithm gets rewards for chosen actions</a:t>
            </a:r>
          </a:p>
          <a:p>
            <a:pPr marL="457200" indent="-457200">
              <a:buFont typeface="Wingdings"/>
              <a:buChar char="à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Learning by doing</a:t>
            </a:r>
          </a:p>
          <a:p>
            <a:pPr marL="457200" indent="-457200">
              <a:buFont typeface="Wingdings"/>
              <a:buChar char="à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Need of appropriate environment: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pygame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 learning environment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6" name="Picture 2" descr="\\fs01\jgeiger$\Bilder\ag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29000"/>
            <a:ext cx="4133850" cy="1666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Introduction to our problem: Snake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Rules of the game:</a:t>
            </a:r>
          </a:p>
          <a:p>
            <a:pPr marL="457200" indent="-457200">
              <a:buFontTx/>
              <a:buChar char="-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little snake on the match field</a:t>
            </a:r>
          </a:p>
          <a:p>
            <a:pPr marL="457200" indent="-457200">
              <a:buFontTx/>
              <a:buChar char="-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Match field is limited with borders</a:t>
            </a:r>
          </a:p>
          <a:p>
            <a:pPr marL="457200" indent="-457200">
              <a:buFontTx/>
              <a:buChar char="-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Apple at random location</a:t>
            </a:r>
          </a:p>
          <a:p>
            <a:pPr marL="457200" indent="-457200">
              <a:buFontTx/>
              <a:buChar char="-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Snake grows if it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eats the apple</a:t>
            </a:r>
          </a:p>
          <a:p>
            <a:pPr marL="457200" indent="-457200">
              <a:buFontTx/>
              <a:buChar char="-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Snake dies if it eats itself or the border</a:t>
            </a:r>
          </a:p>
          <a:p>
            <a:pPr marL="457200" indent="-457200">
              <a:buFontTx/>
              <a:buChar char="-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Goal: Snake should grow as long as possible</a:t>
            </a:r>
          </a:p>
        </p:txBody>
      </p:sp>
    </p:spTree>
    <p:extLst>
      <p:ext uri="{BB962C8B-B14F-4D97-AF65-F5344CB8AC3E}">
        <p14:creationId xmlns="" xmlns:p14="http://schemas.microsoft.com/office/powerpoint/2010/main" val="33751965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Different approaches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/>
              <a:buChar char="à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Q-learning</a:t>
            </a:r>
          </a:p>
          <a:p>
            <a:pPr marL="457200" indent="-457200">
              <a:buFont typeface="Wingdings"/>
              <a:buChar char="à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Deep Q-learning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87549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Q-learning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11782518"/>
              </p:ext>
            </p:extLst>
          </p:nvPr>
        </p:nvGraphicFramePr>
        <p:xfrm>
          <a:off x="827584" y="1988840"/>
          <a:ext cx="7560840" cy="1737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804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04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675">
                <a:tc>
                  <a:txBody>
                    <a:bodyPr/>
                    <a:lstStyle/>
                    <a:p>
                      <a:r>
                        <a:rPr lang="de-CH" b="0" dirty="0" err="1"/>
                        <a:t>Snake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dirty="0"/>
                        <a:t>Agent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r>
                        <a:rPr lang="de-CH" dirty="0" err="1"/>
                        <a:t>Decision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direction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Action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r>
                        <a:rPr lang="de-CH" dirty="0"/>
                        <a:t>Apple / </a:t>
                      </a:r>
                      <a:r>
                        <a:rPr lang="de-CH" dirty="0" err="1"/>
                        <a:t>Dying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Positive</a:t>
                      </a:r>
                      <a:r>
                        <a:rPr lang="de-CH" baseline="0" dirty="0"/>
                        <a:t> / negative </a:t>
                      </a:r>
                      <a:r>
                        <a:rPr lang="de-CH" baseline="0" dirty="0" err="1"/>
                        <a:t>reward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1166">
                <a:tc>
                  <a:txBody>
                    <a:bodyPr/>
                    <a:lstStyle/>
                    <a:p>
                      <a:r>
                        <a:rPr lang="de-CH" dirty="0"/>
                        <a:t>Game </a:t>
                      </a:r>
                      <a:r>
                        <a:rPr lang="de-CH" dirty="0" err="1"/>
                        <a:t>field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with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size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and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position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snake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and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apple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Environment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20590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Q-learning 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5" name="TextShape 2"/>
              <p:cNvSpPr txBox="1"/>
              <p:nvPr/>
            </p:nvSpPr>
            <p:spPr>
              <a:xfrm>
                <a:off x="628560" y="1825560"/>
                <a:ext cx="7886520" cy="4555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Take screen in RGB-format as state</a:t>
                </a:r>
              </a:p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High number of states</a:t>
                </a:r>
              </a:p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Idea:</a:t>
                </a:r>
              </a:p>
              <a:p>
                <a:pPr lvl="1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</a:t>
                </a:r>
                <a:r>
                  <a:rPr lang="en-US" altLang="de-D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dictionary with (hash(state),action) as key</a:t>
                </a:r>
              </a:p>
              <a:p>
                <a:pPr lvl="1"/>
                <a:r>
                  <a:rPr lang="en-US" altLang="de-D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Always check if key is already in dictionary</a:t>
                </a:r>
              </a:p>
              <a:p>
                <a:pPr lvl="1"/>
                <a:r>
                  <a:rPr lang="en-US" altLang="de-D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not initialize key with 0</a:t>
                </a:r>
              </a:p>
              <a:p>
                <a:pPr lvl="1"/>
                <a:r>
                  <a:rPr lang="en-US" altLang="de-D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Save dictionary as PKL File </a:t>
                </a:r>
              </a:p>
              <a:p>
                <a:pPr lvl="1"/>
                <a:r>
                  <a:rPr lang="en-US" altLang="de-D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Possibility to </a:t>
                </a:r>
                <a:r>
                  <a:rPr lang="en-US" altLang="de-DE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deserialize</a:t>
                </a:r>
                <a:r>
                  <a:rPr lang="en-US" altLang="de-DE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dictionary later for testing</a:t>
                </a:r>
              </a:p>
            </p:txBody>
          </p:sp>
        </mc:Choice>
        <mc:Fallback>
          <p:sp>
            <p:nvSpPr>
              <p:cNvPr id="85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60" y="1825560"/>
                <a:ext cx="7886520" cy="4555768"/>
              </a:xfrm>
              <a:prstGeom prst="rect">
                <a:avLst/>
              </a:prstGeom>
              <a:blipFill>
                <a:blip r:embed="rId2" cstate="print"/>
                <a:stretch>
                  <a:fillRect l="-1546" t="-12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6432611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Q-learning first 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" name="Grafik 4" descr="Ein Bild, das Screenshot enthält.&#10;&#10;Mit sehr hoher Zuverlässigkeit generierte Beschreibung">
            <a:extLst>
              <a:ext uri="{FF2B5EF4-FFF2-40B4-BE49-F238E27FC236}">
                <a16:creationId xmlns="" xmlns:a16="http://schemas.microsoft.com/office/drawing/2014/main" id="{8A1DF966-2EA8-4EAA-8ECB-8A6905B839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75" y="2297512"/>
            <a:ext cx="3588923" cy="2691693"/>
          </a:xfrm>
          <a:prstGeom prst="rect">
            <a:avLst/>
          </a:prstGeom>
        </p:spPr>
      </p:pic>
      <p:pic>
        <p:nvPicPr>
          <p:cNvPr id="6" name="Grafik 5" descr="Ein Bild, das Screenshot enthält.&#10;&#10;Mit hoher Zuverlässigkeit generierte Beschreibung">
            <a:extLst>
              <a:ext uri="{FF2B5EF4-FFF2-40B4-BE49-F238E27FC236}">
                <a16:creationId xmlns="" xmlns:a16="http://schemas.microsoft.com/office/drawing/2014/main" id="{57E97D56-AE28-4097-9F7E-0D8AD4A5A9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60" y="2226059"/>
            <a:ext cx="3588923" cy="2691693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="" xmlns:a16="http://schemas.microsoft.com/office/drawing/2014/main" id="{5E5EB1EA-266D-4CBF-B165-153D3814CE1A}"/>
              </a:ext>
            </a:extLst>
          </p:cNvPr>
          <p:cNvSpPr txBox="1">
            <a:spLocks/>
          </p:cNvSpPr>
          <p:nvPr/>
        </p:nvSpPr>
        <p:spPr>
          <a:xfrm>
            <a:off x="971601" y="5060658"/>
            <a:ext cx="7685794" cy="1181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err="1">
                <a:latin typeface="+mn-lt"/>
              </a:rPr>
              <a:t>Number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of</a:t>
            </a:r>
            <a:r>
              <a:rPr lang="de-DE" sz="2400" dirty="0">
                <a:latin typeface="+mn-lt"/>
              </a:rPr>
              <a:t> Frames: 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10000 (</a:t>
            </a:r>
            <a:r>
              <a:rPr lang="de-DE" altLang="de-DE" sz="2400" dirty="0" err="1">
                <a:latin typeface="+mn-lt"/>
                <a:cs typeface="Courier New" panose="02070309020205020404" pitchFamily="49" charset="0"/>
              </a:rPr>
              <a:t>for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de-DE" altLang="de-DE" sz="2400" dirty="0" err="1">
                <a:latin typeface="+mn-lt"/>
                <a:cs typeface="Courier New" panose="02070309020205020404" pitchFamily="49" charset="0"/>
              </a:rPr>
              <a:t>training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 and </a:t>
            </a:r>
            <a:r>
              <a:rPr lang="de-DE" altLang="de-DE" sz="2400" dirty="0" err="1">
                <a:latin typeface="+mn-lt"/>
                <a:cs typeface="Courier New" panose="02070309020205020404" pitchFamily="49" charset="0"/>
              </a:rPr>
              <a:t>testing</a:t>
            </a:r>
            <a:r>
              <a:rPr lang="de-DE" altLang="de-DE" sz="2400" dirty="0">
                <a:latin typeface="+mn-lt"/>
                <a:cs typeface="Courier New" panose="02070309020205020404" pitchFamily="49" charset="0"/>
              </a:rPr>
              <a:t>)</a:t>
            </a:r>
          </a:p>
          <a:p>
            <a:endParaRPr lang="de-DE" altLang="de-DE" sz="2400" dirty="0">
              <a:latin typeface="+mn-lt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="" xmlns:a16="http://schemas.microsoft.com/office/drawing/2014/main" id="{CEE7DEA1-52C9-4392-A200-7484F55E92BA}"/>
              </a:ext>
            </a:extLst>
          </p:cNvPr>
          <p:cNvSpPr txBox="1">
            <a:spLocks/>
          </p:cNvSpPr>
          <p:nvPr/>
        </p:nvSpPr>
        <p:spPr>
          <a:xfrm>
            <a:off x="1403648" y="2010970"/>
            <a:ext cx="2304256" cy="430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latin typeface="+mn-lt"/>
              </a:rPr>
              <a:t>Random </a:t>
            </a:r>
            <a:r>
              <a:rPr lang="de-DE" sz="2400" dirty="0" err="1">
                <a:latin typeface="+mn-lt"/>
              </a:rPr>
              <a:t>player</a:t>
            </a:r>
            <a:endParaRPr lang="de-DE" altLang="de-DE" sz="2400" dirty="0">
              <a:latin typeface="+mn-lt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="" xmlns:a16="http://schemas.microsoft.com/office/drawing/2014/main" id="{3FAF8113-C12D-42B5-99BC-E7C70AD0DE41}"/>
              </a:ext>
            </a:extLst>
          </p:cNvPr>
          <p:cNvSpPr txBox="1">
            <a:spLocks/>
          </p:cNvSpPr>
          <p:nvPr/>
        </p:nvSpPr>
        <p:spPr>
          <a:xfrm>
            <a:off x="5214408" y="2010970"/>
            <a:ext cx="2304256" cy="430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err="1">
                <a:latin typeface="+mn-lt"/>
              </a:rPr>
              <a:t>Our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player</a:t>
            </a:r>
            <a:endParaRPr lang="de-DE" altLang="de-DE" sz="24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20638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Improvements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/>
              <a:buChar char="à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Change reward function</a:t>
            </a:r>
          </a:p>
          <a:p>
            <a:pPr marL="457200" indent="-457200">
              <a:buFont typeface="Wingdings"/>
              <a:buChar char="à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Smaller environment (reducing number of states)</a:t>
            </a:r>
          </a:p>
          <a:p>
            <a:pPr marL="457200" indent="-457200">
              <a:buFont typeface="Wingdings"/>
              <a:buChar char="à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Change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hashkey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pPr marL="457200" indent="-457200">
              <a:buFont typeface="Wingdings"/>
              <a:buChar char="à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Set apple always to the same position</a:t>
            </a:r>
          </a:p>
          <a:p>
            <a:pPr marL="457200" indent="-457200">
              <a:buFont typeface="Wingdings"/>
              <a:buChar char="à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Test different parameters (gamma, learning rate, probability of random) with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Mogon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pPr marL="457200" indent="-457200">
              <a:buFont typeface="Wingdings"/>
              <a:buChar char="à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pPr marL="457200" indent="-457200">
              <a:buFont typeface="Wingdings"/>
              <a:buChar char="à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9808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Improvements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1000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varations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tested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Frames: </a:t>
            </a:r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4000000 </a:t>
            </a:r>
            <a:r>
              <a:rPr lang="de-DE" alt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endParaRPr lang="de-DE" alt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Frames: </a:t>
            </a:r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100000 </a:t>
            </a:r>
            <a:r>
              <a:rPr lang="de-DE" alt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lang="de-DE" alt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Time: 24 min on </a:t>
            </a:r>
            <a:r>
              <a:rPr lang="de-DE" alt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Mogon</a:t>
            </a:r>
            <a:endParaRPr lang="de-DE" alt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22 </a:t>
            </a:r>
            <a:r>
              <a:rPr lang="de-DE" alt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Configurations</a:t>
            </a:r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at least </a:t>
            </a:r>
            <a:r>
              <a:rPr lang="de-DE" alt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game </a:t>
            </a:r>
            <a:r>
              <a:rPr lang="de-DE" alt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alt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 6 and 7 </a:t>
            </a:r>
            <a:r>
              <a:rPr lang="de-DE" altLang="de-D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apples</a:t>
            </a:r>
            <a:endParaRPr lang="de-DE" alt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61784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368</Words>
  <Application>Microsoft Office PowerPoint</Application>
  <PresentationFormat>Bildschirmpräsentation (4:3)</PresentationFormat>
  <Paragraphs>92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Learning: Snake</dc:title>
  <dc:creator>Julia</dc:creator>
  <cp:lastModifiedBy>Anton Bulat</cp:lastModifiedBy>
  <cp:revision>42</cp:revision>
  <dcterms:created xsi:type="dcterms:W3CDTF">2017-10-17T18:23:20Z</dcterms:created>
  <dcterms:modified xsi:type="dcterms:W3CDTF">2017-12-18T07:21:16Z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