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58"/>
  </p:notesMasterIdLst>
  <p:handoutMasterIdLst>
    <p:handoutMasterId r:id="rId59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94737"/>
  </p:normalViewPr>
  <p:slideViewPr>
    <p:cSldViewPr snapToGrid="0">
      <p:cViewPr varScale="1">
        <p:scale>
          <a:sx n="117" d="100"/>
          <a:sy n="117" d="100"/>
        </p:scale>
        <p:origin x="1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3FBFCF-28A3-6D3C-4ED1-65AF49E4F5D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401ED2-A3D2-D288-78A8-40865619C0E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6A3D7-97C9-9814-B2BA-6280AE6C218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C3BD0-5248-011A-61CF-58976FEB1D7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45136DA-A52F-1A4C-ACEA-6FF8E2D5FF76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210627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2997C-B867-B9B1-D5F9-A397400CC0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43F0B9-D8A0-9D3A-B6AC-6EC2182279D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3F1FA38-5D40-7D20-4557-750D1F3E7E7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2C0-17EB-BC06-C7E2-4E28E6C913E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35C5C-DF22-A79A-3A62-1BC1D5F22D1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662F7-10FB-B756-0E81-6B1CC85752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E166643-42AB-A447-817D-435E25A5F2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6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5FBB4-2DE4-6A84-A82C-DC04466F2C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63391E6-00CD-A048-9207-2A6B72E51329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E7BAE-3A25-B640-48EA-93B7D9C879A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C0829-9D3C-0542-D325-19DDDCF5D8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DA157-F638-AEB0-280B-DCFF273AA1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1F16438-295C-0F41-90B7-34FDE053EB24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A1E355-5853-0E78-FF38-7250B48B6C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7B4DC6-C999-062C-8330-13AED2D610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69159-E8A7-8CBA-DD46-5BD8BF2C28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75BF0B6-9598-5949-A839-055B17AE143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38841A-1EEA-E7C9-0338-3A3F02653A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4BA45-5AC0-5243-7888-229AF90BE3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9ED25-402F-1E74-46AE-EA8A6480BE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AD0899C-9E2E-5643-BBDE-9311257512D2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1510A1-DD85-F160-AC14-9F7A9F43FC2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F2700-44EC-1CE5-B86A-FB68218E5C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84562-1BAA-041A-F4DD-7711617572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581DA5-3563-D247-9071-7DD44029414E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94666-9381-82DC-0B67-B5100294865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3A1ECF-B70B-E5EE-8CAF-BB29F07E866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4556B-351F-7E05-5EF9-ED40A735A9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387C571-0E18-A24B-8F47-331B494E0AB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000EE-9C63-8BE0-D235-09DC25DBFD8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FD307F-E4EE-A14E-C244-EB87CD88FD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75179-0AC3-46AA-1B47-915C2115D5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AD24482-99B1-F947-8CC8-3649F3639000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F41F6-BF42-30E2-218B-B6062972A0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862D5-9799-C0DD-B6CD-2CBEFE7878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68F35-6807-C109-CC7E-3F51BAF792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A3F99F6-3524-2F4C-977B-936312C0FF7B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A3B350-2322-A01B-47B2-BD1A30D0D1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96104-AD9A-88D8-D45F-75298E6E85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819F0-BFFA-5DDF-F185-2FCBB4BE6D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F6984B3-D645-9E4A-B205-5E5D83E4CD46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FA31D3-526B-6751-4117-B8E4C48BF2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8397B7-0B36-44A8-76E1-CAA03459F6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85E38-F068-CF21-6F14-0EB88928DF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D3C6536-54D9-6B45-AD16-F61BAE6A2F72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E722FC-CA28-9646-979A-75AD680159F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578BC-3C4E-F1A6-33EF-8D011C5AF0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DA000-EEA9-5D8D-E2F8-170A4D958B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B3D416A-769D-7B47-B433-DC294CABD54D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912855-3426-A6BD-C859-8FA85CF1AE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50EEB0-3E22-38AF-3D4E-926A159F28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46B16-926B-42C2-6B23-761D9B3B4E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40110D3-B7DA-9143-9B04-5BA8F20652A1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6E2A6-0A6A-A028-318D-4C08BE6D4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E161B0-C8A7-8659-920E-FA3148F677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416C5-32A9-0D56-2547-DF8FF5D3BD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17E979-D477-654E-B8AD-93838E4E6652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4D2279-9D11-DB25-5A63-230B3BDAA9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657D3-FC1B-BC63-419F-4DA7C3247A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4B308-ED4F-14A6-D215-E09E398BC0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F8C5F65-8615-EB48-BF60-E3960401B38D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9A293-EC5C-DE7B-D47D-B43F4AD05B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FF7C8-ABC1-FAA9-E0AD-70E0ECDED8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380F4-193D-3AF0-39A6-3AEE750F26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C2170BD-6BD0-9B47-917A-59EE4E29821F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16ACD9-CDB8-AFE7-8FFD-CCF5662729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96E45-6257-1128-A551-A6EE6F639F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4800F-D338-BBE1-DE25-E92D77299F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C1F9FB0-4DE8-3443-BAD3-EF79F6F6C834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A31EDB-AF8A-8F54-9540-0FA8F507F2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7806BA-BC3F-2ACC-B542-E45EE7F086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E15A6-0119-5656-E3A1-DA5A1B5804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3D0A24E-C39F-1642-B176-1FD8B071FA38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AD014-F532-4AEB-33D9-3ED7D485C62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C4487-00D8-A9B6-8842-4AA467952EE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2867B-44F0-4669-A52D-09D23792A24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D786EE-5002-2C4F-9405-BF99C61C3917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EEBB7-76D8-5D38-C3BB-43704C48EB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9DBEC8-C628-3F3B-953C-92985CB995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BFB8-5392-0045-8E6D-88C6CAF1AB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1872A13-41A6-224B-87A4-4C77CEBC2921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00ADCF-4F95-65DB-5960-C8FD48C64C9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FB373-41A5-ACF7-FECD-02BF7A9FDE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75BF1-4965-B1DB-18EE-9181B26118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E7E018E-5035-4744-BFC0-7408C2D64148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48879-4B5F-C0D7-164D-7F7997D391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E47A1-EF31-60D4-84FF-B0FF4BD6E6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482A8-A7EA-F55E-1C3F-6E5FEB3883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547070-C976-0C4C-9ABB-3D90B2953E94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6F1CDA-6291-E6D1-7799-ABD49AC323C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EBDBB-3652-A1B0-FCF6-FDD803C6C5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AD04-4026-7FDA-311B-823FF358CE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B7E10D-F027-DE4A-96FE-F327A371F8AE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0DF424-641C-3954-95D2-ED30B0EAA9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1A5F4-C555-DD33-AB96-4F0C5B6C6C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70EFE-565B-ECA1-81F9-52DBBD3C79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708528-83EE-5C44-8770-5835E61013E7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0F7FA7-723D-C044-5A8F-250F24EDB4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974DD-C0E4-6C24-FC98-368BF3A25CD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26C52-290D-2364-F6FE-B3EF6453E0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1E82D-D4A6-257A-1AD1-2480CCB156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6F0EF8-D632-44F7-C0CF-0C5E1EDD22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73C84-1162-C930-CC4D-93CB4133F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B8326A-A635-0441-8B4B-F753E715DDB3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F521E-C70F-32DD-55C2-AB36673524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D6F17-0874-44EE-2C85-3902353225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E0B36-5988-C0D0-E88E-FA987F9238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E2248C7-E395-8243-83C7-CEDA3C80980D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73982-77F1-4DA4-0C39-2F1D0FF3FA6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C80B4-DAE5-8CCB-81B3-F9F15DB3C2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2F45B-2D17-4156-57AE-F617ADD346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9C490AA-3D92-D94F-B38D-65A5F6EDF70F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174C4B-2223-E8A7-4B80-19C046152E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6B6003-4D5E-5B05-7F61-0828D2B1CC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5A897-2299-3E8C-31BD-9B19E2889F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317D67F-8AA0-C14E-AB4E-DEFA2E90AE08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CD4EF-9FD2-6A9F-4175-B3EC66AC1D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0D3250-211F-C515-6908-A2B928754A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4AC87-AFAF-531A-D9A6-3A31CE7D8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ACB13-5E4C-724E-8AFB-115851BF8782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F52F4D-BBCD-AF77-D295-08C7A73A40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DFE75D-A186-EABE-9890-AF55B85D41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E7FA0-DCA1-2AB2-38C5-C7EA33429F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BDC2213-2984-F844-91E5-D9AF0162D616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B32A73-589A-E2CB-5085-45597DB343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8CBF7-5903-AFE1-748F-DF04E04FB34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B251-3D16-021F-B95D-606632BDCB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C5AAC56-1B90-AB40-B339-F5D19A374454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8436C-DDED-867E-1142-561D5D7D7D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EBAFD-5C86-3BBB-2E38-47E8098E4C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3975B-278C-C92E-C77A-BA89782C26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EC9F734-E50D-4943-B2F0-B99355D89F1F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F4F84-251A-0358-30F5-0028E895BD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57EE93-2F18-4D70-6824-894EE0D0721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F64E0-4C59-B94E-979B-BFE1E4F7BBF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818072-5519-2741-BBD7-509B12B10A32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4CB039-468D-D739-6EF3-2D2D2E0219A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0D5F4-95F6-B9FD-DFCB-D8BDE605CF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E5AC1-9264-E8EE-B9C6-8A59D2572E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C2EC4A-412F-074E-8534-F905EF65507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BC7D3-5FC5-10AD-E8E2-51266A3EB8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18978-FDEA-A457-5888-421EFD72AA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DC3AB-A14D-7C41-B042-E9DFFC1841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9190FF-AE14-1843-A10A-2153921AE1DD}" type="slidenum">
              <a:t>40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25A2C-CA39-5EF1-E122-E5E797EBF4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503751-86C6-5A6A-E04A-35B803E46A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39E15-5AE1-CF56-104E-678251CACE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7968B7A-83CA-6446-8DC2-C9F0738C6F2A}" type="slidenum">
              <a:t>41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0A5FF9-9675-999F-A654-FA872DB469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026CC-DB25-A051-C510-67A5411F0E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2E626-306D-D81B-36FA-50AB9B4F0E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8A13831-81B1-1A45-94E9-B0BA4DFD727B}" type="slidenum">
              <a:t>42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54B8B-21C9-89DA-9E5D-CE370E477CE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FC141-34E8-B24B-8BD1-2DAB8C0190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31FC-6480-67DE-D9D8-99E2358066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58D851-C362-864B-9415-B9BCF2360863}" type="slidenum">
              <a:t>43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8EFB9-C090-B1FE-A4D3-AB6E47DC0D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0D97A-6DD0-8318-B5EB-4F560AA2DE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7912-E944-2591-14F9-1237D9FE1C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308C66-B0BE-9847-8FD1-86CB5E918AEE}" type="slidenum">
              <a:t>44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976C95-E42F-70C9-7973-1FDA6E72AD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153B8-59AD-764C-581C-618F83B723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BCC0-24AA-6026-2506-37D4C91A41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4E1FA6-D93C-354B-903C-72F560D61ED8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DC4D5-7278-8B80-A9FD-6784E1127B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AF801F-C17C-1D65-78E2-578124BBB7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A5D3-FC4E-13D7-64DE-BE4CBCE50E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9AA812B-BD45-E04D-8281-75E6FCAFF195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991E4-2C32-539C-6DF4-376DF747D1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27245-777A-58EC-5BB6-8088DBBC09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F630A-8AD8-4F98-108F-026E2FF17DE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BE26A1E-7063-2E4E-AD69-CFAA62D7E303}" type="slidenum">
              <a:t>47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1CD85-7DD9-6F1F-D115-67FC86BE4E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FC32E-BD90-BA61-89A7-FE0FD21277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67C36-2205-A663-DB68-D9AE8BB97C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7FC12B9-7FFD-544C-90D3-9BE38B2A3A7A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152A8-6497-E1AD-B332-9C4715ED937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6C3AB-2AF9-F696-E80A-929F7D0A1D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C4D00-0E9A-9670-F092-3CC8EDA6E6A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B046654-BFA5-5846-862C-4504817ECCB2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997ED3-8F58-44F3-62DD-8269472935E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F8432-BE09-A790-8F8F-345FF1DC0C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B76EC-08AA-8069-6FD4-9B2F3FEA0B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F144661-E8BC-8E4E-B479-367B58E97CCA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A8127-1FBA-B758-352D-0C9E855A6C3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D4F326-25F1-8440-B924-03C5814F9C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38E86-F16F-3ED4-FE94-4581B80F37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FB0490-00D9-1F4E-8B84-29A6667D6C8D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585EC8-5E96-B50C-C8AE-DCAE0663A5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6B973-FA95-9F40-9962-3D6784362E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97812-A02A-763A-96DA-0A3F58CFD9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0E7AEC8-C7BE-564C-91E8-A2474FC0D02D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589F69-061A-ECE0-A5CD-95D8BFD4A1E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69D78-9AD9-0371-1835-4D5E44B6C6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5678-8D92-852A-AA08-A9297470ED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0E47899-9065-714F-81F8-883E46054218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EC2A87-AED5-E839-B434-3B75C71587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D78B36-65F2-1472-8CB4-535532102E0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9D3B71-14A8-C771-17BA-211C9BB7D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78541B2-79B6-AA46-BA86-3268804CF5B3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B4E6E-8734-1016-46F8-AE44F2F712F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DF2AC-CF41-2473-0ECB-FD36EB4FA3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C9F1A-DA32-1642-AC7E-B01A140621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5EFADB6-34C1-6548-BFDB-3B7BA01B8B68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434EE-B16B-6EF9-A840-6C14DB82B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9F2B5-0DBA-3B38-C258-4D05921F6E7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C0F55-91D5-6CE9-CD19-0F6D674474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587006-2D6B-5743-983B-A9468F8AC9C3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54BE57-0035-F80F-5FCB-A3779A57856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328E7-EBC4-2EC8-665D-5E3CDBC29E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B22F-6EB9-3C60-4CDD-6A81AB99A5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2DB519B-B435-A748-93F2-DA8286C41C24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7A9E6-8121-9396-2173-FA13E1EDF6D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74D47E-35B3-6E0D-84CE-D0366F4DBB1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A19F-3B46-D8AC-1CAA-F7CAC47E5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D5379-5EE5-483F-B65B-5197CB7EE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262F-0F38-DCF9-27FF-245D3E38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8F41-0078-A8BB-01CB-2A635C31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67C7-4006-ACE8-708F-4F2E62D6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6A6103-A09C-B84B-8006-971AD8E982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9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3772-A5BC-93C8-136C-D8BDCE45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3E72F-939E-A4A1-CE9D-1B2C95246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C246-F3DD-59BE-1431-EDFD746C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85C23-9E2B-A909-F739-58E59E08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F6A44-BF47-170B-5D95-09650516C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80A8B1C-C3B9-004C-B98B-716540C671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3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CCD25-C2B8-2C6E-6B91-1948270C5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9065D-8B25-0DF7-724B-9ED2A085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73B48-4A39-F660-74A7-002A6ECF2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8D36-B258-3351-6DDA-521EA8A7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6009-EA79-1F0F-A415-42710BA9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1C11D9F-8936-214E-BFC2-0E0D9FB20E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78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3956-01F8-FFD7-9AA1-FB98743D2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66916-6143-8983-027F-AE85190C4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6320B-9875-4C3B-F52A-62395028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8C809-CABB-17F3-9851-1AB4C43D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05794-F6A7-E715-7D3E-AFCD6491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8DA307-6737-544D-853F-2BF377015A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07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3B4B-F280-F814-6C04-3821329F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EB2CC-CD7A-669E-3A95-02A9E535A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DAADA-27CD-B650-D9C1-8E9F9DAA2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FE23D-75D7-1621-0764-B97A93C3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3AE85-8386-E6D5-C92C-B24CCEA1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CDE692-C316-2C47-A86A-19348C18F0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97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E96E-CE1F-C71B-C590-817CADD6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CDD2C-18AD-7BFB-FA71-7C8E11628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EC3D-0941-95BB-6084-D35779DD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383A-18EC-224F-F9DC-D2494E26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78913-70C7-BFA5-796E-C7DAFD0D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FEEEB2-263C-3940-9548-1027E38FDB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37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9D7D8-4AEE-55B4-0760-6CF005F2B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6F7E-E243-D9C0-9A69-F9DFEB325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ED061-6F1F-54CC-E262-7F4BC7B88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88BB5-F847-057D-2826-E71D7359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4F093-2536-2066-817D-2B7858C0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AB25B-44D8-314F-06A1-665CBB16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8FDA2C-FDB1-FE47-8037-B09EEFAC41B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16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422-1DC6-E7CB-85A3-A19C2DC5E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701C0-89A9-4AA2-962E-3E98EF30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84301-6B5D-0F9A-C6F2-48F38F481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4DDF18-27CD-2E44-CA61-99044589C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7A702-1569-58B6-87F5-EADF9E594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A14A9E-3ED5-06A4-474F-8D8BA163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8CC13F-E71F-4DB2-E00B-AC794784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F209F-CC3A-B367-F742-74BCCB1A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2F793B-A7C4-5B40-AC4C-3CA6DB80E2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65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ED86-2FFD-FB2A-3544-850F3422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71460A-F820-F2FB-A816-6989A970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101F2-A136-2BB1-C052-4915228E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C975F-EB7E-2E14-A897-FD717E93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01AD32-EBF5-9146-865D-5C75AB95ED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92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84B1A-2D35-19E9-055D-47DE43AC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49368-559B-5C1A-566B-E312A231A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53DD0-F69B-3FCC-F847-5F7B4073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76C962-1BCD-2041-82F0-6C937B7C45E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01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FC60D-19B6-85D0-76B4-2CD4E563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E451C-8C99-CC07-6DA6-3E7A8CC6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AACCD-48FB-CF16-CC39-A6BB6D13F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110E7-4AEA-3D75-F385-346A18D6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8F96C-B55D-E095-AEDA-8FC7E9A4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B8979-1D4A-7973-2FA9-E5E9DA04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094637-50E1-3B4C-AE57-574BB31B51E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94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360C-462F-2402-7ED2-688AA23E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9F8AB-46A0-5C75-800B-C100B7ABF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ACDF8-12C6-F37D-3596-8741B7E7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478EB-A819-91CB-1C8F-80B91C6B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0402E-6D52-38E6-846A-0E174B56D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8356CB9-BECB-1F42-A527-157DBB0729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2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D8E9-6284-A996-4C39-9A36599F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0B016-4FB1-D8C7-AC56-B063A9E6B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B0617-4A68-AAA0-DCA3-AA3D1D6D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A4937-A059-74C3-C826-8D33A936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26E07-4951-DA19-5A25-5DE86AEB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9B67F-E4F6-A69D-0B1E-BA5332A8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2690DA-94D9-6847-BB4E-518B9002CC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18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AF73-38B2-C48A-1420-DE758B94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AB37D-EB89-E2BD-5B9E-D1F4A1506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EE71-483E-EFE3-825F-561AC22C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FB45-4284-96CA-3DC4-DD711601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115A-8243-1202-75A5-0ADB48A1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DE2516-E33A-E242-BCAB-1D23042608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62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1452B2-11F2-6C31-D0C6-B74EA4B22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4C394-E2F3-902A-4192-7AA578EEB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128BD-CB66-4D01-33B9-4BE34A3C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E967A-E082-7692-FDED-DC95CA7A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22CE-C661-706A-9017-0BCC09B3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76991-DB47-E349-AB50-E434DDB0C9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47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14413-AF4D-9048-504E-40DBC851A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74185-FE70-926A-745D-D6894EF6F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C8E8C-C27B-81A3-6042-9970DEC3C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1990F-66A6-0B7D-0B8B-D8EE741A0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AC6A4-7393-B6F3-17B9-AB97B232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83C653D-C6B0-294B-BD41-E9951998E98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563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BDAE9-F63A-243B-6F54-723C8DFF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14BFC-71EE-2CBE-917C-44ACBBACF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0908F-EF3D-886D-D12F-348CC779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F47E8-9593-92AD-DAA6-F6D964E5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51DB6-77FC-8060-F398-E0C567F5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FE06D9-19A2-B145-835A-AFABB0D8DB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941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9EEA-C19B-5E17-13FF-E3CE305D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CD06A-A8AF-A816-EB4E-6E2CFA452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5CAA-A826-3D2C-0A9D-34CBA8FE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34FC-EAC3-6B03-B795-28E1DD3F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226D-B78E-238E-1E6D-C5F1AA30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4E64BA-44DF-BC4F-B524-BE530AFF3F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979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2A29-0957-D8BA-ED89-ACD710CE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A156-B049-9F18-E92C-509ADBE9E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30F52-012C-A107-BFF7-6759219BC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32DDD-4F66-8C99-A0E7-7EE4CE0F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C208B-DBA2-03DA-9E37-60B2D747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B9956-3EBB-D53C-4EDA-483680547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506D63-E49C-7B45-AA3B-3489C5441A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591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0867-396A-27AF-B891-BA6DA9E0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4CB6-247D-9169-16CA-0F9583410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4E6B2-360F-BBE5-E194-C41BD8E7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88C1-D85A-F1AC-82A2-FF1FF8373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37DEAB-4BAD-A9F9-AE62-F83198FBEA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BCE32-969B-9269-3158-9B771D39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EF30E5-962E-BE8A-3985-3A812152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43077-E266-DD5B-A40C-A7728501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B8E977-99E7-6F4E-B8F6-9DD61B1A77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33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A4BE-9A53-8497-A7CD-6868D319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E8834-3C8B-54C8-05AE-9C37FA12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D77411-EB66-E710-0E21-E75A4F84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DF537-5979-73A9-4191-38FE38C9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996AA6-8C40-A44A-9BCD-995B5FA0EE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586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1A8F3-EB18-46C5-5552-7F4CF747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8A8FA-FFF9-3321-DECB-71F0331F7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7458D-7FD8-4F08-0F53-2E7EB685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53CF9F-F1CB-0645-8EF8-AE94BD2CBB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1317-7233-A14E-6B1A-11F3AB8DC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4CB9F-A2A5-74DA-DCF4-510AEE78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32B93-3470-AE4E-220F-27EB8C96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5C0E-4CB0-39D5-7598-015409BD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ACDB-8691-7B24-E0AB-2753224D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4466C1-B967-6F4A-A901-91EF2796C77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71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10A31-556D-A191-2CCF-5B80EB2A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EC8B-02D7-2E30-F37F-DB8D62536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365EF-E13B-EF76-5EBA-0A736D186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811B2-DB6F-A1C2-37DE-C2D85AF9E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D641F-1192-4452-6A19-88CAC7AF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C1CE5-0956-A5D8-F3BB-BC002193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8D09BA-A42D-6C46-83F8-4BEEDDA95C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581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7EDE-A999-CBBE-5610-7EA7C43A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A3D186-A959-4D82-660E-888B6E85A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1A785-306A-D06A-1A09-3E61990CE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280A4-3B7E-99F9-6349-38D79F14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593DE-B1D0-D0D5-0A8F-899B042F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80BC8-2947-46D3-CBBA-AB2786035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534EC4-F437-8340-AA5F-D44051BC795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386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A608-C26A-96B2-9CC1-C2E54FF7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88158-1859-5A94-E912-82164FE3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671E-5595-BBDF-A149-60CFEC19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ADD13-637A-013D-5DB6-E6A6C7A1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6A2BF-56EB-2E5A-D233-8FD80C7C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E5B875-63E6-1145-8546-4605B0D9EE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548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11795-3853-C5EC-67F4-FFD32D381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021A3-1D81-EC75-8B9E-A4862C77E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52FA-223E-1F6A-A9EB-D3EBD17B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C454D-6FB6-AF33-12BC-61ECBC15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A87F6-750C-47CD-759D-5B9578181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B86C18-ACCF-CB46-8D02-10FF2D5C9C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840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0A0E-0A35-EFEA-849A-77AE5EBF2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FA2DF-7075-C34E-EE4B-B914E212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A9E3C-81BE-7659-CFFC-B09C0FBF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ABEA6-956E-6D81-F4FD-801074F8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977C-B222-14AB-00A1-DA29C633B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1BF0BF-D623-384E-B42B-AE3E542279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7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97112-4C2E-BC0E-7EB7-BC9A1D78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DD6E6-8248-4E9D-4AA2-FAC8B42F0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1D077-09A3-89E5-6F90-DCF28C03A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33EDD-2A8A-6015-47B9-3D5F42C2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E177-02E5-00B2-C279-256B39D7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F6C683E-DD0C-F945-853B-BBB166E805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113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0722-6051-961C-5FDA-FD4AF39F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5B4AA-8CF0-E779-1EBF-50960A16A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22E21-8C3F-D554-25F1-1CA22E35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1296E-11CC-689B-CBD2-503D4FA7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09DA8-C6E1-69B4-964F-B59CBCF5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E88AEA-58AE-BC4E-8D0C-6B0315F215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441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16EE-2F17-3C54-F79E-77AE3D2B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C8B5-6E70-E760-7A61-D91CAEBA3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4C61D-66B7-E436-7990-4CC8D5A22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64DA6-D27B-3A8F-3512-0B4E9CAB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58335-1830-9EB4-FB11-D5B391769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0BD8D-CC3A-7733-A88C-A9EB24C7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0F305A-1F6F-E147-B705-7BC601B177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9918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8D9C-D306-B225-6448-AF0F10B4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8D608-E04A-4750-F89C-C494D6260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593B2-8B8C-8E46-DDAB-D32FD7A25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05EB8-7D5B-9E3B-1E29-CE15E33E5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07E64-F882-8F8A-203A-88376E3E2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BD5D9-E6D7-7C2A-4061-1CD01E8C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E5466-8C66-95FC-ACD9-1662F7DF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F4F13-F740-098F-C7A8-C6130214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95628F2-9272-D747-A38F-4147D93094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12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4890F-F1BF-3758-E54C-7DD1353E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43295-C9D2-257B-F5B3-8119B372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4C285-6550-369C-37A7-33AA6C269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119BD-EE7F-C80D-6C76-2CF56936C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E8335E-0821-4A42-BE2C-6E73C45F1E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1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88AB-18BE-AB0A-0A3D-B475F61C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9AB48-0426-632A-2A81-D489A6170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B96F8-FE3B-C92A-E681-C3ED94E5A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06B6F-C7C3-330A-C4A7-8840CC55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A672E-9776-0571-0232-15A8203F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601C5-5588-B913-66EF-48075C832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FBEF53-FC0D-1F4B-9DD3-E1A767663A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618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BC340-C145-A3C4-AAED-5E95AF68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C8205-52DC-168D-CB25-D2CBEFEB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9CB3D-6A80-BE21-C312-C4C1BF8A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E0992B-9554-1B40-B4CE-87677712F8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155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BA85-D4AF-1DBF-2033-46A796B30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E828-0D0A-2F9F-EAF4-B1F6025A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8673E-425C-DE71-DF52-156C3AF9F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C3A15-AA15-07D3-F306-E65968BD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8E8A0-5AD9-5724-4304-A37F06A7C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A5DBE-0198-C2A3-37BA-19D31B10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34B864-A8EA-2E4F-A08F-1472F66F4C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23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6384-A728-DCEC-127D-CE4E4EB9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11457-DD72-5ED3-94D7-6FB174CA2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3F32-B433-215A-7D07-83F151E3F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E35B4-6805-B635-FE8B-AD96E3B6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448D0-CBA9-59D2-CD04-C8C42006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CC0DC-EBEC-23BD-97DB-8714437A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8611987-2AA8-B442-A4E7-788188A242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275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19A4-A7A2-8B1C-BFBA-409DE6A26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8BBBD-6B2A-98A2-68D2-9C6163E6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4C9D3-0ACB-851D-E307-13F477E4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E62AA-32A0-425A-5EF9-05596CF53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16C5B-8F1D-894A-1EB9-B0AE6AD16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CD98C5-A533-6642-BD9C-23745AEFA80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6439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FEF77-7396-3020-39F0-7086B913E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177800"/>
            <a:ext cx="2276475" cy="6580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8837C-9D1E-B325-E63F-CCE361A0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77800"/>
            <a:ext cx="6678612" cy="658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CC50-7CE3-5473-4FD4-319DA8B7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5AD25-C888-131B-6425-04D9CAB5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AA69C-A9DE-93E6-A135-20A8D471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BE8233-418A-3F46-BF75-A1ABEDF85B8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714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0022-F396-8644-B6D3-2D895680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9C32C-93C1-C5D8-C227-43ED1AEC6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E205F-7679-2E4C-8CE1-0A2312FE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9CE4-D4A5-F1D1-8CFE-00AE70F2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4F75-02B2-F6B8-611C-1AC82C43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403B18-AFC2-2D44-9430-22E2BC619F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548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BE79-2571-991D-B29A-3461F1249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523F6-1E21-817B-E68A-E4F2D45B8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4D0F-5715-7291-5C51-E5814B17F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C9ED-4D38-A9C1-3AD3-2003BE95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18C79-DC45-D245-63D0-6F493C8E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8500E2-20CE-F845-96F7-8E41A02366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99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0F8F-4E65-8226-F910-FBAE1B2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A6767-E017-F73C-761E-0296C54B2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A751-A4C9-4B16-FE6F-E116F026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8F30-A34F-15E9-5712-58B3476C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642A-6061-4D94-834D-B9FA9637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33FAE6-B10B-EA42-B366-C0C2FEC912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299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50A1-FD12-C557-5D43-C0E3873D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57A7-F1C9-B6AA-AD30-2566B781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0597A-AEEB-FC08-F015-4E8349E60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69643-B9EB-5572-1E7C-A16B30ED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BDAA9-FF7C-257B-49DA-3ABF2888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72617-26B7-298E-241B-AB08538C8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45869D-0B0B-F040-82C5-518F5927C3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133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6DC2-2DD4-1224-BF76-5E4C96537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43AA4-7736-08BD-DD72-83A6F40BD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6D66C-4C49-8CB2-0F86-DB43FE54A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6617C-20EB-8FF0-82B1-797E806F3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64FF1-E29D-1AE1-384B-40A2C38FF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EACE2-96B6-64C8-40B4-121DD514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4FA1E-677F-1701-96B3-18BE71BB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6A2FA-965B-6F32-E9B9-E880267D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837FDF-67AD-5343-B3C5-7E0ABCE495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8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DF34-E46D-B201-C30F-57C4A65B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E2E6-8D62-D520-FCED-FAFED701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95AEC-7A43-134E-7C51-23CB8E65E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8AE26-215E-F975-88BD-711E2E925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AECA1-9518-49A5-ACE4-4C352472F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B91983-E424-5652-840A-7217DF811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74506D-74CE-119E-471E-0A5D3696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67615-D773-3C2D-0966-4F7ABC47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F698EB-9EC0-EE4F-A470-ACA39AE06E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67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C786-1F2E-4124-3069-B10E1027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F27CA-412C-4BF2-14B8-A25990B8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F6ECB-782C-5147-C446-970F3D51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714A8-D7D2-A07B-7B15-50A482AF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44B608-2193-0B4B-B3EB-F8A3844006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785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5DB97-4033-0116-3DED-0D8F50C92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D1466-5CBE-441E-DDD5-695D2350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15A30-9A72-1A35-A5CE-0769F786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3EE659-8578-744C-AFC3-81B406BAA1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061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954D-5DE9-5F6F-0086-A5689E67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6BDD-47CD-3BA1-8B8A-F9141E6A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7B854-224B-25C1-5FD5-2998883B9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D2ACC-4D15-C841-4A7C-385A7B581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906BF-D39B-8385-BC8C-80F94238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0563A-228B-CDBD-027E-5FA30392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5652E3-BE88-5B4D-9C28-1591EC50255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456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BDDB-18E7-6E69-6166-222C2029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B02A2-371B-0E0A-670B-11E8ADD25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F20F1-121C-023C-CA1E-66A9F706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2E347-8B37-1597-A7A5-5E8E61FA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F2CAE-7CC8-A008-0764-3ECC85CC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E52DE-305F-67DA-155E-CBEDF14B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0D8A88-9E9A-154B-BD8E-14DE8738D9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070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8561-B992-65D2-6AD6-50535101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CAB36-DE11-3502-091B-C8CB623B4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DC41-70A8-ACDC-E5E2-47FB42E5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0271D-B857-7AC0-1477-136EA6AF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35F50-291F-DD27-1BA1-BE6F211C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A4BE8F-E3FD-1B41-98A9-72B5D54241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3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9FDC1-D7E5-0F3F-180B-EC1EE1770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A4836-AACF-013F-C062-1F29017A7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C737E-92FF-41A5-09D9-DD3FDF90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7406-FC6B-314B-0577-C52A7C3B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01FB-E278-B2AB-15D0-599B2381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A6FD90-3A83-5745-9DDA-C85C742E140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7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7B48-5305-2174-A537-17B5F452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5E4C7-C55E-6989-AE2E-079502A4C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879DC-D88A-8DD8-C68C-2DFAB399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9DED4-1291-1BE5-67FF-135100A5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F52258-1D5B-1A44-9D55-5528273174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A173D-7F5A-A2A5-E0F2-562DAEE1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59AE0-0391-97C5-0AEC-3011A73D8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80500-45BD-4A6C-6EB3-216AA30D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A28AC1-8A5E-6044-9350-E673F8C440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147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6FBB-0EB6-0634-CC1C-A8186A9A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6529-6A02-CCBA-0D88-DA222B95D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5AAA9-6886-608E-8E3C-B4A47D3F4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0E71F-A8C1-8796-737F-748F6E1B0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BD5CF-48C4-E9EE-B99F-F84187935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5FCCE-0F43-8D72-19D3-2F57E97B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F3ED509-47BC-FD42-B2B3-4C58E6CFA5A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52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FB2F-7741-D064-9ED4-506D3B85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9FD7D-9AA9-2B7F-ADAF-57513A181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9A582-6056-56E6-73FB-2E66768C4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1008C-69EF-DA45-CD89-2D1ADC85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E5A9E-C03B-70DF-E5C9-221A389C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B9C7C-0828-CB81-422B-EB577713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571312C-4DCF-5942-A634-1B4509C78E1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2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71D0F-CF13-F079-EAE5-5A2DCC4FE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53B00-ECA5-A2C6-C423-8B018945C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759E8-6036-A69B-CCCE-3F380200935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B79F-5CF2-C277-78F2-1CD3B4B6809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9F28F-678C-8537-C4F1-0E9BE61C141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19EDD07-8B4C-0A44-A97D-495BAAAB881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8A9BA-7BEF-1821-9089-A6F00F7CF7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C3AD9-0D80-3334-3970-1812A90E1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2B06-F1E0-2398-8725-D67D373A87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CE793-07C3-4C8A-906D-FE9BC0636BB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DA594-262E-D116-4ADA-13AAED2E8E2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A25EC7A-D28D-B040-9746-05256D7A989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21A58-7C97-4DBE-2DBE-9636CB224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E4F50-1214-A4D6-BE2D-16FC781962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F658B-2B2B-A6FE-E895-28D1711A0E5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1221-A63A-AC4B-DEF4-107FB76279E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A596-7E1F-9614-E58A-386B7C0848A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3083CC41-5643-F943-BD12-15CA3E7B17F3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4F10BF-60EF-07CB-21F0-361DD7F40A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E3BE5-8F87-1540-0360-AFCA78D1AA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189BC-E778-68FB-71D6-A02419999B0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1720" y="7200000"/>
            <a:ext cx="234828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ABF01-5996-DA4D-46FB-793D6CB1E55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7200000"/>
            <a:ext cx="3195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D525-1D3C-AFF5-9C4F-C07ED9A1F2D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7020000"/>
            <a:ext cx="54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hangingPunct="0">
              <a:buNone/>
              <a:tabLst/>
              <a:defRPr lang="en-US" sz="2000">
                <a:solidFill>
                  <a:srgbClr val="2E3436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983D8AC-1410-2140-A5C0-BC6FDA47B6E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2E3436"/>
          </a:solidFill>
          <a:latin typeface="Bitstream Vera Sans" pitchFamily="34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F9214-5A79-D9AF-26F7-AC32401CE7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EA3A1-33BB-6488-BAE5-49C65FCB0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81C38-9BE1-407C-EE48-17CDDCD067F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D675-8E80-6FD7-1E62-955ED41D1B7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580E-1FDB-CA3B-9920-1210124D058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D9EF549-F902-024F-829A-C53134B2827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virginia.edu/~evans/cs216/guides/x86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flint.cs.yale.edu/cs421/papers/x86-asm/asm.html" TargetMode="Externa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3.png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3B3-80FD-CCD0-A840-185AEA309C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cs5460/6460 Operating Systems</a:t>
            </a:r>
            <a:br>
              <a:rPr lang="en-US" dirty="0"/>
            </a:br>
            <a:r>
              <a:rPr lang="en-US" dirty="0"/>
              <a:t>Lecture 03: x86 instruction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EADB1-496A-9D00-8E3E-D89CD2F7AEB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475401"/>
            <a:ext cx="9071640" cy="3693319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/>
              <a:t>January, 2024</a:t>
            </a:r>
          </a:p>
          <a:p>
            <a:pPr lvl="0" algn="ctr"/>
            <a:endParaRPr lang="en-US" sz="2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E56F-EF3A-5DAC-012F-C441949999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BTW, where are these registers?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5FC94-4F7B-48AE-2551-B455E741AAF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870C-3C13-5429-10EE-C52DC90655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Registers and Memory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00176CA-D329-B609-C216-D98FFE8FE6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52760" y="2057400"/>
            <a:ext cx="7019640" cy="187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8D36D32F-363A-A7D8-0F11-3F4489AF112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14400" y="4478040"/>
            <a:ext cx="2813760" cy="2151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944B8C8D-4F98-902E-DAF5-A1E49D5B64AC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74160" y="4317480"/>
            <a:ext cx="4798440" cy="299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9CEF13E-3631-BB15-913B-7C88EE6CB4D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Global (static) variables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1645-E4BD-F2E3-A188-CEE25E58C6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Declaring static data regions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60948-5AB6-FAC9-3F79-D728995CE7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40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Data declarations are preceded by the .DATA directive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DB (declare byte)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DW (declare two byte location aka word)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 dirty="0">
                <a:latin typeface="Liberation Sans" pitchFamily="34"/>
              </a:rPr>
              <a:t>DD (declare four byte </a:t>
            </a:r>
            <a:r>
              <a:rPr lang="en-US" sz="3600" dirty="0" err="1">
                <a:latin typeface="Liberation Sans" pitchFamily="34"/>
              </a:rPr>
              <a:t>locattion</a:t>
            </a:r>
            <a:r>
              <a:rPr lang="en-US" sz="3600" dirty="0">
                <a:latin typeface="Liberation Sans" pitchFamily="34"/>
              </a:rPr>
              <a:t> aka double word)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.DATA		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	DB 64   	; Declare a byte, referred to as location var,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; containing the value 64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var2 	DB ? 	; Declare an uninitialized byte,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; referred to as location var2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 10    	 ; Declare a byte with no label, containing the value 10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; Its location is var2 + 1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	DW ? 	    ; Declare a 2-byte uninitialized value, location X</a:t>
            </a:r>
          </a:p>
          <a:p>
            <a:pPr lvl="0"/>
            <a:r>
              <a:rPr lang="en-US" sz="3800" dirty="0">
                <a:solidFill>
                  <a:srgbClr val="94476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	DD 30000   ; Declare a 4-byte value, location Y, initialized to 30000</a:t>
            </a:r>
          </a:p>
          <a:p>
            <a:pPr lvl="0"/>
            <a:endParaRPr lang="en-US" sz="3800" dirty="0">
              <a:solidFill>
                <a:srgbClr val="94476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3806E-16D8-5E71-A436-05EC0F511D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38998-089D-1058-B088-0A5C65ACB8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6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sz="3600">
                <a:latin typeface="Liberation Sans" pitchFamily="34"/>
              </a:rPr>
              <a:t>Simply a number of cells in memory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Z 	DD 1, 2, 3 	; Declare three 4-byte values, initialized to</a:t>
            </a:r>
          </a:p>
          <a:p>
            <a:pPr lvl="0"/>
            <a:r>
              <a:rPr lang="en-US" sz="3600">
                <a:solidFill>
                  <a:srgbClr val="94476B"/>
                </a:solidFill>
                <a:latin typeface="LMMono10" pitchFamily="17"/>
              </a:rPr>
              <a:t>               ; 1, 2, and 3. The value of location Z + 8 is 3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>
                <a:latin typeface="Liberation Sans" pitchFamily="34"/>
              </a:rPr>
              <a:t>DUP – duplicate expression a given number of times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bytes   	DB 10 DUP(?) 	; Declare 10 uninitialized bytes starting at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location bytes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arr 	DD 100 DUP(0)     	; Declare 100 4-byte words starting at location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arr, all initialized to 0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sz="3600">
                <a:latin typeface="Liberation Sans" pitchFamily="34"/>
              </a:rPr>
              <a:t>String literals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str 	DB 'hello',0 	     ; Declare 6 bytes starting at the address str,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initialized to the ASCII character values for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    ; hello and the null (0) byte</a:t>
            </a:r>
          </a:p>
          <a:p>
            <a:pPr lvl="0"/>
            <a:endParaRPr lang="en-US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DAA8E36-A04F-93AF-BA82-E46AFB1B829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Data movement instructions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6DAD6-8400-644A-C1BC-648EE46884A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We use the following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EB54A-C02E-DF73-7679-E396385C27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8600" y="1415143"/>
            <a:ext cx="9666514" cy="5671457"/>
          </a:xfrm>
        </p:spPr>
        <p:txBody>
          <a:bodyPr>
            <a:normAutofit fontScale="6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  <a:cs typeface="Consolas" panose="020B0609020204030204" pitchFamily="49" charset="0"/>
            </a:endParaRP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&lt;reg32&gt;  Any 32-bit register (EAX,EBX,ECX,EDX,ESI,EDI,ESP,EBP)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&lt;reg16&gt;  Any 16-bit register (AX, BX, CX, or DX)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&lt;reg8&gt;   Any 8-bit register (AH, BH, CH, DH, AL, BL, CL, DL)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&lt;reg&gt;    Any register</a:t>
            </a:r>
          </a:p>
          <a:p>
            <a:pPr lvl="0">
              <a:buSzPct val="45000"/>
            </a:pP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  <a:cs typeface="Consolas" panose="020B0609020204030204" pitchFamily="49" charset="0"/>
            </a:endParaRP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&lt;mem&gt;    A memory address (e.g.,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], [var + 4], 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          or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dword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ptr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eax+ebx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])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&lt;con32&gt;  Any 32-bit constant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&lt;con16&gt;  Any 16-bit constant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&lt;con8&gt;   Any 8-bit constant</a:t>
            </a:r>
          </a:p>
          <a:p>
            <a:pPr lvl="0">
              <a:buSzPct val="45000"/>
            </a:pP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Consolas" panose="020B0609020204030204" pitchFamily="49" charset="0"/>
              </a:rPr>
              <a:t>&lt;con&gt;    Any 8-, 16-, or 32-bit constant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1C08-5AE3-A4A1-CDC1-8D1F801961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mov</a:t>
            </a:r>
            <a:r>
              <a:rPr lang="en-US"/>
              <a:t> instruciton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95A42-7258-96EE-7B97-F1A112D9748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45000"/>
              <a:buFont typeface="StarSymbol"/>
              <a:buChar char="●"/>
            </a:pPr>
            <a:r>
              <a:rPr lang="en-US" dirty="0">
                <a:latin typeface="Liberation Sans" pitchFamily="34"/>
              </a:rPr>
              <a:t>Copies the data item referred to by its second operand (i.e. register contents, memory contents, or a constant value) into the location referred to by its first operand (i.e. a register or memory).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Liberation Sans" pitchFamily="34"/>
              </a:rPr>
              <a:t>Register-to-register moves are possible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Liberation Sans" pitchFamily="34"/>
              </a:rPr>
              <a:t>Direct memory-to-memory moves are not</a:t>
            </a:r>
          </a:p>
          <a:p>
            <a:pPr marL="457200" lvl="0" indent="-457200">
              <a:buSzPct val="45000"/>
              <a:buFont typeface="StarSymbol"/>
              <a:buChar char="●"/>
            </a:pPr>
            <a:r>
              <a:rPr lang="en-US" dirty="0">
                <a:latin typeface="Liberation Sans" pitchFamily="34"/>
              </a:rPr>
              <a:t>Syntax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&lt;reg&gt;,&lt;reg&gt;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&lt;reg&gt;,&lt;mem&gt;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&lt;mem&gt;,&lt;reg&gt;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&lt;reg&gt;,&lt;const&gt;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&lt;mem&gt;,&lt;const&gt;</a:t>
            </a:r>
          </a:p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901EC-65B7-7BE8-9072-E07A3252FB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mov</a:t>
            </a:r>
            <a:r>
              <a:rPr lang="en-US"/>
              <a:t>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B80B1-8E49-07DF-1EAC-44FF753CBC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71600"/>
            <a:ext cx="9071640" cy="5715000"/>
          </a:xfrm>
        </p:spPr>
        <p:txBody>
          <a:bodyPr>
            <a:normAutofit fontScale="55000" lnSpcReduction="20000"/>
          </a:bodyPr>
          <a:lstStyle/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; copy the value in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into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byte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ptr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[var], 5 ; store 5 into the byte at location var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	  ; Move the 4 bytes in memory at the address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contained in EBX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[var],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	  ; Move the contents of EBX into the 4 bytes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at memory address var.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(Note, var is a 32-bit constant).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[esi-4] 	  ; Move 4 bytes at memory address ESI + (-4)  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esi+eax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], cl     ; Move the contents of CL into the byte at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; address ESI+EAX</a:t>
            </a:r>
          </a:p>
          <a:p>
            <a:pPr lvl="0"/>
            <a:endParaRPr lang="en-US" dirty="0">
              <a:solidFill>
                <a:srgbClr val="4700B8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F4492-951A-B2A1-06F9-CB5ADD1851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mov</a:t>
            </a:r>
            <a:r>
              <a:rPr lang="en-US"/>
              <a:t>: access to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46B35-D50D-C4B4-E35D-401CD7B588F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43000"/>
            <a:ext cx="9071640" cy="5943600"/>
          </a:xfrm>
        </p:spPr>
        <p:txBody>
          <a:bodyPr>
            <a:normAutofit fontScale="70000" lnSpcReduction="20000"/>
          </a:bodyPr>
          <a:lstStyle/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point {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int x;    // x coordinate (4 bytes)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int y;    // y coordinate (4 bytes)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}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struct point points[128]; // array of 128 points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load y coordinate of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y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 y = points[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].y;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address of the points array,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+ 8*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+ 4] ; Move y of the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                         ; point into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780BC7E-86CF-0AC1-EF95-DBDD7FC0BC0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CPUs work internally?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FCC2C-6BE7-69DA-888A-FB463B8236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lea</a:t>
            </a:r>
            <a:r>
              <a:rPr lang="en-US"/>
              <a:t> load effective address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746B4-A6DC-8FEC-2AC3-BFCEFF02DED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lea instruction places the address specified by its second operand into the register specified by its first operand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contents of the memory location are not loaded, only the effective address is computed and placed into the register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is useful for obtaining a pointer into a memory region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rgbClr val="94476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57E4-8F5E-F9C1-8689-B2085CB294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lea </a:t>
            </a:r>
            <a:r>
              <a:rPr lang="en-US"/>
              <a:t>vs </a:t>
            </a:r>
            <a:r>
              <a:rPr lang="en-US">
                <a:solidFill>
                  <a:srgbClr val="1B75BC"/>
                </a:solidFill>
              </a:rPr>
              <a:t>mov</a:t>
            </a:r>
            <a:r>
              <a:rPr lang="en-US"/>
              <a:t> access to 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B64F-DA4E-DB47-6960-C3254A4F76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143000"/>
            <a:ext cx="9071640" cy="5943600"/>
          </a:xfrm>
        </p:spPr>
        <p:txBody>
          <a:bodyPr>
            <a:normAutofit fontScale="55000" lnSpcReduction="20000"/>
          </a:bodyPr>
          <a:lstStyle/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  <a:p>
            <a:pPr marL="685800" lvl="0" indent="-685800">
              <a:buSzPct val="1000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1B75BC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load y coordinate of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y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 y = points[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].y;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address of the points array,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+ 8*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+ 4] ; Move y of the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edx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  <a:p>
            <a:pPr marL="685800" lvl="0" indent="-685800">
              <a:buSzPct val="1000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1B75BC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// load the address of the y coordinate of the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p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int *p = &amp;points[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].y;</a:t>
            </a:r>
          </a:p>
          <a:p>
            <a:pPr lvl="0"/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;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address of the points array,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is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+ 8*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+ 4] ; Move address of y of the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i-th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point into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1E8D-6EFD-7EDA-1617-1816B1DEC8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lea</a:t>
            </a:r>
            <a:r>
              <a:rPr lang="en-US"/>
              <a:t> is often used instead of add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B85B7-5BF4-7AC4-0EBF-09A70ABCB6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700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Compared to add, lea can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 addition with either two or three operands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store the result in any register; not just one of the source operands.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Examples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EAX, [ EAX + EBX + 1234567 ]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EAX = EAX + EBX + 1234567 (three operands)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EAX, [ EBX + ECX ] ; EAX = EBX + ECX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Add without overriding EBX or ECX with the result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LEA EAX, [ EBX + N * EBX ] ; multiplication by constant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(limited set, by 2, 3, 4, 5, 8, and 9 since N is</a:t>
            </a:r>
          </a:p>
          <a:p>
            <a:pPr lvl="0"/>
            <a:r>
              <a:rPr lang="en-US" sz="29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  ; limited to 1,2,4, and 8).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C71D79-59A0-3CA0-D813-52EF1FCA196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/>
              <a:t>Arithmetic and logic instructions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1A5C-89D2-A262-602F-73DB1C3AC8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add</a:t>
            </a:r>
            <a:r>
              <a:rPr lang="en-US"/>
              <a:t> Integer addition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CF28-198F-A3BD-DABF-666A5C2F2E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The add instruction adds together its two operands, storing the result in its first operand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34"/>
              </a:rPr>
              <a:t>Both operands may be registers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34"/>
              </a:rPr>
              <a:t>At most one operand may be a memory location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Syntax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add &lt;reg&gt;,&lt;reg&gt;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add &lt;reg&gt;,&lt;mem&gt;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add &lt;mem&gt;,&lt;reg&gt;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add &lt;reg&gt;,&lt;con&gt;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add &lt;mem&gt;,&lt;con&gt;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BB52-2724-8E03-95C6-6A434A07A5F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add</a:t>
            </a:r>
            <a:r>
              <a:rPr lang="en-US"/>
              <a:t>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994DF-F2FC-54E2-D82F-B3CE3F7B6C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lvl="0"/>
            <a:endParaRPr lang="en-US">
              <a:solidFill>
                <a:srgbClr val="94476B"/>
              </a:solidFill>
              <a:latin typeface="LMMono10" pitchFamily="17"/>
            </a:endParaRP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add eax, 10 ; EAX ← EAX + 10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add BYTE PTR [var], 10 ; add 10 to the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; single byte stored at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; memory address var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EC8F-AF1E-9C63-35EF-BD13A7A17B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sub</a:t>
            </a:r>
            <a:r>
              <a:rPr lang="en-US"/>
              <a:t> Integer subtraction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27632-FD04-052F-0887-0948B43560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The sub instruction stores in the value of its first operand the result of subtracting the value of its second operand from the value of its first operand.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Examples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sub al, ah   ; AL ← AL - AH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sub eax, 216 ; subtract 216 from the value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; stored in EAX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98F4-D908-68FB-7796-05F6B9AAB6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inc, dec</a:t>
            </a:r>
            <a:r>
              <a:rPr lang="en-US"/>
              <a:t> Increment, decrement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03A98-0546-26FA-7BA8-D7199D2BDED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The </a:t>
            </a:r>
            <a:r>
              <a:rPr lang="en-US">
                <a:solidFill>
                  <a:srgbClr val="1B75BC"/>
                </a:solidFill>
                <a:latin typeface="Liberation Sans" pitchFamily="34"/>
              </a:rPr>
              <a:t>inc</a:t>
            </a:r>
            <a:r>
              <a:rPr lang="en-US">
                <a:latin typeface="Liberation Sans" pitchFamily="34"/>
              </a:rPr>
              <a:t> instruction increments the contents of its operand by one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The </a:t>
            </a:r>
            <a:r>
              <a:rPr lang="en-US">
                <a:solidFill>
                  <a:srgbClr val="1B75BC"/>
                </a:solidFill>
                <a:latin typeface="Liberation Sans" pitchFamily="34"/>
              </a:rPr>
              <a:t>dec</a:t>
            </a:r>
            <a:r>
              <a:rPr lang="en-US">
                <a:latin typeface="Liberation Sans" pitchFamily="34"/>
              </a:rPr>
              <a:t> instruction decrements the contents of its operand by one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Examples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dec eax ; subtract one from the contents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; of EAX.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inc DWORD PTR [var] ; add one to the 32-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; bit integer stored at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  ; location var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E7C9-E731-4B0C-CA65-1604F0BDEA6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and, or, xor</a:t>
            </a:r>
            <a:r>
              <a:rPr lang="en-US"/>
              <a:t> Bitwise logical and, or, and exclusive 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538F1-24F8-AB3F-BE3E-D402E9581F9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These instructions perform the specified logical operation (logical bitwise and, or, and exclusive or, respectively) on their operands, placing the result in the first operand location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Examples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and eax, 0fH ; clear all but the last 4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; bits of EAX.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xor edx, edx ; set the contents of EDX to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; zero.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5D0B8-6F90-C424-97FE-D9BD3302F0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  <a:latin typeface="Liberation Sans" pitchFamily="34"/>
              </a:rPr>
              <a:t>shl, shr </a:t>
            </a:r>
            <a:r>
              <a:rPr lang="en-US"/>
              <a:t>shift left, shift right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DC8A2-241F-D157-8B1F-8B0B1BD966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70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These instructions shift the bits in their first operand's contents left and right, padding the resulting empty bit positions with zeros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The shifted operand can be shifted up to 31 places. The number of bits to shift is specified by the second operand, which can be either an 8-bit constant or the register CL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34"/>
              </a:rPr>
              <a:t>In either case, shifts counts of greater then 31 are performed modulo 32.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Examples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shl eax, 1 ; Multiply the value of EAX by 2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; (if the most significant bit is 0)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shr ebx, cl ; Store in EBX the floor of result of dividing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; the value of EBX by 2^n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; where n is the value in CL.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A68B-0D97-80D6-0B3E-922E379C03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257800" y="338040"/>
            <a:ext cx="4343400" cy="1262160"/>
          </a:xfrm>
        </p:spPr>
        <p:txBody>
          <a:bodyPr/>
          <a:lstStyle/>
          <a:p>
            <a:pPr lvl="0"/>
            <a:r>
              <a:rPr lang="en-US"/>
              <a:t>CPU execution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EAB2-2E1E-A88E-1C52-73F6DE08F3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29200" y="1769040"/>
            <a:ext cx="4546440" cy="438444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CPU repeatedly reads instructions from memory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Executes them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lvl="0"/>
            <a:r>
              <a:rPr lang="en-US" sz="2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Arial" panose="020B0604020202020204" pitchFamily="34" charset="0"/>
              </a:rPr>
              <a:t>ADD EDX, EAX</a:t>
            </a:r>
          </a:p>
          <a:p>
            <a:pPr lvl="0"/>
            <a:r>
              <a:rPr lang="en-US" sz="2800" dirty="0">
                <a:solidFill>
                  <a:srgbClr val="006600"/>
                </a:solidFill>
                <a:latin typeface="FiraMono Nerd Font" panose="020B0509050000020004" pitchFamily="49" charset="0"/>
                <a:ea typeface="FiraMono Nerd Font" panose="020B0509050000020004" pitchFamily="49" charset="0"/>
                <a:cs typeface="Arial" panose="020B0604020202020204" pitchFamily="34" charset="0"/>
              </a:rPr>
              <a:t> // EDX = EAX + EDX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170C4678-E161-CBE0-3F2E-2F7FC6793B5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0"/>
            <a:ext cx="4518000" cy="755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5314-93A9-FDF0-05D0-35DFAED65E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More instructions… (similar)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19AF0-C797-5ACC-E0F2-7DF4E36672E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fontScale="92500"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Multiplication </a:t>
            </a:r>
            <a:r>
              <a:rPr lang="en-US">
                <a:solidFill>
                  <a:srgbClr val="1B75BC"/>
                </a:solidFill>
              </a:rPr>
              <a:t>imul</a:t>
            </a:r>
          </a:p>
          <a:p>
            <a:pPr lvl="0"/>
            <a:r>
              <a:rPr lang="en-US" sz="2800">
                <a:solidFill>
                  <a:srgbClr val="94476B"/>
                </a:solidFill>
                <a:latin typeface="LMMono10" pitchFamily="17"/>
              </a:rPr>
              <a:t>imul eax, [var] ; multiply the contents of EAX by the</a:t>
            </a:r>
          </a:p>
          <a:p>
            <a:pPr lvl="0"/>
            <a:r>
              <a:rPr lang="en-US" sz="2800">
                <a:solidFill>
                  <a:srgbClr val="94476B"/>
                </a:solidFill>
                <a:latin typeface="LMMono10" pitchFamily="17"/>
              </a:rPr>
              <a:t>                ; 32-bit contents of the memory location</a:t>
            </a:r>
          </a:p>
          <a:p>
            <a:pPr lvl="0"/>
            <a:r>
              <a:rPr lang="en-US" sz="2800">
                <a:solidFill>
                  <a:srgbClr val="94476B"/>
                </a:solidFill>
                <a:latin typeface="LMMono10" pitchFamily="17"/>
              </a:rPr>
              <a:t>                ; var. Store the result in EAX.</a:t>
            </a:r>
          </a:p>
          <a:p>
            <a:pPr lvl="0"/>
            <a:r>
              <a:rPr lang="en-US" sz="2800">
                <a:solidFill>
                  <a:srgbClr val="94476B"/>
                </a:solidFill>
                <a:latin typeface="LMMono10" pitchFamily="17"/>
              </a:rPr>
              <a:t>imul esi, edi, 25 ; ESI ← EDI * 25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Division </a:t>
            </a:r>
            <a:r>
              <a:rPr lang="en-US">
                <a:solidFill>
                  <a:srgbClr val="1B75BC"/>
                </a:solidFill>
              </a:rPr>
              <a:t>idiv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1B75BC"/>
                </a:solidFill>
              </a:rPr>
              <a:t>not</a:t>
            </a:r>
            <a:r>
              <a:rPr lang="en-US"/>
              <a:t> - bitvise logical not (flips all bits)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1B75BC"/>
                </a:solidFill>
              </a:rPr>
              <a:t>neg</a:t>
            </a:r>
            <a:r>
              <a:rPr lang="en-US"/>
              <a:t> - negation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r>
              <a:rPr lang="en-US" sz="3200">
                <a:solidFill>
                  <a:srgbClr val="94476B"/>
                </a:solidFill>
                <a:latin typeface="LMMono10" pitchFamily="17"/>
              </a:rPr>
              <a:t>neg eax ; EAX ← - EAX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6B23-1C2A-31B1-8B92-3F9A28B7CE3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This is enough to do arithmetic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FA738-9FAA-5DB1-C556-46FBB81060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9CFE494-FB9D-E468-CDD9-9C917EC043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Control flow instructions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CCB6FF2E-5AD8-C934-39C7-2FD32E5C5D9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0"/>
            <a:ext cx="4518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A2113457-F347-0CB4-D7FF-FBE814A50D55}"/>
              </a:ext>
            </a:extLst>
          </p:cNvPr>
          <p:cNvSpPr/>
          <p:nvPr/>
        </p:nvSpPr>
        <p:spPr>
          <a:xfrm>
            <a:off x="558000" y="5562360"/>
            <a:ext cx="2413800" cy="1981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ADAAD4EF-A26C-A16D-E57C-9C23A4E47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280" y="49356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35">
            <a:extLst>
              <a:ext uri="{FF2B5EF4-FFF2-40B4-BE49-F238E27FC236}">
                <a16:creationId xmlns:a16="http://schemas.microsoft.com/office/drawing/2014/main" id="{2C5CEF10-13B6-5CEA-1D47-06B09CEFC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80" y="1652400"/>
            <a:ext cx="804240" cy="135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F80CB4A6-971C-2488-F8DE-AA7FA1EE672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200"/>
            <a:ext cx="804240" cy="9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DED1-8DF0-A2B5-D900-ED68A900E6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EIP instruction pointer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BDC51-FD96-7BC5-43A9-C7B88AF876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EIP is a 32bit value indicating the location in memory where the current instruction starts (i.e., memory address of the instruction)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EIP cannot be changed directly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34"/>
              </a:rPr>
              <a:t>Normally, it increments to point to the next instruction in memory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34"/>
              </a:rPr>
              <a:t>But it can be updated implicitly by provided control flow instructions</a:t>
            </a:r>
          </a:p>
          <a:p>
            <a:pPr lvl="0">
              <a:buSzPct val="45000"/>
              <a:buFont typeface="StarSymbol"/>
              <a:buChar char="●"/>
            </a:pPr>
            <a:endParaRPr lang="en-US">
              <a:solidFill>
                <a:srgbClr val="94476B"/>
              </a:solidFill>
              <a:latin typeface="Liberation Sans" pitchFamily="3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B087-4A92-D83A-31C4-2F7E556175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10C9-7D6C-F5F4-9179-51A4EBF7EB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 &lt;</a:t>
            </a:r>
            <a:r>
              <a:rPr lang="en-US">
                <a:solidFill>
                  <a:srgbClr val="1B75BC"/>
                </a:solidFill>
                <a:latin typeface="Liberation Sans" pitchFamily="34"/>
              </a:rPr>
              <a:t>label</a:t>
            </a:r>
            <a:r>
              <a:rPr lang="en-US">
                <a:latin typeface="Liberation Sans" pitchFamily="34"/>
              </a:rPr>
              <a:t>&gt; refers to a labeled location in the program text (code).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Labels can be inserted anywhere in x86 assembly code text by entering a label name followed by a colon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Examples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mov esi, [ebp+8]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begin: xor ecx, ecx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mov eax, [esi]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560F1-C97B-4DB0-3EE9-E64654B13B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jump</a:t>
            </a:r>
            <a:r>
              <a:rPr lang="en-US"/>
              <a:t>: jump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7C23-652E-D5CE-790B-E33E8BA41E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Transfers program control flow to the instruction at the memory location indicated by the operand.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Syntax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 jmp &lt;label&gt;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Example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begin:  xor ecx, ecx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...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jmp begin ; jump to instruction labeled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                ; begin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42A28-1993-CA48-4500-2AD688B958D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j</a:t>
            </a:r>
            <a:r>
              <a:rPr lang="en-US" i="1">
                <a:solidFill>
                  <a:srgbClr val="1B75BC"/>
                </a:solidFill>
              </a:rPr>
              <a:t>condition</a:t>
            </a:r>
            <a:r>
              <a:rPr lang="en-US"/>
              <a:t>: conditional jump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1507B-68F8-C0AC-DD97-2F48878FB3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77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Jumps only if a condition is true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34"/>
              </a:rPr>
              <a:t>The status of a set of condition codes that are stored in a special register (</a:t>
            </a:r>
            <a:r>
              <a:rPr lang="en-US" sz="3200">
                <a:solidFill>
                  <a:srgbClr val="1B75BC"/>
                </a:solidFill>
                <a:latin typeface="Liberation Sans" pitchFamily="34"/>
              </a:rPr>
              <a:t>EFLAGS</a:t>
            </a:r>
            <a:r>
              <a:rPr lang="en-US" sz="3200">
                <a:latin typeface="Liberation Sans" pitchFamily="34"/>
              </a:rPr>
              <a:t>)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34"/>
              </a:rPr>
              <a:t>EFLAGS</a:t>
            </a:r>
            <a:r>
              <a:rPr lang="en-US" sz="3200">
                <a:latin typeface="Liberation Sans" pitchFamily="34"/>
              </a:rPr>
              <a:t> stores information about the last arithmetic operation performedm for example,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US" sz="3200">
                <a:latin typeface="Liberation Sans" pitchFamily="34"/>
              </a:rPr>
              <a:t>Bit </a:t>
            </a:r>
            <a:r>
              <a:rPr lang="en-US" sz="3200">
                <a:solidFill>
                  <a:srgbClr val="1B75BC"/>
                </a:solidFill>
                <a:latin typeface="Liberation Sans" pitchFamily="34"/>
              </a:rPr>
              <a:t>6</a:t>
            </a:r>
            <a:r>
              <a:rPr lang="en-US" sz="3200">
                <a:latin typeface="Liberation Sans" pitchFamily="34"/>
              </a:rPr>
              <a:t> of </a:t>
            </a:r>
            <a:r>
              <a:rPr lang="en-US" sz="3200">
                <a:solidFill>
                  <a:srgbClr val="1B75BC"/>
                </a:solidFill>
                <a:latin typeface="Liberation Sans" pitchFamily="34"/>
              </a:rPr>
              <a:t>EFLAGS</a:t>
            </a:r>
            <a:r>
              <a:rPr lang="en-US" sz="3200">
                <a:latin typeface="Liberation Sans" pitchFamily="34"/>
              </a:rPr>
              <a:t> indicates if the last result was </a:t>
            </a:r>
            <a:r>
              <a:rPr lang="en-US" sz="3200">
                <a:solidFill>
                  <a:srgbClr val="1B75BC"/>
                </a:solidFill>
                <a:latin typeface="Liberation Sans" pitchFamily="34"/>
              </a:rPr>
              <a:t>zero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US" sz="3200">
                <a:latin typeface="Liberation Sans" pitchFamily="34"/>
              </a:rPr>
              <a:t>Bit </a:t>
            </a:r>
            <a:r>
              <a:rPr lang="en-US" sz="3200">
                <a:solidFill>
                  <a:srgbClr val="1B75BC"/>
                </a:solidFill>
                <a:latin typeface="Liberation Sans" pitchFamily="34"/>
              </a:rPr>
              <a:t>7</a:t>
            </a:r>
            <a:r>
              <a:rPr lang="en-US" sz="3200">
                <a:latin typeface="Liberation Sans" pitchFamily="34"/>
              </a:rPr>
              <a:t> indicates if the last result was </a:t>
            </a:r>
            <a:r>
              <a:rPr lang="en-US" sz="3200">
                <a:solidFill>
                  <a:srgbClr val="1B75BC"/>
                </a:solidFill>
                <a:latin typeface="Liberation Sans" pitchFamily="34"/>
              </a:rPr>
              <a:t>negative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Based on these bits, different conditional jumps can be performed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34"/>
              </a:rPr>
              <a:t>For example, the </a:t>
            </a:r>
            <a:r>
              <a:rPr lang="en-US" sz="3200">
                <a:solidFill>
                  <a:srgbClr val="1B75BC"/>
                </a:solidFill>
                <a:latin typeface="Liberation Sans" pitchFamily="34"/>
              </a:rPr>
              <a:t>jz</a:t>
            </a:r>
            <a:r>
              <a:rPr lang="en-US" sz="3200">
                <a:latin typeface="Liberation Sans" pitchFamily="34"/>
              </a:rPr>
              <a:t> instruction performs a jump to the specified operand label if the result of the last arithmetic operation was </a:t>
            </a:r>
            <a:r>
              <a:rPr lang="en-US" sz="3200">
                <a:solidFill>
                  <a:srgbClr val="1B75BC"/>
                </a:solidFill>
                <a:latin typeface="Liberation Sans" pitchFamily="34"/>
              </a:rPr>
              <a:t>zero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34"/>
              </a:rPr>
              <a:t>Otherwise, control proceeds to the next instruction in sequence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3274-2B4C-D72A-BB4F-ECABB79F9E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Conditional jumps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2809-4CBE-D73B-D98D-D013ACE229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55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Most conditional jump follow the comparison instruction (cmp, we’ll cover it below)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Syntax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je &lt;label&gt; (jump when equal)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jne &lt;label&gt; (jump when not equal)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jz &lt;label&gt; (jump when last result was zero)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jg &lt;label&gt; (jump when greater than)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jge &lt;label&gt; (jump when greater than or equal to)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jl &lt;label&gt; (jump when less than)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jle &lt;label&gt; (jump when less than or equal to)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Example:  if </a:t>
            </a:r>
            <a:r>
              <a:rPr lang="en-US">
                <a:solidFill>
                  <a:srgbClr val="1B75BC"/>
                </a:solidFill>
                <a:latin typeface="Liberation Sans" pitchFamily="34"/>
              </a:rPr>
              <a:t>EAX</a:t>
            </a:r>
            <a:r>
              <a:rPr lang="en-US">
                <a:latin typeface="Liberation Sans" pitchFamily="34"/>
              </a:rPr>
              <a:t> is less than or equal to </a:t>
            </a:r>
            <a:r>
              <a:rPr lang="en-US">
                <a:solidFill>
                  <a:srgbClr val="1B75BC"/>
                </a:solidFill>
                <a:latin typeface="Liberation Sans" pitchFamily="34"/>
              </a:rPr>
              <a:t>EBX</a:t>
            </a:r>
            <a:r>
              <a:rPr lang="en-US">
                <a:latin typeface="Liberation Sans" pitchFamily="34"/>
              </a:rPr>
              <a:t>, jump to the label </a:t>
            </a:r>
            <a:r>
              <a:rPr lang="en-US">
                <a:solidFill>
                  <a:srgbClr val="1B75BC"/>
                </a:solidFill>
                <a:latin typeface="Liberation Sans" pitchFamily="34"/>
              </a:rPr>
              <a:t>done</a:t>
            </a:r>
            <a:r>
              <a:rPr lang="en-US">
                <a:latin typeface="Liberation Sans" pitchFamily="34"/>
              </a:rPr>
              <a:t>. Otherwise, continue to the next instruction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cmp eax, ebx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jle done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03C5-DB80-1A79-5B78-C55291CF53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>
                <a:solidFill>
                  <a:srgbClr val="1B75BC"/>
                </a:solidFill>
              </a:rPr>
              <a:t>cmp</a:t>
            </a:r>
            <a:r>
              <a:rPr lang="en-US"/>
              <a:t>: compare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329FE-280D-11EC-B446-6D07185242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317560"/>
          </a:xfrm>
        </p:spPr>
        <p:txBody>
          <a:bodyPr>
            <a:normAutofit fontScale="700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Compare the values of the two specified operands, setting the condition codes in EFLAGS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34"/>
              </a:rPr>
              <a:t>This instruction is equivalent to the sub instruction, except the result of the subtraction is discarded instead of replacing the first operand.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Syntax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cmp &lt;reg&gt;,&lt;reg&gt;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cmp &lt;reg&gt;,&lt;mem&gt;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cmp &lt;mem&gt;,&lt;reg&gt;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94476B"/>
                </a:solidFill>
                <a:latin typeface="LMMono10" pitchFamily="17"/>
              </a:rPr>
              <a:t>cmp &lt;reg&gt;,&lt;con&gt;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latin typeface="Liberation Sans" pitchFamily="34"/>
              </a:rPr>
              <a:t>Example:  if the 4 bytes stored at location </a:t>
            </a:r>
            <a:r>
              <a:rPr lang="en-US">
                <a:solidFill>
                  <a:srgbClr val="1B75BC"/>
                </a:solidFill>
                <a:latin typeface="Liberation Sans" pitchFamily="34"/>
              </a:rPr>
              <a:t>var</a:t>
            </a:r>
            <a:r>
              <a:rPr lang="en-US">
                <a:latin typeface="Liberation Sans" pitchFamily="34"/>
              </a:rPr>
              <a:t> are equal to the 4-byte integer constant </a:t>
            </a:r>
            <a:r>
              <a:rPr lang="en-US">
                <a:solidFill>
                  <a:srgbClr val="1B75BC"/>
                </a:solidFill>
                <a:latin typeface="Liberation Sans" pitchFamily="34"/>
              </a:rPr>
              <a:t>10</a:t>
            </a:r>
            <a:r>
              <a:rPr lang="en-US">
                <a:latin typeface="Liberation Sans" pitchFamily="34"/>
              </a:rPr>
              <a:t>, jump to the location labeled </a:t>
            </a:r>
            <a:r>
              <a:rPr lang="en-US">
                <a:solidFill>
                  <a:srgbClr val="1B75BC"/>
                </a:solidFill>
                <a:latin typeface="Liberation Sans" pitchFamily="34"/>
              </a:rPr>
              <a:t>loop</a:t>
            </a:r>
            <a:r>
              <a:rPr lang="en-US">
                <a:latin typeface="Liberation Sans" pitchFamily="34"/>
              </a:rPr>
              <a:t>.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cmp DWORD PTR [var], 10</a:t>
            </a:r>
          </a:p>
          <a:p>
            <a:pPr lvl="0"/>
            <a:r>
              <a:rPr lang="en-US">
                <a:solidFill>
                  <a:srgbClr val="94476B"/>
                </a:solidFill>
                <a:latin typeface="LMMono10" pitchFamily="17"/>
              </a:rPr>
              <a:t>  jeq loop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68C9702F-93A6-DF18-4232-48D3894F0F9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0"/>
            <a:ext cx="4518000" cy="75596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5EC80D8A-697D-8BB1-2F87-1ECC8EE4F998}"/>
              </a:ext>
            </a:extLst>
          </p:cNvPr>
          <p:cNvSpPr/>
          <p:nvPr/>
        </p:nvSpPr>
        <p:spPr>
          <a:xfrm>
            <a:off x="558000" y="95400"/>
            <a:ext cx="2340360" cy="104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EC6C0F62-96C1-25CC-3D20-E2EF00BD6C18}"/>
              </a:ext>
            </a:extLst>
          </p:cNvPr>
          <p:cNvSpPr/>
          <p:nvPr/>
        </p:nvSpPr>
        <p:spPr>
          <a:xfrm>
            <a:off x="565200" y="1143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0772AD9-7A47-60A9-59BD-20C6D92FEB4B}"/>
              </a:ext>
            </a:extLst>
          </p:cNvPr>
          <p:cNvSpPr/>
          <p:nvPr/>
        </p:nvSpPr>
        <p:spPr>
          <a:xfrm>
            <a:off x="565200" y="1827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8C0D45F-189C-4219-0EB0-6C1FE0EC04AF}"/>
              </a:ext>
            </a:extLst>
          </p:cNvPr>
          <p:cNvSpPr/>
          <p:nvPr/>
        </p:nvSpPr>
        <p:spPr>
          <a:xfrm>
            <a:off x="565200" y="2439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9CD5D47-82C5-9DF9-7A7D-4B1236C1EB55}"/>
              </a:ext>
            </a:extLst>
          </p:cNvPr>
          <p:cNvSpPr/>
          <p:nvPr/>
        </p:nvSpPr>
        <p:spPr>
          <a:xfrm>
            <a:off x="565200" y="3051000"/>
            <a:ext cx="3549600" cy="68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1551AD6-DEC6-5D08-9F4B-AB1B88284E85}"/>
              </a:ext>
            </a:extLst>
          </p:cNvPr>
          <p:cNvSpPr/>
          <p:nvPr/>
        </p:nvSpPr>
        <p:spPr>
          <a:xfrm>
            <a:off x="558000" y="3623400"/>
            <a:ext cx="2413800" cy="1047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B7FC651-7F30-FF33-7E4F-993BEC711BDE}"/>
              </a:ext>
            </a:extLst>
          </p:cNvPr>
          <p:cNvSpPr/>
          <p:nvPr/>
        </p:nvSpPr>
        <p:spPr>
          <a:xfrm>
            <a:off x="558000" y="4626360"/>
            <a:ext cx="2413800" cy="9446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85EBFC55-F592-1F95-BAB3-4324F78D486F}"/>
              </a:ext>
            </a:extLst>
          </p:cNvPr>
          <p:cNvSpPr/>
          <p:nvPr/>
        </p:nvSpPr>
        <p:spPr>
          <a:xfrm>
            <a:off x="558000" y="5562360"/>
            <a:ext cx="2413800" cy="19814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FF3333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pic>
        <p:nvPicPr>
          <p:cNvPr id="11" name="Picture 234">
            <a:extLst>
              <a:ext uri="{FF2B5EF4-FFF2-40B4-BE49-F238E27FC236}">
                <a16:creationId xmlns:a16="http://schemas.microsoft.com/office/drawing/2014/main" id="{3EC7534F-B2BD-9891-3F97-0C6605295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280" y="49356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235">
            <a:extLst>
              <a:ext uri="{FF2B5EF4-FFF2-40B4-BE49-F238E27FC236}">
                <a16:creationId xmlns:a16="http://schemas.microsoft.com/office/drawing/2014/main" id="{A1552FD4-B1B0-2CCC-2082-A3CA741F0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480" y="1652400"/>
            <a:ext cx="804240" cy="1355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">
            <a:extLst>
              <a:ext uri="{FF2B5EF4-FFF2-40B4-BE49-F238E27FC236}">
                <a16:creationId xmlns:a16="http://schemas.microsoft.com/office/drawing/2014/main" id="{7EBD4E20-FA05-893F-B8EC-7D746A333F7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200"/>
            <a:ext cx="804240" cy="94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4EE0693-4993-7691-8599-732B49EB4CD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Stack and procedure calls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291BE81-DD91-8451-498D-85EE3E06F05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/>
              <a:t>What is stack?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E9190C6-48D8-62AF-A1BB-7932A08F76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03640" y="111600"/>
            <a:ext cx="4885560" cy="73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9E2C004-DCA1-48B8-A08C-9913EC55D0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52110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57986-E441-C809-49E8-2E5AA9BADD4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It's just a region of memory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Pointed by a special register ESP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You can change ESP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Get a new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>
              <a:latin typeface="Liberation Sans" pitchFamily="18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B025B9B0-BE00-FD15-AF73-014D7A10238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60840" y="225540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5F64E998-FD4C-0B11-B0CE-B9AED202B0B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5388840" y="1380960"/>
            <a:ext cx="822600" cy="5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6020D5FA-4E8D-96A0-21D0-EEA13C9A6C0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289560" y="5824800"/>
            <a:ext cx="2120760" cy="133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E7F3D842-6EF7-9702-9AEF-C7D6F1C61EAB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388840" y="1380960"/>
            <a:ext cx="804240" cy="591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D496CA-591A-8ADA-BA64-B2B8CC1337A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Why do we need stack?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70C1-7EC3-DAED-88D6-5698681E1B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BF8DA-AA18-CDBF-8D95-994928674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>
            <a:normAutofit lnSpcReduction="10000"/>
          </a:bodyPr>
          <a:lstStyle/>
          <a:p>
            <a:pPr lvl="0"/>
            <a:endParaRPr lang="en-US"/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// some code...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foo();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// more code..</a:t>
            </a:r>
          </a:p>
          <a:p>
            <a:pPr lvl="0"/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Stack contains information for </a:t>
            </a:r>
            <a:r>
              <a:rPr lang="en-US">
                <a:solidFill>
                  <a:srgbClr val="1B75BC"/>
                </a:solidFill>
              </a:rPr>
              <a:t>how to return</a:t>
            </a:r>
            <a:r>
              <a:rPr lang="en-US"/>
              <a:t> from a subroutine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i.e., from foo()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C54D3-76C6-A392-2953-D9A3603CE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Functions can be called from different places in the program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3366"/>
                </a:solidFill>
              </a:rPr>
              <a:t>       </a:t>
            </a:r>
            <a:r>
              <a:rPr lang="en-US" sz="2600">
                <a:solidFill>
                  <a:srgbClr val="94476B"/>
                </a:solidFill>
                <a:latin typeface="LM Mono 10" pitchFamily="17"/>
              </a:rPr>
              <a:t>if (a == 0) {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foo();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…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} else {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foo();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…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45D2-E11E-DE5C-F425-8C259F1270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79A-2275-2EE4-F4AF-7DFDB3C537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Main purpose: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Store the return address for the current procedure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>
                <a:latin typeface="Liberation Sans" pitchFamily="18"/>
              </a:rPr>
              <a:t> pushes return address 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E21E0-9C09-E757-BC17-40501ADA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3F3DF66E-D75D-F2D2-C57D-E9107DCF161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2C2D6641-B242-33BA-30CA-E470FE2A09D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273680"/>
            <a:ext cx="822600" cy="68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10174709-247E-D02F-9248-EC3ED7D1E5F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29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FE9152CF-27AE-587A-B6BA-CC5F8616F6B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12440" y="138924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E1D7B5E6-0F33-54BE-31E9-E6BDD1EDDC1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10640"/>
            <a:ext cx="1245960" cy="15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>
            <a:extLst>
              <a:ext uri="{FF2B5EF4-FFF2-40B4-BE49-F238E27FC236}">
                <a16:creationId xmlns:a16="http://schemas.microsoft.com/office/drawing/2014/main" id="{8F39142B-37D3-C0C7-6FB5-0200F72D0C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4668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55EA-89F2-D883-440A-361DA2E14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1BF02-EFB7-8719-D848-1AC05B4E92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Main purpose: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Store the return address for the current procedure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>
                <a:latin typeface="Liberation Sans" pitchFamily="18"/>
              </a:rPr>
              <a:t> pushes return address 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DC4C6-8143-178C-6F6D-C775898D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C114706C-D238-A4FF-A823-E8380B05808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15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A112E95A-72E9-2E3E-4AAC-012E9F4ECA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1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FCE4C91E-429B-08F5-2DD3-B45DEFAD799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407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064D7B75-6B52-6EB5-3350-9875366D636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32240" y="137160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BDF4130B-D85C-17AD-5107-037E71C8A27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00200"/>
            <a:ext cx="124596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>
            <a:extLst>
              <a:ext uri="{FF2B5EF4-FFF2-40B4-BE49-F238E27FC236}">
                <a16:creationId xmlns:a16="http://schemas.microsoft.com/office/drawing/2014/main" id="{95DBDBB4-E4B2-15A0-36E7-FF9BA6DF43F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5100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"/>
                            </p:stCondLst>
                            <p:childTnLst>
                              <p:par>
                                <p:cTn id="15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"/>
                            </p:stCondLst>
                            <p:childTnLst>
                              <p:par>
                                <p:cTn id="18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2"/>
                            </p:stCondLst>
                            <p:childTnLst>
                              <p:par>
                                <p:cTn id="2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177F-590C-CB99-55FC-46439AD3BF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Call/return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C047F-2053-7773-FFCF-6E8DD11FA3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 lnSpcReduction="1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1B75BC"/>
                </a:solidFill>
              </a:rPr>
              <a:t>CALL</a:t>
            </a:r>
            <a:r>
              <a:rPr lang="en-US"/>
              <a:t> instruction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Makes an unconditional jump to a subprogram and pushes the address of the next instruction on the stack</a:t>
            </a:r>
          </a:p>
          <a:p>
            <a:pPr lvl="0"/>
            <a:r>
              <a:rPr lang="en-US">
                <a:solidFill>
                  <a:srgbClr val="993366"/>
                </a:solidFill>
                <a:latin typeface="LM Mono 10" pitchFamily="17"/>
              </a:rPr>
              <a:t>    push eip + sizeof(CALL); save return  </a:t>
            </a:r>
          </a:p>
          <a:p>
            <a:pPr lvl="0"/>
            <a:r>
              <a:rPr lang="en-US">
                <a:solidFill>
                  <a:srgbClr val="993366"/>
                </a:solidFill>
                <a:latin typeface="LM Mono 10" pitchFamily="17"/>
              </a:rPr>
              <a:t>                           ; address</a:t>
            </a:r>
          </a:p>
          <a:p>
            <a:pPr lvl="0"/>
            <a:r>
              <a:rPr lang="en-US">
                <a:solidFill>
                  <a:srgbClr val="993366"/>
                </a:solidFill>
                <a:latin typeface="LM Mono 10" pitchFamily="17"/>
              </a:rPr>
              <a:t>    jmp _my_function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1B75BC"/>
                </a:solidFill>
              </a:rPr>
              <a:t>RET</a:t>
            </a:r>
            <a:r>
              <a:rPr lang="en-US"/>
              <a:t> instruction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Pops off an address and jumps to that address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0EF5-586B-865A-C5BF-D55EAF4C31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09383-780E-0DDC-0A84-2D085D18EF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Other uses: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Local data storage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Parameter passing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Evaluation stack</a:t>
            </a:r>
          </a:p>
          <a:p>
            <a:pPr marL="0" lvl="2" indent="0" hangingPunct="0">
              <a:spcBef>
                <a:spcPts val="0"/>
              </a:spcBef>
              <a:spcAft>
                <a:spcPts val="1414"/>
              </a:spcAft>
              <a:buSzPct val="75000"/>
              <a:buFont typeface="StarSymbol"/>
              <a:buChar char="–"/>
            </a:pPr>
            <a:r>
              <a:rPr lang="en-US" sz="3200">
                <a:latin typeface="Liberation Sans" pitchFamily="18"/>
              </a:rPr>
              <a:t>Register spill</a:t>
            </a:r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5BB5A293-4828-3976-59EE-E7B4F89F8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E4D549F-FA5E-A1FD-5E07-28E9C7162A8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B556B468-C2BB-04F3-6CF0-AD33B18CA6E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46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0CE80-3B66-FE6E-2220-D59CD275A8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Manipulating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62BEF-0A4B-C03F-FEB8-911582D824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068000" cy="4989240"/>
          </a:xfrm>
        </p:spPr>
        <p:txBody>
          <a:bodyPr>
            <a:normAutofit fontScale="925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1B75BC"/>
                </a:solidFill>
              </a:rPr>
              <a:t>ESP</a:t>
            </a:r>
            <a:r>
              <a:rPr lang="en-US"/>
              <a:t> register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Contains the memory address of the topmost element in the stack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1B75BC"/>
                </a:solidFill>
              </a:rPr>
              <a:t>PUSH</a:t>
            </a:r>
            <a:r>
              <a:rPr lang="en-US"/>
              <a:t> instruction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     push 0xBAR</a:t>
            </a:r>
          </a:p>
          <a:p>
            <a:pPr lvl="0">
              <a:spcAft>
                <a:spcPts val="0"/>
              </a:spcAft>
            </a:pPr>
            <a:endParaRPr lang="en-US" sz="2600">
              <a:solidFill>
                <a:srgbClr val="990000"/>
              </a:solidFill>
              <a:latin typeface="LM Mono 10" pitchFamily="17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Subtract 4 from ESP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Insert data 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>
              <a:latin typeface="Liberation Sans" pitchFamily="18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4B051B92-6097-C4CB-4095-F85B149792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1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245B5630-3A0B-1A23-6091-EEDAB7E183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86400" y="1371600"/>
            <a:ext cx="822600" cy="24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B87366B8-D92B-E5BB-9452-153E1CF6904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29200" y="228600"/>
            <a:ext cx="4885560" cy="73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C0F8FCF0-F20A-306F-D5B4-4E659F334E2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486400" y="1457640"/>
            <a:ext cx="822600" cy="59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A340D1F4-469C-CFDC-6930-7A82794FA74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330240" y="1524240"/>
            <a:ext cx="2105640" cy="47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306EC4BE-1B97-DF78-A40E-DA67603405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520"/>
            <a:ext cx="804240" cy="14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>
            <a:extLst>
              <a:ext uri="{FF2B5EF4-FFF2-40B4-BE49-F238E27FC236}">
                <a16:creationId xmlns:a16="http://schemas.microsoft.com/office/drawing/2014/main" id="{4E479181-EE76-8E7F-7A49-66062E672BB4}"/>
              </a:ext>
            </a:extLst>
          </p:cNvPr>
          <p:cNvSpPr txBox="1">
            <a:spLocks/>
          </p:cNvSpPr>
          <p:nvPr/>
        </p:nvSpPr>
        <p:spPr>
          <a:xfrm>
            <a:off x="504492" y="1085091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rmAutofit fontScale="92500" lnSpcReduction="10000"/>
          </a:bodyPr>
          <a:lstStyle>
            <a:lvl1pPr marL="0" marR="0" indent="0" hangingPunct="0">
              <a:spcBef>
                <a:spcPts val="0"/>
              </a:spcBef>
              <a:spcAft>
                <a:spcPts val="1414"/>
              </a:spcAft>
              <a:tabLst/>
              <a:defRPr lang="en-US" sz="3200" b="0" i="0" u="none" strike="noStrike" kern="1200">
                <a:ln>
                  <a:noFill/>
                </a:ln>
                <a:latin typeface="Liberation Sans" pitchFamily="1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those instructions?</a:t>
            </a:r>
          </a:p>
          <a:p>
            <a:pPr algn="ctr"/>
            <a:r>
              <a:rPr lang="en-US" sz="4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brief introduction to x86 instruction set)</a:t>
            </a:r>
          </a:p>
          <a:p>
            <a:pPr algn="ctr"/>
            <a:endParaRPr lang="en-US" sz="4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part is based on David Evans’ x86 Assembly Guide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http://www.cs.virginia.edu/~evans/cs216/guides/x86.html</a:t>
            </a:r>
          </a:p>
          <a:p>
            <a:pPr algn="ctr"/>
            <a:endParaRPr lang="en-US" sz="2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Yale FLINT’s group version of the same manual converted to GNU ASM syntax</a:t>
            </a:r>
          </a:p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https://flint.cs.yale.edu/cs421/papers/x86-asm/asm.html</a:t>
            </a:r>
          </a:p>
          <a:p>
            <a:pPr algn="ctr"/>
            <a:endParaRPr lang="en-US" sz="48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0948-C980-0DCE-1DE5-17036073DD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Manipulating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562E-43FA-2702-4C0A-3DB7592518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068000" cy="49892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>
                <a:solidFill>
                  <a:srgbClr val="1B75BC"/>
                </a:solidFill>
              </a:rPr>
              <a:t>POP</a:t>
            </a:r>
            <a:r>
              <a:rPr lang="en-US"/>
              <a:t> instruction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     pop EAX</a:t>
            </a:r>
          </a:p>
          <a:p>
            <a:pPr lvl="0">
              <a:spcAft>
                <a:spcPts val="0"/>
              </a:spcAft>
            </a:pPr>
            <a:endParaRPr lang="en-US" sz="2600">
              <a:solidFill>
                <a:srgbClr val="990000"/>
              </a:solidFill>
              <a:latin typeface="LM Mono 10" pitchFamily="17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Removes data from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Saves in register or memory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Adds 4 to ESP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FFB26723-ED86-6C14-B248-018FD214741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1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C8EC873A-CDE9-F3A9-E8DF-8D65B9D7F70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86400" y="1371600"/>
            <a:ext cx="822600" cy="246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F19DF6C5-BAC7-171D-EF9C-0F760CE26DB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029200" y="228600"/>
            <a:ext cx="4885560" cy="731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0179491C-9557-3CA8-DBED-582E95FCC56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486400" y="1457640"/>
            <a:ext cx="822600" cy="59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">
            <a:extLst>
              <a:ext uri="{FF2B5EF4-FFF2-40B4-BE49-F238E27FC236}">
                <a16:creationId xmlns:a16="http://schemas.microsoft.com/office/drawing/2014/main" id="{5B2A5081-C971-D8AF-CB08-A63DF4723AA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6330240" y="1524240"/>
            <a:ext cx="2105640" cy="47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">
            <a:extLst>
              <a:ext uri="{FF2B5EF4-FFF2-40B4-BE49-F238E27FC236}">
                <a16:creationId xmlns:a16="http://schemas.microsoft.com/office/drawing/2014/main" id="{90091C4C-834C-D90E-9EED-E2D948BA8F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0" y="2405160"/>
            <a:ext cx="804240" cy="14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">
            <a:extLst>
              <a:ext uri="{FF2B5EF4-FFF2-40B4-BE49-F238E27FC236}">
                <a16:creationId xmlns:a16="http://schemas.microsoft.com/office/drawing/2014/main" id="{9C064C36-5215-6702-4D31-87387137EA88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4717800" y="5333760"/>
            <a:ext cx="1349640" cy="15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"/>
                            </p:stCondLst>
                            <p:childTnLst>
                              <p:par>
                                <p:cTn id="1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7AEE-F4C3-3754-4DE3-FBC9E57E05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Some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F38B-5863-442E-E5DB-BBA3C56A39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A397D1B-A9C9-6344-FAB8-1C00E5220CB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Thank you!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8E11-21AF-B41C-2306-BE065DD63C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Note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32F1B-02C2-2880-3B63-DA7E52519A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We’ll be talking about </a:t>
            </a:r>
            <a:r>
              <a:rPr lang="en-US" dirty="0">
                <a:solidFill>
                  <a:srgbClr val="1B75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32bit x86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instruction set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version of xv6 we will be using in this class is a 32bit operating system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You’re welcome to take a look at the 64bit port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FE01-31FE-8258-84C7-36D6DACFA6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x86 instruction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12514-6F75-4822-C363-86A0188D932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full x86 instruction set is large and complex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But don’t worry, the core part is simple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The rest are various extensions (often you can guess what they do, or quickly look it up in the manual)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4DAB-3FCA-088E-8F04-F8FEF6DE56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x86 instruction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C2F7-0971-36EC-6633-3E9234AB37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Three main groups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Data movement (from memory and between registers)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Arithmetic operations (addition, subtraction, etc.)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Control flow (jumps, function calls)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7F954-8D0A-6494-25A3-5693DCC826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General registers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D7560322-AE53-3E2A-B007-0A1464C368D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3200" y="1828800"/>
            <a:ext cx="6095519" cy="45716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75785-BAE6-22A4-DAF7-162BCB84AAD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400800" y="1769400"/>
            <a:ext cx="3175200" cy="4384440"/>
          </a:xfrm>
        </p:spPr>
        <p:txBody>
          <a:bodyPr>
            <a:normAutofit fontScale="62500" lnSpcReduction="20000"/>
          </a:bodyPr>
          <a:lstStyle/>
          <a:p>
            <a:pPr marL="457200" lvl="0" indent="-457200">
              <a:lnSpc>
                <a:spcPct val="120000"/>
              </a:lnSpc>
              <a:buSzPct val="100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general registers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  <a:buFont typeface="StarSymbol"/>
              <a:buChar char="●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32bits each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(</a:t>
            </a:r>
            <a:r>
              <a:rPr lang="en-US" dirty="0">
                <a:solidFill>
                  <a:srgbClr val="1B75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solidFill>
                  <a:srgbClr val="1B75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have a special role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StarSymbol"/>
              <a:buChar char="●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Others are more or less general</a:t>
            </a:r>
          </a:p>
          <a:p>
            <a:pPr marL="457200" lvl="1" indent="-457200" hangingPunct="0">
              <a:lnSpc>
                <a:spcPct val="120000"/>
              </a:lnSpc>
              <a:spcBef>
                <a:spcPts val="0"/>
              </a:spcBef>
              <a:spcAft>
                <a:spcPts val="1414"/>
              </a:spcAft>
              <a:buSzPct val="100000"/>
              <a:buFont typeface="StarSymbol"/>
              <a:buChar char="●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Used in arithmetic instructions, control flow decisions, passing arguments to functions,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vihre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2657</Words>
  <Application>Microsoft Macintosh PowerPoint</Application>
  <PresentationFormat>Widescreen</PresentationFormat>
  <Paragraphs>385</Paragraphs>
  <Slides>52</Slides>
  <Notes>52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52</vt:i4>
      </vt:variant>
    </vt:vector>
  </HeadingPairs>
  <TitlesOfParts>
    <vt:vector size="68" baseType="lpstr">
      <vt:lpstr>Arial</vt:lpstr>
      <vt:lpstr>Bitstream Vera Sans</vt:lpstr>
      <vt:lpstr>Calibri</vt:lpstr>
      <vt:lpstr>Consolas</vt:lpstr>
      <vt:lpstr>FiraMono Nerd Font</vt:lpstr>
      <vt:lpstr>Liberation Sans</vt:lpstr>
      <vt:lpstr>Liberation Serif</vt:lpstr>
      <vt:lpstr>LM Mono 10</vt:lpstr>
      <vt:lpstr>LMMono10</vt:lpstr>
      <vt:lpstr>Nimbus Roman No9 L</vt:lpstr>
      <vt:lpstr>StarSymbol</vt:lpstr>
      <vt:lpstr>Default</vt:lpstr>
      <vt:lpstr>Blue</vt:lpstr>
      <vt:lpstr>Glossy</vt:lpstr>
      <vt:lpstr>vihree2</vt:lpstr>
      <vt:lpstr>harmaa2</vt:lpstr>
      <vt:lpstr>cs5460/6460 Operating Systems Lecture 03: x86 instruction set</vt:lpstr>
      <vt:lpstr>PowerPoint Presentation</vt:lpstr>
      <vt:lpstr>CPU execution loop</vt:lpstr>
      <vt:lpstr>PowerPoint Presentation</vt:lpstr>
      <vt:lpstr>PowerPoint Presentation</vt:lpstr>
      <vt:lpstr>Note</vt:lpstr>
      <vt:lpstr>x86 instruction set</vt:lpstr>
      <vt:lpstr>x86 instruction set</vt:lpstr>
      <vt:lpstr>General registers</vt:lpstr>
      <vt:lpstr>BTW, where are these registers?</vt:lpstr>
      <vt:lpstr>Registers and Memory</vt:lpstr>
      <vt:lpstr>PowerPoint Presentation</vt:lpstr>
      <vt:lpstr>Declaring static data regions</vt:lpstr>
      <vt:lpstr>Arrays</vt:lpstr>
      <vt:lpstr>PowerPoint Presentation</vt:lpstr>
      <vt:lpstr>We use the following notation</vt:lpstr>
      <vt:lpstr>mov instruciton</vt:lpstr>
      <vt:lpstr>mov examples</vt:lpstr>
      <vt:lpstr>mov: access to data structures</vt:lpstr>
      <vt:lpstr>lea load effective address</vt:lpstr>
      <vt:lpstr>lea vs mov access to data structures</vt:lpstr>
      <vt:lpstr>lea is often used instead of add</vt:lpstr>
      <vt:lpstr>PowerPoint Presentation</vt:lpstr>
      <vt:lpstr>add Integer addition</vt:lpstr>
      <vt:lpstr>add examples</vt:lpstr>
      <vt:lpstr>sub Integer subtraction</vt:lpstr>
      <vt:lpstr>inc, dec Increment, decrement</vt:lpstr>
      <vt:lpstr>and, or, xor Bitwise logical and, or, and exclusive or</vt:lpstr>
      <vt:lpstr>shl, shr shift left, shift right</vt:lpstr>
      <vt:lpstr>More instructions… (similar)</vt:lpstr>
      <vt:lpstr>This is enough to do arithmetic</vt:lpstr>
      <vt:lpstr>PowerPoint Presentation</vt:lpstr>
      <vt:lpstr>PowerPoint Presentation</vt:lpstr>
      <vt:lpstr>EIP instruction pointer</vt:lpstr>
      <vt:lpstr>Labels</vt:lpstr>
      <vt:lpstr>jump: jump</vt:lpstr>
      <vt:lpstr>jcondition: conditional jump</vt:lpstr>
      <vt:lpstr>Conditional jumps</vt:lpstr>
      <vt:lpstr>cmp: compare</vt:lpstr>
      <vt:lpstr>PowerPoint Presentation</vt:lpstr>
      <vt:lpstr>PowerPoint Presentation</vt:lpstr>
      <vt:lpstr>Stack</vt:lpstr>
      <vt:lpstr>PowerPoint Presentation</vt:lpstr>
      <vt:lpstr>Calling functions</vt:lpstr>
      <vt:lpstr>Stack</vt:lpstr>
      <vt:lpstr>Stack</vt:lpstr>
      <vt:lpstr>Call/return</vt:lpstr>
      <vt:lpstr>Stack</vt:lpstr>
      <vt:lpstr>Manipulating stack</vt:lpstr>
      <vt:lpstr>Manipulating stack</vt:lpstr>
      <vt:lpstr>Some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 Operating Systems Lecture 03: x86 instruction set</dc:title>
  <dc:creator>Anton Burtsev</dc:creator>
  <cp:lastModifiedBy>Anton Burtsev</cp:lastModifiedBy>
  <cp:revision>304</cp:revision>
  <dcterms:created xsi:type="dcterms:W3CDTF">2012-05-17T21:33:40Z</dcterms:created>
  <dcterms:modified xsi:type="dcterms:W3CDTF">2024-01-24T20:43:33Z</dcterms:modified>
</cp:coreProperties>
</file>