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9"/>
  </p:notesMasterIdLst>
  <p:handoutMasterIdLst>
    <p:handoutMasterId r:id="rId160"/>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435" r:id="rId15"/>
    <p:sldId id="436" r:id="rId16"/>
    <p:sldId id="272" r:id="rId17"/>
    <p:sldId id="273" r:id="rId18"/>
    <p:sldId id="274" r:id="rId19"/>
    <p:sldId id="437"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410" r:id="rId37"/>
    <p:sldId id="409" r:id="rId38"/>
    <p:sldId id="411" r:id="rId39"/>
    <p:sldId id="412" r:id="rId40"/>
    <p:sldId id="413" r:id="rId41"/>
    <p:sldId id="414" r:id="rId42"/>
    <p:sldId id="297" r:id="rId43"/>
    <p:sldId id="415" r:id="rId44"/>
    <p:sldId id="416" r:id="rId45"/>
    <p:sldId id="300" r:id="rId46"/>
    <p:sldId id="418" r:id="rId47"/>
    <p:sldId id="419" r:id="rId48"/>
    <p:sldId id="420" r:id="rId49"/>
    <p:sldId id="421" r:id="rId50"/>
    <p:sldId id="417" r:id="rId51"/>
    <p:sldId id="422" r:id="rId52"/>
    <p:sldId id="423" r:id="rId53"/>
    <p:sldId id="424" r:id="rId54"/>
    <p:sldId id="425" r:id="rId55"/>
    <p:sldId id="310" r:id="rId56"/>
    <p:sldId id="426" r:id="rId57"/>
    <p:sldId id="428" r:id="rId58"/>
    <p:sldId id="427" r:id="rId59"/>
    <p:sldId id="429" r:id="rId60"/>
    <p:sldId id="313" r:id="rId61"/>
    <p:sldId id="314" r:id="rId62"/>
    <p:sldId id="315" r:id="rId63"/>
    <p:sldId id="430" r:id="rId64"/>
    <p:sldId id="431" r:id="rId65"/>
    <p:sldId id="432" r:id="rId66"/>
    <p:sldId id="433" r:id="rId67"/>
    <p:sldId id="318" r:id="rId68"/>
    <p:sldId id="434"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94694"/>
  </p:normalViewPr>
  <p:slideViewPr>
    <p:cSldViewPr snapToGrid="0">
      <p:cViewPr varScale="1">
        <p:scale>
          <a:sx n="118" d="100"/>
          <a:sy n="118" d="100"/>
        </p:scale>
        <p:origin x="1376"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10</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100</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101</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102</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103</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104</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105</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106</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107</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108</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109</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11</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110</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111</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86AC2D-ABB9-895F-57D4-0318B6B468E8}"/>
              </a:ext>
            </a:extLst>
          </p:cNvPr>
          <p:cNvSpPr txBox="1">
            <a:spLocks noGrp="1"/>
          </p:cNvSpPr>
          <p:nvPr>
            <p:ph type="sldNum" sz="quarter" idx="5"/>
          </p:nvPr>
        </p:nvSpPr>
        <p:spPr>
          <a:ln/>
        </p:spPr>
        <p:txBody>
          <a:bodyPr lIns="0" tIns="0" rIns="0" bIns="0" anchor="b">
            <a:noAutofit/>
          </a:bodyPr>
          <a:lstStyle/>
          <a:p>
            <a:pPr lvl="0"/>
            <a:fld id="{F0726168-60CC-484D-91AC-C471F4E74FF8}" type="slidenum">
              <a:t>112</a:t>
            </a:fld>
            <a:endParaRPr lang="en-US"/>
          </a:p>
        </p:txBody>
      </p:sp>
      <p:sp>
        <p:nvSpPr>
          <p:cNvPr id="2" name="Slide Image Placeholder 1">
            <a:extLst>
              <a:ext uri="{FF2B5EF4-FFF2-40B4-BE49-F238E27FC236}">
                <a16:creationId xmlns:a16="http://schemas.microsoft.com/office/drawing/2014/main" id="{7C115541-B5C9-5191-A170-970DAD2536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C3E9CB0-3F87-D519-49AD-B3AFB3001C6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8F7EC7-24C4-DBCB-9D05-0F30E06F4B97}"/>
              </a:ext>
            </a:extLst>
          </p:cNvPr>
          <p:cNvSpPr txBox="1">
            <a:spLocks noGrp="1"/>
          </p:cNvSpPr>
          <p:nvPr>
            <p:ph type="sldNum" sz="quarter" idx="5"/>
          </p:nvPr>
        </p:nvSpPr>
        <p:spPr>
          <a:ln/>
        </p:spPr>
        <p:txBody>
          <a:bodyPr lIns="0" tIns="0" rIns="0" bIns="0" anchor="b">
            <a:noAutofit/>
          </a:bodyPr>
          <a:lstStyle/>
          <a:p>
            <a:pPr lvl="0"/>
            <a:fld id="{9CB4F5F9-612A-554B-A5CA-4618EEC0EC7C}" type="slidenum">
              <a:t>113</a:t>
            </a:fld>
            <a:endParaRPr lang="en-US"/>
          </a:p>
        </p:txBody>
      </p:sp>
      <p:sp>
        <p:nvSpPr>
          <p:cNvPr id="2" name="Slide Image Placeholder 1">
            <a:extLst>
              <a:ext uri="{FF2B5EF4-FFF2-40B4-BE49-F238E27FC236}">
                <a16:creationId xmlns:a16="http://schemas.microsoft.com/office/drawing/2014/main" id="{CE8AE08A-FE48-6764-0301-578AA56C23B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D62690-A173-EEA0-A304-CC66A67FD62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7C0BE24-92E5-DC66-FFB4-25AB143516D5}"/>
              </a:ext>
            </a:extLst>
          </p:cNvPr>
          <p:cNvSpPr txBox="1">
            <a:spLocks noGrp="1"/>
          </p:cNvSpPr>
          <p:nvPr>
            <p:ph type="sldNum" sz="quarter" idx="5"/>
          </p:nvPr>
        </p:nvSpPr>
        <p:spPr>
          <a:ln/>
        </p:spPr>
        <p:txBody>
          <a:bodyPr lIns="0" tIns="0" rIns="0" bIns="0" anchor="b">
            <a:noAutofit/>
          </a:bodyPr>
          <a:lstStyle/>
          <a:p>
            <a:pPr lvl="0"/>
            <a:fld id="{D7B38CEF-87EF-BA42-84BC-1DA7A954F6DE}" type="slidenum">
              <a:t>114</a:t>
            </a:fld>
            <a:endParaRPr lang="en-US"/>
          </a:p>
        </p:txBody>
      </p:sp>
      <p:sp>
        <p:nvSpPr>
          <p:cNvPr id="2" name="Slide Image Placeholder 1">
            <a:extLst>
              <a:ext uri="{FF2B5EF4-FFF2-40B4-BE49-F238E27FC236}">
                <a16:creationId xmlns:a16="http://schemas.microsoft.com/office/drawing/2014/main" id="{B7B8B886-C6A6-D0F7-A0D5-5DB33DF6B5F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42EE252-38EB-0351-3E63-6D9BCA24BCA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A53D0C-0767-25E9-1E06-36D27B1D25DD}"/>
              </a:ext>
            </a:extLst>
          </p:cNvPr>
          <p:cNvSpPr txBox="1">
            <a:spLocks noGrp="1"/>
          </p:cNvSpPr>
          <p:nvPr>
            <p:ph type="sldNum" sz="quarter" idx="5"/>
          </p:nvPr>
        </p:nvSpPr>
        <p:spPr>
          <a:ln/>
        </p:spPr>
        <p:txBody>
          <a:bodyPr lIns="0" tIns="0" rIns="0" bIns="0" anchor="b">
            <a:noAutofit/>
          </a:bodyPr>
          <a:lstStyle/>
          <a:p>
            <a:pPr lvl="0"/>
            <a:fld id="{8A8504CD-494A-614B-AAE2-FB1308B46C52}" type="slidenum">
              <a:t>115</a:t>
            </a:fld>
            <a:endParaRPr lang="en-US"/>
          </a:p>
        </p:txBody>
      </p:sp>
      <p:sp>
        <p:nvSpPr>
          <p:cNvPr id="2" name="Slide Image Placeholder 1">
            <a:extLst>
              <a:ext uri="{FF2B5EF4-FFF2-40B4-BE49-F238E27FC236}">
                <a16:creationId xmlns:a16="http://schemas.microsoft.com/office/drawing/2014/main" id="{4F31B3B7-67C9-709F-6EAA-91BB547A5F5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2C3C5CE-9936-F656-603A-B32B9A2DE8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AB90D03-DDD7-E186-FB3B-D1A63D1BC5C2}"/>
              </a:ext>
            </a:extLst>
          </p:cNvPr>
          <p:cNvSpPr txBox="1">
            <a:spLocks noGrp="1"/>
          </p:cNvSpPr>
          <p:nvPr>
            <p:ph type="sldNum" sz="quarter" idx="5"/>
          </p:nvPr>
        </p:nvSpPr>
        <p:spPr>
          <a:ln/>
        </p:spPr>
        <p:txBody>
          <a:bodyPr lIns="0" tIns="0" rIns="0" bIns="0" anchor="b">
            <a:noAutofit/>
          </a:bodyPr>
          <a:lstStyle/>
          <a:p>
            <a:pPr lvl="0"/>
            <a:fld id="{FB989B29-A86C-F04F-B697-E81CD7724270}" type="slidenum">
              <a:t>116</a:t>
            </a:fld>
            <a:endParaRPr lang="en-US"/>
          </a:p>
        </p:txBody>
      </p:sp>
      <p:sp>
        <p:nvSpPr>
          <p:cNvPr id="2" name="Slide Image Placeholder 1">
            <a:extLst>
              <a:ext uri="{FF2B5EF4-FFF2-40B4-BE49-F238E27FC236}">
                <a16:creationId xmlns:a16="http://schemas.microsoft.com/office/drawing/2014/main" id="{8FB6EEB3-8042-11A8-ACE6-334E609850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938294-28FC-5699-ECEE-08582B05E98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117</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118</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119</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12</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120</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121</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122</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123</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124</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125</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126</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127</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128</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129</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13</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130</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131</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132</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133</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B87EC2-9D56-9904-3FBB-A086C5FDB8A1}"/>
              </a:ext>
            </a:extLst>
          </p:cNvPr>
          <p:cNvSpPr txBox="1">
            <a:spLocks noGrp="1"/>
          </p:cNvSpPr>
          <p:nvPr>
            <p:ph type="sldNum" sz="quarter" idx="5"/>
          </p:nvPr>
        </p:nvSpPr>
        <p:spPr>
          <a:ln/>
        </p:spPr>
        <p:txBody>
          <a:bodyPr lIns="0" tIns="0" rIns="0" bIns="0" anchor="b">
            <a:noAutofit/>
          </a:bodyPr>
          <a:lstStyle/>
          <a:p>
            <a:pPr lvl="0"/>
            <a:fld id="{9DAEE29B-8121-7447-949A-87DBCBF458FD}" type="slidenum">
              <a:t>134</a:t>
            </a:fld>
            <a:endParaRPr lang="en-US"/>
          </a:p>
        </p:txBody>
      </p:sp>
      <p:sp>
        <p:nvSpPr>
          <p:cNvPr id="2" name="Slide Image Placeholder 1">
            <a:extLst>
              <a:ext uri="{FF2B5EF4-FFF2-40B4-BE49-F238E27FC236}">
                <a16:creationId xmlns:a16="http://schemas.microsoft.com/office/drawing/2014/main" id="{46758263-C3B1-6600-26C2-15DB223E67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8B7B36F-C138-9A9B-59EB-CDDFB375FF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4338D1-22B6-8B04-4B1B-5CE92BCCB318}"/>
              </a:ext>
            </a:extLst>
          </p:cNvPr>
          <p:cNvSpPr txBox="1">
            <a:spLocks noGrp="1"/>
          </p:cNvSpPr>
          <p:nvPr>
            <p:ph type="sldNum" sz="quarter" idx="5"/>
          </p:nvPr>
        </p:nvSpPr>
        <p:spPr>
          <a:ln/>
        </p:spPr>
        <p:txBody>
          <a:bodyPr lIns="0" tIns="0" rIns="0" bIns="0" anchor="b">
            <a:noAutofit/>
          </a:bodyPr>
          <a:lstStyle/>
          <a:p>
            <a:pPr lvl="0"/>
            <a:fld id="{27C78AFE-BA15-1746-AE70-C8763A8B1C7A}" type="slidenum">
              <a:t>135</a:t>
            </a:fld>
            <a:endParaRPr lang="en-US"/>
          </a:p>
        </p:txBody>
      </p:sp>
      <p:sp>
        <p:nvSpPr>
          <p:cNvPr id="2" name="Slide Image Placeholder 1">
            <a:extLst>
              <a:ext uri="{FF2B5EF4-FFF2-40B4-BE49-F238E27FC236}">
                <a16:creationId xmlns:a16="http://schemas.microsoft.com/office/drawing/2014/main" id="{1B9497B2-A19B-7290-E761-8973CD9AC83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5852E24-CFB7-FB6F-7442-FC8EE5D4F39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874213F-D25B-5880-8233-DF973201AC7E}"/>
              </a:ext>
            </a:extLst>
          </p:cNvPr>
          <p:cNvSpPr txBox="1">
            <a:spLocks noGrp="1"/>
          </p:cNvSpPr>
          <p:nvPr>
            <p:ph type="sldNum" sz="quarter" idx="5"/>
          </p:nvPr>
        </p:nvSpPr>
        <p:spPr>
          <a:ln/>
        </p:spPr>
        <p:txBody>
          <a:bodyPr lIns="0" tIns="0" rIns="0" bIns="0" anchor="b">
            <a:noAutofit/>
          </a:bodyPr>
          <a:lstStyle/>
          <a:p>
            <a:pPr lvl="0"/>
            <a:fld id="{79ABA4A4-F60F-D948-9306-16608C28EB71}" type="slidenum">
              <a:t>136</a:t>
            </a:fld>
            <a:endParaRPr lang="en-US"/>
          </a:p>
        </p:txBody>
      </p:sp>
      <p:sp>
        <p:nvSpPr>
          <p:cNvPr id="2" name="Slide Image Placeholder 1">
            <a:extLst>
              <a:ext uri="{FF2B5EF4-FFF2-40B4-BE49-F238E27FC236}">
                <a16:creationId xmlns:a16="http://schemas.microsoft.com/office/drawing/2014/main" id="{49BD130F-AD5A-DA98-BE53-C2B7F11AF25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B96536-F909-49E9-049A-7AEDB2F049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137</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138</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139</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14</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140</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141</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142</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143</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144</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145</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146</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147</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148</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149</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150</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151</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152</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2A24E8-5BDC-A23A-BB4A-D5C083551F06}"/>
              </a:ext>
            </a:extLst>
          </p:cNvPr>
          <p:cNvSpPr txBox="1">
            <a:spLocks noGrp="1"/>
          </p:cNvSpPr>
          <p:nvPr>
            <p:ph type="sldNum" sz="quarter" idx="5"/>
          </p:nvPr>
        </p:nvSpPr>
        <p:spPr>
          <a:ln/>
        </p:spPr>
        <p:txBody>
          <a:bodyPr lIns="0" tIns="0" rIns="0" bIns="0" anchor="b">
            <a:noAutofit/>
          </a:bodyPr>
          <a:lstStyle/>
          <a:p>
            <a:pPr lvl="0"/>
            <a:fld id="{D3602F37-0941-2D4C-B5F5-38C3CD1CFD6D}" type="slidenum">
              <a:t>153</a:t>
            </a:fld>
            <a:endParaRPr lang="en-US"/>
          </a:p>
        </p:txBody>
      </p:sp>
      <p:sp>
        <p:nvSpPr>
          <p:cNvPr id="2" name="Slide Image Placeholder 1">
            <a:extLst>
              <a:ext uri="{FF2B5EF4-FFF2-40B4-BE49-F238E27FC236}">
                <a16:creationId xmlns:a16="http://schemas.microsoft.com/office/drawing/2014/main" id="{6808877C-24FF-DBE8-F8F9-5C268596E75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494224-1587-6C73-F741-2D1F2B2763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45151F2-7BA2-4154-0A6C-3D71AA8497F0}"/>
              </a:ext>
            </a:extLst>
          </p:cNvPr>
          <p:cNvSpPr txBox="1">
            <a:spLocks noGrp="1"/>
          </p:cNvSpPr>
          <p:nvPr>
            <p:ph type="sldNum" sz="quarter" idx="5"/>
          </p:nvPr>
        </p:nvSpPr>
        <p:spPr>
          <a:ln/>
        </p:spPr>
        <p:txBody>
          <a:bodyPr lIns="0" tIns="0" rIns="0" bIns="0" anchor="b">
            <a:noAutofit/>
          </a:bodyPr>
          <a:lstStyle/>
          <a:p>
            <a:pPr lvl="0"/>
            <a:fld id="{96A69E89-AC6E-D84F-A4E4-21276B495365}" type="slidenum">
              <a:t>154</a:t>
            </a:fld>
            <a:endParaRPr lang="en-US"/>
          </a:p>
        </p:txBody>
      </p:sp>
      <p:sp>
        <p:nvSpPr>
          <p:cNvPr id="2" name="Slide Image Placeholder 1">
            <a:extLst>
              <a:ext uri="{FF2B5EF4-FFF2-40B4-BE49-F238E27FC236}">
                <a16:creationId xmlns:a16="http://schemas.microsoft.com/office/drawing/2014/main" id="{DF82E8BD-E910-EB5B-377D-1EFEEE231C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4D25490-F515-2E29-57BB-42D3CA923F7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4885798-F1F3-B15D-CFD3-317C499314ED}"/>
              </a:ext>
            </a:extLst>
          </p:cNvPr>
          <p:cNvSpPr txBox="1">
            <a:spLocks noGrp="1"/>
          </p:cNvSpPr>
          <p:nvPr>
            <p:ph type="sldNum" sz="quarter" idx="5"/>
          </p:nvPr>
        </p:nvSpPr>
        <p:spPr>
          <a:ln/>
        </p:spPr>
        <p:txBody>
          <a:bodyPr lIns="0" tIns="0" rIns="0" bIns="0" anchor="b">
            <a:noAutofit/>
          </a:bodyPr>
          <a:lstStyle/>
          <a:p>
            <a:pPr lvl="0"/>
            <a:fld id="{FCB05E12-8310-DC41-AAB2-22AEF0E01DA5}" type="slidenum">
              <a:t>155</a:t>
            </a:fld>
            <a:endParaRPr lang="en-US"/>
          </a:p>
        </p:txBody>
      </p:sp>
      <p:sp>
        <p:nvSpPr>
          <p:cNvPr id="2" name="Slide Image Placeholder 1">
            <a:extLst>
              <a:ext uri="{FF2B5EF4-FFF2-40B4-BE49-F238E27FC236}">
                <a16:creationId xmlns:a16="http://schemas.microsoft.com/office/drawing/2014/main" id="{00A31F65-6BF4-1E4F-CD36-B549B5137D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0C2C3E7-0568-A55D-3DA7-10D995A95C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156</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157</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16</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17</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18</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19</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20</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21</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22</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23</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24</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25</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26</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27</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28</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29</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30</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31</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32</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33</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34</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35</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36</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37</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40</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41</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42</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43</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45</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46</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50</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52</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54</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55</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57</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59</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60</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61</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62</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63</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64</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67</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69</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70</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71</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72</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73</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74</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75</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76</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77</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78</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79</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8</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80</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81</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82</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83</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84</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85</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86</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87</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88</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89</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9</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90</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91</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92</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93</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94</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95</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96</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97</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7EAD021-F05B-B7E2-6B69-BA4495D6B515}"/>
              </a:ext>
            </a:extLst>
          </p:cNvPr>
          <p:cNvSpPr txBox="1">
            <a:spLocks noGrp="1"/>
          </p:cNvSpPr>
          <p:nvPr>
            <p:ph type="sldNum" sz="quarter" idx="5"/>
          </p:nvPr>
        </p:nvSpPr>
        <p:spPr>
          <a:ln/>
        </p:spPr>
        <p:txBody>
          <a:bodyPr lIns="0" tIns="0" rIns="0" bIns="0" anchor="b">
            <a:noAutofit/>
          </a:bodyPr>
          <a:lstStyle/>
          <a:p>
            <a:pPr lvl="0"/>
            <a:fld id="{36164613-9441-7442-9690-9896753B6C14}" type="slidenum">
              <a:t>98</a:t>
            </a:fld>
            <a:endParaRPr lang="en-US"/>
          </a:p>
        </p:txBody>
      </p:sp>
      <p:sp>
        <p:nvSpPr>
          <p:cNvPr id="2" name="Slide Image Placeholder 1">
            <a:extLst>
              <a:ext uri="{FF2B5EF4-FFF2-40B4-BE49-F238E27FC236}">
                <a16:creationId xmlns:a16="http://schemas.microsoft.com/office/drawing/2014/main" id="{5559C788-D43D-43E3-D0EB-74EEBB89CA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2AEE10A-BB37-D51E-C3A9-C780B576C0B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5012D77-2C20-F153-3015-6623C695AFF1}"/>
              </a:ext>
            </a:extLst>
          </p:cNvPr>
          <p:cNvSpPr txBox="1">
            <a:spLocks noGrp="1"/>
          </p:cNvSpPr>
          <p:nvPr>
            <p:ph type="sldNum" sz="quarter" idx="5"/>
          </p:nvPr>
        </p:nvSpPr>
        <p:spPr>
          <a:ln/>
        </p:spPr>
        <p:txBody>
          <a:bodyPr lIns="0" tIns="0" rIns="0" bIns="0" anchor="b">
            <a:noAutofit/>
          </a:bodyPr>
          <a:lstStyle/>
          <a:p>
            <a:pPr lvl="0"/>
            <a:fld id="{9CD920E9-AEAA-6E44-86DE-4CC0233AAD3E}" type="slidenum">
              <a:t>99</a:t>
            </a:fld>
            <a:endParaRPr lang="en-US"/>
          </a:p>
        </p:txBody>
      </p:sp>
      <p:sp>
        <p:nvSpPr>
          <p:cNvPr id="2" name="Slide Image Placeholder 1">
            <a:extLst>
              <a:ext uri="{FF2B5EF4-FFF2-40B4-BE49-F238E27FC236}">
                <a16:creationId xmlns:a16="http://schemas.microsoft.com/office/drawing/2014/main" id="{DA84459D-2EFE-BE9D-3158-1301FC6364B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675CD5D-753E-8904-4897-ECDB98D85B1A}"/>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54.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 2024</a:t>
            </a:r>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lvl="0">
              <a:buSzPct val="45000"/>
              <a:buFont typeface="StarSymbol"/>
              <a:buChar char="●"/>
            </a:pPr>
            <a:r>
              <a:rPr lang="en-US"/>
              <a:t>How would you build it?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lvl="0">
              <a:buSzPct val="45000"/>
              <a:buFont typeface="StarSymbol"/>
              <a:buChar char="●"/>
            </a:pPr>
            <a:r>
              <a:rPr lang="en-US"/>
              <a:t>How would you build it?</a:t>
            </a:r>
          </a:p>
          <a:p>
            <a:pPr lvl="0">
              <a:buSzPct val="45000"/>
              <a:buFont typeface="StarSymbol"/>
              <a:buChar char="●"/>
            </a:pPr>
            <a:r>
              <a:rPr lang="en-US"/>
              <a:t>Main idea:</a:t>
            </a:r>
          </a:p>
          <a:p>
            <a:pPr marL="0" lvl="1" indent="0" hangingPunct="0">
              <a:spcBef>
                <a:spcPts val="0"/>
              </a:spcBef>
              <a:spcAft>
                <a:spcPts val="1414"/>
              </a:spcAft>
              <a:buSzPct val="45000"/>
              <a:buFont typeface="StarSymbol"/>
              <a:buChar char="●"/>
            </a:pPr>
            <a:r>
              <a:rPr lang="en-US" sz="3200">
                <a:latin typeface="Liberation Sans" pitchFamily="18"/>
              </a:rPr>
              <a:t>Add additional layer of indirection for all references to</a:t>
            </a:r>
          </a:p>
          <a:p>
            <a:pPr marL="0" lvl="2" indent="0" hangingPunct="0">
              <a:spcBef>
                <a:spcPts val="0"/>
              </a:spcBef>
              <a:spcAft>
                <a:spcPts val="1414"/>
              </a:spcAft>
              <a:buSzPct val="75000"/>
              <a:buFont typeface="StarSymbol"/>
              <a:buChar char="–"/>
            </a:pPr>
            <a:r>
              <a:rPr lang="en-US" sz="3200">
                <a:latin typeface="Liberation Sans" pitchFamily="18"/>
              </a:rPr>
              <a:t>Global data</a:t>
            </a:r>
          </a:p>
          <a:p>
            <a:pPr marL="0" lvl="2" indent="0" hangingPunct="0">
              <a:spcBef>
                <a:spcPts val="0"/>
              </a:spcBef>
              <a:spcAft>
                <a:spcPts val="1414"/>
              </a:spcAft>
              <a:buSzPct val="75000"/>
              <a:buFont typeface="StarSymbol"/>
              <a:buChar char="–"/>
            </a:pPr>
            <a:r>
              <a:rPr lang="en-US" sz="3200">
                <a:latin typeface="Liberation Sans" pitchFamily="18"/>
              </a:rPr>
              <a:t>Imported functions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lvl="0">
              <a:buSzPct val="45000"/>
              <a:buFont typeface="StarSymbol"/>
              <a:buChar char="●"/>
            </a:pPr>
            <a:r>
              <a:rPr lang="en-US"/>
              <a:t>Main insight</a:t>
            </a:r>
          </a:p>
          <a:p>
            <a:pPr marL="0" lvl="1" indent="0" hangingPunct="0">
              <a:spcBef>
                <a:spcPts val="0"/>
              </a:spcBef>
              <a:spcAft>
                <a:spcPts val="1414"/>
              </a:spcAft>
              <a:buSzPct val="45000"/>
              <a:buFont typeface="StarSymbol"/>
              <a:buChar char="●"/>
            </a:pPr>
            <a:r>
              <a:rPr lang="en-US" sz="3200">
                <a:latin typeface="Liberation Sans" pitchFamily="18"/>
              </a:rPr>
              <a:t>Code sections are followed by data sections</a:t>
            </a:r>
          </a:p>
          <a:p>
            <a:pPr marL="0" lvl="1" indent="0" hangingPunct="0">
              <a:spcBef>
                <a:spcPts val="0"/>
              </a:spcBef>
              <a:spcAft>
                <a:spcPts val="1414"/>
              </a:spcAft>
              <a:buSzPct val="45000"/>
              <a:buFont typeface="StarSymbol"/>
              <a:buChar char="●"/>
            </a:pPr>
            <a:r>
              <a:rPr lang="en-US" sz="3200">
                <a:latin typeface="Liberation Sans" pitchFamily="18"/>
              </a:rPr>
              <a:t>The distance between code and data </a:t>
            </a:r>
            <a:r>
              <a:rPr lang="en-US" sz="3200" b="1">
                <a:latin typeface="Liberation Sans" pitchFamily="18"/>
              </a:rPr>
              <a:t>remains constant even if code is relocated</a:t>
            </a:r>
          </a:p>
          <a:p>
            <a:pPr marL="0" lvl="2" indent="0" hangingPunct="0">
              <a:spcBef>
                <a:spcPts val="0"/>
              </a:spcBef>
              <a:spcAft>
                <a:spcPts val="1414"/>
              </a:spcAft>
              <a:buSzPct val="75000"/>
              <a:buFont typeface="StarSymbol"/>
              <a:buChar char="–"/>
            </a:pPr>
            <a:r>
              <a:rPr lang="en-US" sz="320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a:latin typeface="Liberation Sans" pitchFamily="18"/>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a:t>Insight 1: Constant offset between text and data sections</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9" y="1769040"/>
            <a:ext cx="3153600" cy="4384800"/>
          </a:xfrm>
        </p:spPr>
        <p:txBody>
          <a:bodyPr/>
          <a:lstStyle/>
          <a:p>
            <a:endParaRPr lang="en-US"/>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lvl="0">
              <a:buSzPct val="45000"/>
              <a:buFont typeface="StarSymbol"/>
              <a:buChar char="●"/>
            </a:pPr>
            <a:r>
              <a:rPr lang="en-US"/>
              <a:t>Insight #2:</a:t>
            </a:r>
          </a:p>
          <a:p>
            <a:pPr marL="0" lvl="1" indent="0" hangingPunct="0">
              <a:spcBef>
                <a:spcPts val="0"/>
              </a:spcBef>
              <a:spcAft>
                <a:spcPts val="1414"/>
              </a:spcAft>
              <a:buSzPct val="45000"/>
              <a:buFont typeface="StarSymbol"/>
              <a:buChar char="●"/>
            </a:pPr>
            <a:r>
              <a:rPr lang="en-US" sz="3200">
                <a:latin typeface="Liberation Sans" pitchFamily="18"/>
              </a:rPr>
              <a:t>Instead of referring to a variable by its absolute address</a:t>
            </a:r>
          </a:p>
          <a:p>
            <a:pPr marL="0" lvl="2" indent="0" hangingPunct="0">
              <a:spcBef>
                <a:spcPts val="0"/>
              </a:spcBef>
              <a:spcAft>
                <a:spcPts val="1414"/>
              </a:spcAft>
              <a:buSzPct val="75000"/>
              <a:buFont typeface="StarSymbol"/>
              <a:buChar char="–"/>
            </a:pPr>
            <a:r>
              <a:rPr lang="en-US" sz="3200">
                <a:latin typeface="Liberation Sans" pitchFamily="18"/>
              </a:rPr>
              <a:t>Which would require a relocation</a:t>
            </a:r>
          </a:p>
          <a:p>
            <a:pPr marL="0" lvl="1" indent="0" hangingPunct="0">
              <a:spcBef>
                <a:spcPts val="0"/>
              </a:spcBef>
              <a:spcAft>
                <a:spcPts val="1414"/>
              </a:spcAft>
              <a:buSzPct val="45000"/>
              <a:buFont typeface="StarSymbol"/>
              <a:buChar char="●"/>
            </a:pPr>
            <a:r>
              <a:rPr lang="en-US" sz="3200">
                <a:latin typeface="Liberation Sans" pitchFamily="18"/>
              </a:rPr>
              <a:t>Refer through GOT</a:t>
            </a:r>
          </a:p>
          <a:p>
            <a:pPr lvl="0">
              <a:buSzPct val="45000"/>
              <a:buFont typeface="StarSymbol"/>
              <a:buChar char="●"/>
            </a:pPr>
            <a:endParaRPr lang="en-US"/>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45000"/>
              <a:buFont typeface="StarSymbol"/>
              <a:buChar char="●"/>
            </a:pPr>
            <a:r>
              <a:rPr lang="en-US"/>
              <a:t>GOT</a:t>
            </a:r>
          </a:p>
          <a:p>
            <a:pPr marL="0" lvl="1" indent="0" hangingPunct="0">
              <a:spcBef>
                <a:spcPts val="0"/>
              </a:spcBef>
              <a:spcAft>
                <a:spcPts val="1414"/>
              </a:spcAft>
              <a:buSzPct val="45000"/>
              <a:buFont typeface="StarSymbol"/>
              <a:buChar char="●"/>
            </a:pPr>
            <a:r>
              <a:rPr lang="en-US" sz="3200">
                <a:latin typeface="Liberation Sans" pitchFamily="18"/>
              </a:rPr>
              <a:t>Table of addresses</a:t>
            </a:r>
          </a:p>
          <a:p>
            <a:pPr marL="0" lvl="1" indent="0" hangingPunct="0">
              <a:spcBef>
                <a:spcPts val="0"/>
              </a:spcBef>
              <a:spcAft>
                <a:spcPts val="1414"/>
              </a:spcAft>
              <a:buSzPct val="45000"/>
              <a:buFont typeface="StarSymbol"/>
              <a:buChar char="●"/>
            </a:pPr>
            <a:r>
              <a:rPr lang="en-US" sz="3200">
                <a:latin typeface="Liberation Sans" pitchFamily="18"/>
              </a:rPr>
              <a:t>Each entry contains absolute address of a variable</a:t>
            </a:r>
          </a:p>
          <a:p>
            <a:pPr marL="0" lvl="1" indent="0" hangingPunct="0">
              <a:spcBef>
                <a:spcPts val="0"/>
              </a:spcBef>
              <a:spcAft>
                <a:spcPts val="1414"/>
              </a:spcAft>
              <a:buSzPct val="45000"/>
              <a:buFont typeface="StarSymbol"/>
              <a:buChar char="●"/>
            </a:pPr>
            <a:r>
              <a:rPr lang="en-US" sz="3200">
                <a:latin typeface="Liberation Sans" pitchFamily="18"/>
              </a:rPr>
              <a:t>GOT is patched by the linker at relocation time</a:t>
            </a:r>
          </a:p>
          <a:p>
            <a:pPr lvl="0">
              <a:buSzPct val="45000"/>
              <a:buFont typeface="StarSymbol"/>
              <a:buChar char="●"/>
            </a:pPr>
            <a:endParaRPr lang="en-US"/>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9179B7B1-4EB8-A629-6397-837524B3EC99}"/>
              </a:ext>
            </a:extLst>
          </p:cNvPr>
          <p:cNvSpPr txBox="1">
            <a:spLocks noGrp="1"/>
          </p:cNvSpPr>
          <p:nvPr>
            <p:ph type="body" idx="4294967295"/>
          </p:nvPr>
        </p:nvSpPr>
        <p:spPr/>
        <p:txBody>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p:txBody>
          <a:bodyPr>
            <a:normAutofit lnSpcReduction="10000"/>
          </a:bodyPr>
          <a:lstStyle/>
          <a:p>
            <a:pPr lvl="0">
              <a:buSzPct val="45000"/>
              <a:buFont typeface="StarSymbol"/>
              <a:buChar char="●"/>
            </a:pPr>
            <a:r>
              <a:rPr lang="en-US"/>
              <a:t>Is there an x86 instruction that does this?</a:t>
            </a:r>
          </a:p>
          <a:p>
            <a:pPr marL="0" lvl="1" indent="0" hangingPunct="0">
              <a:spcBef>
                <a:spcPts val="0"/>
              </a:spcBef>
              <a:spcAft>
                <a:spcPts val="1414"/>
              </a:spcAft>
              <a:buSzPct val="45000"/>
              <a:buFont typeface="StarSymbol"/>
              <a:buChar char="●"/>
            </a:pPr>
            <a:r>
              <a:rPr lang="en-US" sz="3200">
                <a:latin typeface="Liberation Sans" pitchFamily="18"/>
              </a:rPr>
              <a:t>i.e., give me my current code address</a:t>
            </a:r>
          </a:p>
          <a:p>
            <a:pPr marL="0" lvl="1" indent="0" hangingPunct="0">
              <a:spcBef>
                <a:spcPts val="0"/>
              </a:spcBef>
              <a:spcAft>
                <a:spcPts val="1414"/>
              </a:spcAft>
              <a:buSzPct val="45000"/>
              <a:buFont typeface="StarSymbol"/>
              <a:buChar char="●"/>
            </a:pPr>
            <a:endParaRPr lang="en-US" sz="3200">
              <a:latin typeface="Liberation Sans" pitchFamily="18"/>
            </a:endParaRPr>
          </a:p>
          <a:p>
            <a:pPr lvl="0">
              <a:buSzPct val="45000"/>
              <a:buFont typeface="StarSymbol"/>
              <a:buChar char="●"/>
            </a:pPr>
            <a:r>
              <a:rPr lang="en-US"/>
              <a:t>x86 32bit architecture requires absolute addresses for </a:t>
            </a:r>
            <a:r>
              <a:rPr lang="en-US">
                <a:latin typeface="LM Mono 10" pitchFamily="17"/>
              </a:rPr>
              <a:t>mov</a:t>
            </a:r>
            <a:r>
              <a:rPr lang="en-US"/>
              <a:t> instructions</a:t>
            </a:r>
          </a:p>
          <a:p>
            <a:pPr marL="0" lvl="1" indent="0" hangingPunct="0">
              <a:spcBef>
                <a:spcPts val="0"/>
              </a:spcBef>
              <a:spcAft>
                <a:spcPts val="1414"/>
              </a:spcAft>
              <a:buSzPct val="45000"/>
              <a:buFont typeface="StarSymbol"/>
              <a:buChar char="●"/>
            </a:pPr>
            <a:r>
              <a:rPr lang="en-US" sz="3200">
                <a:latin typeface="Liberation Sans" pitchFamily="18"/>
              </a:rPr>
              <a:t>No relative addresses allowed</a:t>
            </a:r>
          </a:p>
          <a:p>
            <a:pPr lvl="0">
              <a:buSzPct val="45000"/>
              <a:buFont typeface="StarSymbol"/>
              <a:buChar char="●"/>
            </a:pPr>
            <a:r>
              <a:rPr lang="en-US"/>
              <a:t>There is no instruction to learn the value of EIP</a:t>
            </a:r>
          </a:p>
          <a:p>
            <a:pPr marL="0" lvl="1" indent="0" hangingPunct="0">
              <a:spcBef>
                <a:spcPts val="0"/>
              </a:spcBef>
              <a:spcAft>
                <a:spcPts val="1414"/>
              </a:spcAft>
              <a:buSzPct val="45000"/>
              <a:buFont typeface="StarSymbol"/>
              <a:buChar char="●"/>
            </a:pPr>
            <a:r>
              <a:rPr lang="en-US" sz="3200">
                <a:latin typeface="Liberation Sans" pitchFamily="18"/>
              </a:rPr>
              <a:t>Instruction pointer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lvl="0">
              <a:buSzPct val="45000"/>
              <a:buFont typeface="StarSymbol"/>
              <a:buChar char="●"/>
            </a:pPr>
            <a:r>
              <a:rPr lang="en-US"/>
              <a:t>Simple trick</a:t>
            </a:r>
          </a:p>
          <a:p>
            <a:pPr lvl="0"/>
            <a:r>
              <a:rPr lang="en-US">
                <a:solidFill>
                  <a:srgbClr val="94476B"/>
                </a:solidFill>
                <a:latin typeface="LMMono10" pitchFamily="17"/>
              </a:rPr>
              <a:t>        call L2</a:t>
            </a:r>
          </a:p>
          <a:p>
            <a:pPr lvl="0"/>
            <a:r>
              <a:rPr lang="en-US">
                <a:solidFill>
                  <a:srgbClr val="94476B"/>
                </a:solidFill>
                <a:latin typeface="LMMono10" pitchFamily="17"/>
              </a:rPr>
              <a:t>    L2: popl %ebx</a:t>
            </a:r>
          </a:p>
          <a:p>
            <a:pPr lvl="0">
              <a:buSzPct val="45000"/>
              <a:buFont typeface="StarSymbol"/>
              <a:buChar char="●"/>
            </a:pPr>
            <a:r>
              <a:rPr lang="en-US"/>
              <a:t>Call next instruction</a:t>
            </a:r>
          </a:p>
          <a:p>
            <a:pPr marL="0" lvl="1" indent="0" hangingPunct="0">
              <a:spcBef>
                <a:spcPts val="0"/>
              </a:spcBef>
              <a:spcAft>
                <a:spcPts val="1414"/>
              </a:spcAft>
              <a:buSzPct val="45000"/>
              <a:buFont typeface="StarSymbol"/>
              <a:buChar char="●"/>
            </a:pPr>
            <a:r>
              <a:rPr lang="en-US" sz="3200">
                <a:latin typeface="Liberation Sans" pitchFamily="18"/>
              </a:rPr>
              <a:t>Saves EIP on the stack</a:t>
            </a:r>
          </a:p>
          <a:p>
            <a:pPr marL="0" lvl="1" indent="0" hangingPunct="0">
              <a:spcBef>
                <a:spcPts val="0"/>
              </a:spcBef>
              <a:spcAft>
                <a:spcPts val="1414"/>
              </a:spcAft>
              <a:buSzPct val="45000"/>
              <a:buFont typeface="StarSymbol"/>
              <a:buChar char="●"/>
            </a:pPr>
            <a:r>
              <a:rPr lang="en-US" sz="3200">
                <a:latin typeface="Liberation Sans" pitchFamily="18"/>
              </a:rPr>
              <a:t>EIP holds current position of the code</a:t>
            </a:r>
          </a:p>
          <a:p>
            <a:pPr marL="0" lvl="1" indent="0" hangingPunct="0">
              <a:spcBef>
                <a:spcPts val="0"/>
              </a:spcBef>
              <a:spcAft>
                <a:spcPts val="1414"/>
              </a:spcAft>
              <a:buSzPct val="45000"/>
              <a:buFont typeface="StarSymbol"/>
              <a:buChar char="●"/>
            </a:pPr>
            <a:r>
              <a:rPr lang="en-US" sz="3200">
                <a:latin typeface="Liberation Sans" pitchFamily="18"/>
              </a:rPr>
              <a:t>Use popl to fetch EIP into a register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Examples of position independent code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503999" y="228600"/>
            <a:ext cx="9071640" cy="7086600"/>
          </a:xfrm>
        </p:spPr>
        <p:txBody>
          <a:bodyPr>
            <a:normAutofit fontScale="77500" lnSpcReduction="20000"/>
          </a:bodyPr>
          <a:lstStyle/>
          <a:p>
            <a:pPr lvl="0">
              <a:spcAft>
                <a:spcPts val="0"/>
              </a:spcAft>
            </a:pPr>
            <a:r>
              <a:rPr lang="en-US">
                <a:solidFill>
                  <a:srgbClr val="94476B"/>
                </a:solidFill>
                <a:latin typeface="LMMono10" pitchFamily="17"/>
              </a:rPr>
              <a:t>int myglob = 42;</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myglob + a + 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0000043c &lt;ml_func&gt;:</a:t>
            </a:r>
          </a:p>
          <a:p>
            <a:pPr lvl="0">
              <a:spcAft>
                <a:spcPts val="0"/>
              </a:spcAft>
            </a:pPr>
            <a:r>
              <a:rPr lang="en-US">
                <a:solidFill>
                  <a:srgbClr val="94476B"/>
                </a:solidFill>
                <a:latin typeface="LMMono10" pitchFamily="17"/>
              </a:rPr>
              <a:t> 43c:   55                      push   ebp</a:t>
            </a:r>
          </a:p>
          <a:p>
            <a:pPr lvl="0">
              <a:spcAft>
                <a:spcPts val="0"/>
              </a:spcAft>
            </a:pPr>
            <a:r>
              <a:rPr lang="en-US">
                <a:solidFill>
                  <a:srgbClr val="94476B"/>
                </a:solidFill>
                <a:latin typeface="LMMono10" pitchFamily="17"/>
              </a:rPr>
              <a:t> 43d:   89 e5                   mov    ebp,esp</a:t>
            </a:r>
          </a:p>
          <a:p>
            <a:pPr lvl="0">
              <a:spcAft>
                <a:spcPts val="0"/>
              </a:spcAft>
            </a:pPr>
            <a:r>
              <a:rPr lang="en-US">
                <a:solidFill>
                  <a:srgbClr val="94476B"/>
                </a:solidFill>
                <a:latin typeface="LMMono10" pitchFamily="17"/>
              </a:rPr>
              <a:t> 43f:   e8 16 00 00 00          call   45a &lt;__i686.get_pc_thunk.cx&gt;</a:t>
            </a:r>
          </a:p>
          <a:p>
            <a:pPr lvl="0">
              <a:spcAft>
                <a:spcPts val="0"/>
              </a:spcAft>
            </a:pPr>
            <a:r>
              <a:rPr lang="en-US">
                <a:solidFill>
                  <a:srgbClr val="94476B"/>
                </a:solidFill>
                <a:latin typeface="LMMono10" pitchFamily="17"/>
              </a:rPr>
              <a:t> 444:   81 c1 b0 1b 00 00       add    ecx,0x1bb0</a:t>
            </a:r>
          </a:p>
          <a:p>
            <a:pPr lvl="0">
              <a:spcAft>
                <a:spcPts val="0"/>
              </a:spcAft>
            </a:pPr>
            <a:r>
              <a:rPr lang="en-US">
                <a:solidFill>
                  <a:srgbClr val="94476B"/>
                </a:solidFill>
                <a:latin typeface="LMMono10" pitchFamily="17"/>
              </a:rPr>
              <a:t> 44a:   8b 81 f0 ff ff ff       mov    eax,DWORD PTR [ecx-0x10]</a:t>
            </a:r>
          </a:p>
          <a:p>
            <a:pPr lvl="0">
              <a:spcAft>
                <a:spcPts val="0"/>
              </a:spcAft>
            </a:pPr>
            <a:r>
              <a:rPr lang="en-US">
                <a:solidFill>
                  <a:srgbClr val="94476B"/>
                </a:solidFill>
                <a:latin typeface="LMMono10" pitchFamily="17"/>
              </a:rPr>
              <a:t> 450:   8b 00                   mov    eax,DWORD PTR [eax]</a:t>
            </a:r>
          </a:p>
          <a:p>
            <a:pPr lvl="0">
              <a:spcAft>
                <a:spcPts val="0"/>
              </a:spcAft>
            </a:pPr>
            <a:r>
              <a:rPr lang="en-US">
                <a:solidFill>
                  <a:srgbClr val="94476B"/>
                </a:solidFill>
                <a:latin typeface="LMMono10" pitchFamily="17"/>
              </a:rPr>
              <a:t> 452:   03 45 08                add    eax,DWORD PTR [ebp+0x8]</a:t>
            </a:r>
          </a:p>
          <a:p>
            <a:pPr lvl="0">
              <a:spcAft>
                <a:spcPts val="0"/>
              </a:spcAft>
            </a:pPr>
            <a:r>
              <a:rPr lang="en-US">
                <a:solidFill>
                  <a:srgbClr val="94476B"/>
                </a:solidFill>
                <a:latin typeface="LMMono10" pitchFamily="17"/>
              </a:rPr>
              <a:t> 455:   03 45 0c                add    eax,DWORD PTR [ebp+0xc]</a:t>
            </a:r>
          </a:p>
          <a:p>
            <a:pPr lvl="0">
              <a:spcAft>
                <a:spcPts val="0"/>
              </a:spcAft>
            </a:pPr>
            <a:r>
              <a:rPr lang="en-US">
                <a:solidFill>
                  <a:srgbClr val="94476B"/>
                </a:solidFill>
                <a:latin typeface="LMMono10" pitchFamily="17"/>
              </a:rPr>
              <a:t> 458:   5d                      pop    ebp</a:t>
            </a:r>
          </a:p>
          <a:p>
            <a:pPr lvl="0">
              <a:spcAft>
                <a:spcPts val="0"/>
              </a:spcAft>
            </a:pPr>
            <a:r>
              <a:rPr lang="en-US">
                <a:solidFill>
                  <a:srgbClr val="94476B"/>
                </a:solidFill>
                <a:latin typeface="LMMono10" pitchFamily="17"/>
              </a:rPr>
              <a:t> 459:   c3                      ret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0000045a &lt;__i686.get_pc_thunk.cx&gt;:</a:t>
            </a:r>
          </a:p>
          <a:p>
            <a:pPr lvl="0">
              <a:spcAft>
                <a:spcPts val="0"/>
              </a:spcAft>
            </a:pPr>
            <a:r>
              <a:rPr lang="en-US">
                <a:solidFill>
                  <a:srgbClr val="94476B"/>
                </a:solidFill>
                <a:latin typeface="LMMono10" pitchFamily="17"/>
              </a:rPr>
              <a:t> 45a:   8b 0c 24                mov    ecx,DWORD PTR [esp]</a:t>
            </a:r>
          </a:p>
          <a:p>
            <a:pPr lvl="0">
              <a:spcAft>
                <a:spcPts val="0"/>
              </a:spcAft>
            </a:pPr>
            <a:r>
              <a:rPr lang="en-US">
                <a:solidFill>
                  <a:srgbClr val="94476B"/>
                </a:solidFill>
                <a:latin typeface="LMMono10" pitchFamily="17"/>
              </a:rPr>
              <a:t> 45d:   c3                      ret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page10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EE39-CFB0-789C-0040-8595C4A41C19}"/>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0EDD7FB8-B459-B0BF-BE55-58D68868C44F}"/>
              </a:ext>
            </a:extLst>
          </p:cNvPr>
          <p:cNvSpPr txBox="1">
            <a:spLocks noGrp="1"/>
          </p:cNvSpPr>
          <p:nvPr>
            <p:ph type="body" idx="4294967295"/>
          </p:nvPr>
        </p:nvSpPr>
        <p:spPr>
          <a:xfrm>
            <a:off x="503999" y="228600"/>
            <a:ext cx="9071640" cy="7086600"/>
          </a:xfrm>
        </p:spPr>
        <p:txBody>
          <a:bodyPr>
            <a:normAutofit fontScale="77500" lnSpcReduction="20000"/>
          </a:bodyPr>
          <a:lstStyle/>
          <a:p>
            <a:pPr lvl="0">
              <a:spcAft>
                <a:spcPts val="0"/>
              </a:spcAft>
            </a:pPr>
            <a:r>
              <a:rPr lang="en-US">
                <a:solidFill>
                  <a:srgbClr val="94476B"/>
                </a:solidFill>
                <a:latin typeface="LMMono10" pitchFamily="17"/>
              </a:rPr>
              <a:t>int myglob = 42;</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myglob + a + 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0000043c &lt;ml_func&gt;:</a:t>
            </a:r>
          </a:p>
          <a:p>
            <a:pPr lvl="0">
              <a:spcAft>
                <a:spcPts val="0"/>
              </a:spcAft>
            </a:pPr>
            <a:r>
              <a:rPr lang="en-US">
                <a:solidFill>
                  <a:srgbClr val="94476B"/>
                </a:solidFill>
                <a:latin typeface="LMMono10" pitchFamily="17"/>
              </a:rPr>
              <a:t> 43c:   55                      push   ebp</a:t>
            </a:r>
          </a:p>
          <a:p>
            <a:pPr lvl="0">
              <a:spcAft>
                <a:spcPts val="0"/>
              </a:spcAft>
            </a:pPr>
            <a:r>
              <a:rPr lang="en-US">
                <a:solidFill>
                  <a:srgbClr val="94476B"/>
                </a:solidFill>
                <a:latin typeface="LMMono10" pitchFamily="17"/>
              </a:rPr>
              <a:t> 43d:   89 e5                   mov    ebp,esp</a:t>
            </a:r>
          </a:p>
          <a:p>
            <a:pPr lvl="0">
              <a:spcAft>
                <a:spcPts val="0"/>
              </a:spcAft>
            </a:pPr>
            <a:r>
              <a:rPr lang="en-US">
                <a:solidFill>
                  <a:srgbClr val="94476B"/>
                </a:solidFill>
                <a:latin typeface="LMMono10" pitchFamily="17"/>
              </a:rPr>
              <a:t> 43f:   e8 16 00 00 00          call   45a &lt;__i686.get_pc_thunk.cx&gt;</a:t>
            </a:r>
          </a:p>
          <a:p>
            <a:pPr lvl="0">
              <a:spcAft>
                <a:spcPts val="0"/>
              </a:spcAft>
            </a:pPr>
            <a:r>
              <a:rPr lang="en-US">
                <a:solidFill>
                  <a:srgbClr val="94476B"/>
                </a:solidFill>
                <a:latin typeface="LMMono10" pitchFamily="17"/>
              </a:rPr>
              <a:t> 444:   81 c1 b0 1b 00 00       add    ecx,0x1bb0</a:t>
            </a:r>
          </a:p>
          <a:p>
            <a:pPr lvl="0">
              <a:spcAft>
                <a:spcPts val="0"/>
              </a:spcAft>
            </a:pPr>
            <a:r>
              <a:rPr lang="en-US">
                <a:solidFill>
                  <a:srgbClr val="94476B"/>
                </a:solidFill>
                <a:latin typeface="LMMono10" pitchFamily="17"/>
              </a:rPr>
              <a:t> 44a:   8b 81 f0 ff ff ff       mov    eax,DWORD PTR [ecx-0x10]</a:t>
            </a:r>
          </a:p>
          <a:p>
            <a:pPr lvl="0">
              <a:spcAft>
                <a:spcPts val="0"/>
              </a:spcAft>
            </a:pPr>
            <a:r>
              <a:rPr lang="en-US">
                <a:solidFill>
                  <a:srgbClr val="94476B"/>
                </a:solidFill>
                <a:latin typeface="LMMono10" pitchFamily="17"/>
              </a:rPr>
              <a:t> 450:   8b 00                   mov    eax,DWORD PTR [eax]</a:t>
            </a:r>
          </a:p>
          <a:p>
            <a:pPr lvl="0">
              <a:spcAft>
                <a:spcPts val="0"/>
              </a:spcAft>
            </a:pPr>
            <a:r>
              <a:rPr lang="en-US">
                <a:solidFill>
                  <a:srgbClr val="94476B"/>
                </a:solidFill>
                <a:latin typeface="LMMono10" pitchFamily="17"/>
              </a:rPr>
              <a:t> 452:   03 45 08                add    eax,DWORD PTR [ebp+0x8]</a:t>
            </a:r>
          </a:p>
          <a:p>
            <a:pPr lvl="0">
              <a:spcAft>
                <a:spcPts val="0"/>
              </a:spcAft>
            </a:pPr>
            <a:r>
              <a:rPr lang="en-US">
                <a:solidFill>
                  <a:srgbClr val="94476B"/>
                </a:solidFill>
                <a:latin typeface="LMMono10" pitchFamily="17"/>
              </a:rPr>
              <a:t> 455:   03 45 0c                add    eax,DWORD PTR [ebp+0xc]</a:t>
            </a:r>
          </a:p>
          <a:p>
            <a:pPr lvl="0">
              <a:spcAft>
                <a:spcPts val="0"/>
              </a:spcAft>
            </a:pPr>
            <a:r>
              <a:rPr lang="en-US">
                <a:solidFill>
                  <a:srgbClr val="94476B"/>
                </a:solidFill>
                <a:latin typeface="LMMono10" pitchFamily="17"/>
              </a:rPr>
              <a:t> 458:   5d                      pop    ebp</a:t>
            </a:r>
          </a:p>
          <a:p>
            <a:pPr lvl="0">
              <a:spcAft>
                <a:spcPts val="0"/>
              </a:spcAft>
            </a:pPr>
            <a:r>
              <a:rPr lang="en-US">
                <a:solidFill>
                  <a:srgbClr val="94476B"/>
                </a:solidFill>
                <a:latin typeface="LMMono10" pitchFamily="17"/>
              </a:rPr>
              <a:t> 459:   c3                      ret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0000045a &lt;__i686.get_pc_thunk.cx&gt;:</a:t>
            </a:r>
          </a:p>
          <a:p>
            <a:pPr lvl="0">
              <a:spcAft>
                <a:spcPts val="0"/>
              </a:spcAft>
            </a:pPr>
            <a:r>
              <a:rPr lang="en-US">
                <a:solidFill>
                  <a:srgbClr val="94476B"/>
                </a:solidFill>
                <a:latin typeface="LMMono10" pitchFamily="17"/>
              </a:rPr>
              <a:t> 45a:   8b 0c 24                mov    ecx,DWORD PTR [esp]</a:t>
            </a:r>
          </a:p>
          <a:p>
            <a:pPr lvl="0">
              <a:spcAft>
                <a:spcPts val="0"/>
              </a:spcAft>
            </a:pPr>
            <a:r>
              <a:rPr lang="en-US">
                <a:solidFill>
                  <a:srgbClr val="94476B"/>
                </a:solidFill>
                <a:latin typeface="LMMono10" pitchFamily="17"/>
              </a:rPr>
              <a:t> 45d:   c3                      ret</a:t>
            </a:r>
          </a:p>
        </p:txBody>
      </p:sp>
      <p:sp>
        <p:nvSpPr>
          <p:cNvPr id="4" name="Freeform 3">
            <a:extLst>
              <a:ext uri="{FF2B5EF4-FFF2-40B4-BE49-F238E27FC236}">
                <a16:creationId xmlns:a16="http://schemas.microsoft.com/office/drawing/2014/main" id="{7AA81FEE-0284-551C-B9D6-846C46FD49A5}"/>
              </a:ext>
            </a:extLst>
          </p:cNvPr>
          <p:cNvSpPr/>
          <p:nvPr/>
        </p:nvSpPr>
        <p:spPr>
          <a:xfrm>
            <a:off x="1828800" y="1569240"/>
            <a:ext cx="9144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B1B3D4-2670-E2F3-A5B0-A5CEE4E9ABF9}"/>
              </a:ext>
            </a:extLst>
          </p:cNvPr>
          <p:cNvSpPr/>
          <p:nvPr/>
        </p:nvSpPr>
        <p:spPr>
          <a:xfrm>
            <a:off x="4485600" y="3453480"/>
            <a:ext cx="4658400" cy="312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 Placeholder 5">
            <a:extLst>
              <a:ext uri="{FF2B5EF4-FFF2-40B4-BE49-F238E27FC236}">
                <a16:creationId xmlns:a16="http://schemas.microsoft.com/office/drawing/2014/main" id="{937BC109-3812-E7D4-CB8E-98FCD7F3E157}"/>
              </a:ext>
            </a:extLst>
          </p:cNvPr>
          <p:cNvSpPr txBox="1">
            <a:spLocks noGrp="1"/>
          </p:cNvSpPr>
          <p:nvPr>
            <p:ph type="body" idx="4294967295"/>
          </p:nvPr>
        </p:nvSpPr>
        <p:spPr>
          <a:xfrm>
            <a:off x="4847760" y="1540440"/>
            <a:ext cx="4296240" cy="974160"/>
          </a:xfrm>
        </p:spPr>
        <p:txBody>
          <a:bodyPr>
            <a:normAutofit lnSpcReduction="10000"/>
          </a:bodyPr>
          <a:lstStyle/>
          <a:p>
            <a:pPr lvl="0">
              <a:buSzPct val="45000"/>
              <a:buFont typeface="StarSymbol"/>
              <a:buChar char="●"/>
            </a:pPr>
            <a:r>
              <a:rPr lang="en-US"/>
              <a:t>Access a global variable </a:t>
            </a:r>
            <a:r>
              <a:rPr lang="en-US">
                <a:solidFill>
                  <a:srgbClr val="006699"/>
                </a:solidFill>
              </a:rPr>
              <a:t>myglob</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page10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E040-FF21-5972-D133-FAF9F541A340}"/>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191E9B-ED54-BDD8-530F-44269E887E40}"/>
              </a:ext>
            </a:extLst>
          </p:cNvPr>
          <p:cNvSpPr txBox="1">
            <a:spLocks noGrp="1"/>
          </p:cNvSpPr>
          <p:nvPr>
            <p:ph type="body" idx="4294967295"/>
          </p:nvPr>
        </p:nvSpPr>
        <p:spPr>
          <a:xfrm>
            <a:off x="503999" y="228600"/>
            <a:ext cx="9071640" cy="7086600"/>
          </a:xfrm>
        </p:spPr>
        <p:txBody>
          <a:bodyPr>
            <a:normAutofit fontScale="77500" lnSpcReduction="20000"/>
          </a:bodyPr>
          <a:lstStyle/>
          <a:p>
            <a:pPr lvl="0">
              <a:spcAft>
                <a:spcPts val="0"/>
              </a:spcAft>
            </a:pPr>
            <a:r>
              <a:rPr lang="en-US">
                <a:solidFill>
                  <a:srgbClr val="94476B"/>
                </a:solidFill>
                <a:latin typeface="LMMono10" pitchFamily="17"/>
              </a:rPr>
              <a:t>int myglob = 42;</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myglob + a + 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0000043c &lt;ml_func&gt;:</a:t>
            </a:r>
          </a:p>
          <a:p>
            <a:pPr lvl="0">
              <a:spcAft>
                <a:spcPts val="0"/>
              </a:spcAft>
            </a:pPr>
            <a:r>
              <a:rPr lang="en-US">
                <a:solidFill>
                  <a:srgbClr val="94476B"/>
                </a:solidFill>
                <a:latin typeface="LMMono10" pitchFamily="17"/>
              </a:rPr>
              <a:t> 43c:   55                      push   ebp</a:t>
            </a:r>
          </a:p>
          <a:p>
            <a:pPr lvl="0">
              <a:spcAft>
                <a:spcPts val="0"/>
              </a:spcAft>
            </a:pPr>
            <a:r>
              <a:rPr lang="en-US">
                <a:solidFill>
                  <a:srgbClr val="94476B"/>
                </a:solidFill>
                <a:latin typeface="LMMono10" pitchFamily="17"/>
              </a:rPr>
              <a:t> 43d:   89 e5                   mov    ebp,esp</a:t>
            </a:r>
          </a:p>
          <a:p>
            <a:pPr lvl="0">
              <a:spcAft>
                <a:spcPts val="0"/>
              </a:spcAft>
            </a:pPr>
            <a:r>
              <a:rPr lang="en-US">
                <a:solidFill>
                  <a:srgbClr val="94476B"/>
                </a:solidFill>
                <a:latin typeface="LMMono10" pitchFamily="17"/>
              </a:rPr>
              <a:t> 43f:   e8 16 00 00 00          call   45a &lt;__i686.get_pc_thunk.cx&gt;</a:t>
            </a:r>
          </a:p>
          <a:p>
            <a:pPr lvl="0">
              <a:spcAft>
                <a:spcPts val="0"/>
              </a:spcAft>
            </a:pPr>
            <a:r>
              <a:rPr lang="en-US">
                <a:solidFill>
                  <a:srgbClr val="94476B"/>
                </a:solidFill>
                <a:latin typeface="LMMono10" pitchFamily="17"/>
              </a:rPr>
              <a:t> 444:   81 c1 b0 1b 00 00       add    ecx,0x1bb0</a:t>
            </a:r>
          </a:p>
          <a:p>
            <a:pPr lvl="0">
              <a:spcAft>
                <a:spcPts val="0"/>
              </a:spcAft>
            </a:pPr>
            <a:r>
              <a:rPr lang="en-US">
                <a:solidFill>
                  <a:srgbClr val="94476B"/>
                </a:solidFill>
                <a:latin typeface="LMMono10" pitchFamily="17"/>
              </a:rPr>
              <a:t> 44a:   8b 81 f0 ff ff ff       mov    eax,DWORD PTR [ecx-0x10]</a:t>
            </a:r>
          </a:p>
          <a:p>
            <a:pPr lvl="0">
              <a:spcAft>
                <a:spcPts val="0"/>
              </a:spcAft>
            </a:pPr>
            <a:r>
              <a:rPr lang="en-US">
                <a:solidFill>
                  <a:srgbClr val="94476B"/>
                </a:solidFill>
                <a:latin typeface="LMMono10" pitchFamily="17"/>
              </a:rPr>
              <a:t> 450:   8b 00                   mov    eax,DWORD PTR [eax]</a:t>
            </a:r>
          </a:p>
          <a:p>
            <a:pPr lvl="0">
              <a:spcAft>
                <a:spcPts val="0"/>
              </a:spcAft>
            </a:pPr>
            <a:r>
              <a:rPr lang="en-US">
                <a:solidFill>
                  <a:srgbClr val="94476B"/>
                </a:solidFill>
                <a:latin typeface="LMMono10" pitchFamily="17"/>
              </a:rPr>
              <a:t> 452:   03 45 08                add    eax,DWORD PTR [ebp+0x8]</a:t>
            </a:r>
          </a:p>
          <a:p>
            <a:pPr lvl="0">
              <a:spcAft>
                <a:spcPts val="0"/>
              </a:spcAft>
            </a:pPr>
            <a:r>
              <a:rPr lang="en-US">
                <a:solidFill>
                  <a:srgbClr val="94476B"/>
                </a:solidFill>
                <a:latin typeface="LMMono10" pitchFamily="17"/>
              </a:rPr>
              <a:t> 455:   03 45 0c                add    eax,DWORD PTR [ebp+0xc]</a:t>
            </a:r>
          </a:p>
          <a:p>
            <a:pPr lvl="0">
              <a:spcAft>
                <a:spcPts val="0"/>
              </a:spcAft>
            </a:pPr>
            <a:r>
              <a:rPr lang="en-US">
                <a:solidFill>
                  <a:srgbClr val="94476B"/>
                </a:solidFill>
                <a:latin typeface="LMMono10" pitchFamily="17"/>
              </a:rPr>
              <a:t> 458:   5d                      pop    ebp</a:t>
            </a:r>
          </a:p>
          <a:p>
            <a:pPr lvl="0">
              <a:spcAft>
                <a:spcPts val="0"/>
              </a:spcAft>
            </a:pPr>
            <a:r>
              <a:rPr lang="en-US">
                <a:solidFill>
                  <a:srgbClr val="94476B"/>
                </a:solidFill>
                <a:latin typeface="LMMono10" pitchFamily="17"/>
              </a:rPr>
              <a:t> 459:   c3                      ret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0000045a &lt;__i686.get_pc_thunk.cx&gt;:</a:t>
            </a:r>
          </a:p>
          <a:p>
            <a:pPr lvl="0">
              <a:spcAft>
                <a:spcPts val="0"/>
              </a:spcAft>
            </a:pPr>
            <a:r>
              <a:rPr lang="en-US">
                <a:solidFill>
                  <a:srgbClr val="94476B"/>
                </a:solidFill>
                <a:latin typeface="LMMono10" pitchFamily="17"/>
              </a:rPr>
              <a:t> 45a:   8b 0c 24                mov    ecx,DWORD PTR [esp]</a:t>
            </a:r>
          </a:p>
          <a:p>
            <a:pPr lvl="0">
              <a:spcAft>
                <a:spcPts val="0"/>
              </a:spcAft>
            </a:pPr>
            <a:r>
              <a:rPr lang="en-US">
                <a:solidFill>
                  <a:srgbClr val="94476B"/>
                </a:solidFill>
                <a:latin typeface="LMMono10" pitchFamily="17"/>
              </a:rPr>
              <a:t> 45d:   c3                      ret</a:t>
            </a:r>
          </a:p>
        </p:txBody>
      </p:sp>
      <p:sp>
        <p:nvSpPr>
          <p:cNvPr id="4" name="Freeform 3">
            <a:extLst>
              <a:ext uri="{FF2B5EF4-FFF2-40B4-BE49-F238E27FC236}">
                <a16:creationId xmlns:a16="http://schemas.microsoft.com/office/drawing/2014/main" id="{CA06FE33-3B71-C825-4640-9159A3C45D99}"/>
              </a:ext>
            </a:extLst>
          </p:cNvPr>
          <p:cNvSpPr/>
          <p:nvPr/>
        </p:nvSpPr>
        <p:spPr>
          <a:xfrm>
            <a:off x="1828800" y="1569240"/>
            <a:ext cx="9144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9DA7F802-1C94-8E77-B050-6CCE5BDA6FF6}"/>
              </a:ext>
            </a:extLst>
          </p:cNvPr>
          <p:cNvSpPr/>
          <p:nvPr/>
        </p:nvSpPr>
        <p:spPr>
          <a:xfrm>
            <a:off x="4343400" y="6629400"/>
            <a:ext cx="36576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 Placeholder 5">
            <a:extLst>
              <a:ext uri="{FF2B5EF4-FFF2-40B4-BE49-F238E27FC236}">
                <a16:creationId xmlns:a16="http://schemas.microsoft.com/office/drawing/2014/main" id="{7EDDA8F6-F56D-CD2B-7176-B3D503BA4660}"/>
              </a:ext>
            </a:extLst>
          </p:cNvPr>
          <p:cNvSpPr txBox="1">
            <a:spLocks noGrp="1"/>
          </p:cNvSpPr>
          <p:nvPr>
            <p:ph type="body" idx="4294967295"/>
          </p:nvPr>
        </p:nvSpPr>
        <p:spPr>
          <a:xfrm>
            <a:off x="4847760" y="1540440"/>
            <a:ext cx="4296240" cy="974160"/>
          </a:xfrm>
        </p:spPr>
        <p:txBody>
          <a:bodyPr/>
          <a:lstStyle/>
          <a:p>
            <a:pPr lvl="0">
              <a:buSzPct val="45000"/>
              <a:buFont typeface="StarSymbol"/>
              <a:buChar char="●"/>
            </a:pPr>
            <a:r>
              <a:rPr lang="en-US"/>
              <a:t>Save EIP into ECX</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page1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7926-0929-7C11-76F4-57BB43F384FC}"/>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70403DBF-EBD4-6958-6395-58B409070DEC}"/>
              </a:ext>
            </a:extLst>
          </p:cNvPr>
          <p:cNvSpPr txBox="1">
            <a:spLocks noGrp="1"/>
          </p:cNvSpPr>
          <p:nvPr>
            <p:ph type="body" idx="4294967295"/>
          </p:nvPr>
        </p:nvSpPr>
        <p:spPr>
          <a:xfrm>
            <a:off x="503999" y="228600"/>
            <a:ext cx="9071640" cy="7086600"/>
          </a:xfrm>
        </p:spPr>
        <p:txBody>
          <a:bodyPr>
            <a:normAutofit fontScale="77500" lnSpcReduction="20000"/>
          </a:bodyPr>
          <a:lstStyle/>
          <a:p>
            <a:pPr lvl="0">
              <a:spcAft>
                <a:spcPts val="0"/>
              </a:spcAft>
            </a:pPr>
            <a:r>
              <a:rPr lang="en-US">
                <a:solidFill>
                  <a:srgbClr val="94476B"/>
                </a:solidFill>
                <a:latin typeface="LMMono10" pitchFamily="17"/>
              </a:rPr>
              <a:t>int myglob = 42;</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myglob + a + 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0000043c &lt;ml_func&gt;:</a:t>
            </a:r>
          </a:p>
          <a:p>
            <a:pPr lvl="0">
              <a:spcAft>
                <a:spcPts val="0"/>
              </a:spcAft>
            </a:pPr>
            <a:r>
              <a:rPr lang="en-US">
                <a:solidFill>
                  <a:srgbClr val="94476B"/>
                </a:solidFill>
                <a:latin typeface="LMMono10" pitchFamily="17"/>
              </a:rPr>
              <a:t> 43c:   55                      push   ebp</a:t>
            </a:r>
          </a:p>
          <a:p>
            <a:pPr lvl="0">
              <a:spcAft>
                <a:spcPts val="0"/>
              </a:spcAft>
            </a:pPr>
            <a:r>
              <a:rPr lang="en-US">
                <a:solidFill>
                  <a:srgbClr val="94476B"/>
                </a:solidFill>
                <a:latin typeface="LMMono10" pitchFamily="17"/>
              </a:rPr>
              <a:t> 43d:   89 e5                   mov    ebp,esp</a:t>
            </a:r>
          </a:p>
          <a:p>
            <a:pPr lvl="0">
              <a:spcAft>
                <a:spcPts val="0"/>
              </a:spcAft>
            </a:pPr>
            <a:r>
              <a:rPr lang="en-US">
                <a:solidFill>
                  <a:srgbClr val="94476B"/>
                </a:solidFill>
                <a:latin typeface="LMMono10" pitchFamily="17"/>
              </a:rPr>
              <a:t> 43f:   e8 16 00 00 00          call   45a &lt;__i686.get_pc_thunk.cx&gt;</a:t>
            </a:r>
          </a:p>
          <a:p>
            <a:pPr lvl="0">
              <a:spcAft>
                <a:spcPts val="0"/>
              </a:spcAft>
            </a:pPr>
            <a:r>
              <a:rPr lang="en-US">
                <a:solidFill>
                  <a:srgbClr val="94476B"/>
                </a:solidFill>
                <a:latin typeface="LMMono10" pitchFamily="17"/>
              </a:rPr>
              <a:t> 444:   81 c1 b0 1b 00 00       add    ecx,0x1bb0</a:t>
            </a:r>
          </a:p>
          <a:p>
            <a:pPr lvl="0">
              <a:spcAft>
                <a:spcPts val="0"/>
              </a:spcAft>
            </a:pPr>
            <a:r>
              <a:rPr lang="en-US">
                <a:solidFill>
                  <a:srgbClr val="94476B"/>
                </a:solidFill>
                <a:latin typeface="LMMono10" pitchFamily="17"/>
              </a:rPr>
              <a:t> 44a:   8b 81 f0 ff ff ff       mov    eax,DWORD PTR [ecx-0x10]</a:t>
            </a:r>
          </a:p>
          <a:p>
            <a:pPr lvl="0">
              <a:spcAft>
                <a:spcPts val="0"/>
              </a:spcAft>
            </a:pPr>
            <a:r>
              <a:rPr lang="en-US">
                <a:solidFill>
                  <a:srgbClr val="94476B"/>
                </a:solidFill>
                <a:latin typeface="LMMono10" pitchFamily="17"/>
              </a:rPr>
              <a:t> 450:   8b 00                   mov    eax,DWORD PTR [eax]</a:t>
            </a:r>
          </a:p>
          <a:p>
            <a:pPr lvl="0">
              <a:spcAft>
                <a:spcPts val="0"/>
              </a:spcAft>
            </a:pPr>
            <a:r>
              <a:rPr lang="en-US">
                <a:solidFill>
                  <a:srgbClr val="94476B"/>
                </a:solidFill>
                <a:latin typeface="LMMono10" pitchFamily="17"/>
              </a:rPr>
              <a:t> 452:   03 45 08                add    eax,DWORD PTR [ebp+0x8]</a:t>
            </a:r>
          </a:p>
          <a:p>
            <a:pPr lvl="0">
              <a:spcAft>
                <a:spcPts val="0"/>
              </a:spcAft>
            </a:pPr>
            <a:r>
              <a:rPr lang="en-US">
                <a:solidFill>
                  <a:srgbClr val="94476B"/>
                </a:solidFill>
                <a:latin typeface="LMMono10" pitchFamily="17"/>
              </a:rPr>
              <a:t> 455:   03 45 0c                add    eax,DWORD PTR [ebp+0xc]</a:t>
            </a:r>
          </a:p>
          <a:p>
            <a:pPr lvl="0">
              <a:spcAft>
                <a:spcPts val="0"/>
              </a:spcAft>
            </a:pPr>
            <a:r>
              <a:rPr lang="en-US">
                <a:solidFill>
                  <a:srgbClr val="94476B"/>
                </a:solidFill>
                <a:latin typeface="LMMono10" pitchFamily="17"/>
              </a:rPr>
              <a:t> 458:   5d                      pop    ebp</a:t>
            </a:r>
          </a:p>
          <a:p>
            <a:pPr lvl="0">
              <a:spcAft>
                <a:spcPts val="0"/>
              </a:spcAft>
            </a:pPr>
            <a:r>
              <a:rPr lang="en-US">
                <a:solidFill>
                  <a:srgbClr val="94476B"/>
                </a:solidFill>
                <a:latin typeface="LMMono10" pitchFamily="17"/>
              </a:rPr>
              <a:t> 459:   c3                      ret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0000045a &lt;__i686.get_pc_thunk.cx&gt;:</a:t>
            </a:r>
          </a:p>
          <a:p>
            <a:pPr lvl="0">
              <a:spcAft>
                <a:spcPts val="0"/>
              </a:spcAft>
            </a:pPr>
            <a:r>
              <a:rPr lang="en-US">
                <a:solidFill>
                  <a:srgbClr val="94476B"/>
                </a:solidFill>
                <a:latin typeface="LMMono10" pitchFamily="17"/>
              </a:rPr>
              <a:t> 45a:   8b 0c 24                mov    ecx,DWORD PTR [esp]</a:t>
            </a:r>
          </a:p>
          <a:p>
            <a:pPr lvl="0">
              <a:spcAft>
                <a:spcPts val="0"/>
              </a:spcAft>
            </a:pPr>
            <a:r>
              <a:rPr lang="en-US">
                <a:solidFill>
                  <a:srgbClr val="94476B"/>
                </a:solidFill>
                <a:latin typeface="LMMono10" pitchFamily="17"/>
              </a:rPr>
              <a:t> 45d:   c3                      ret</a:t>
            </a:r>
          </a:p>
        </p:txBody>
      </p:sp>
      <p:sp>
        <p:nvSpPr>
          <p:cNvPr id="4" name="Freeform 3">
            <a:extLst>
              <a:ext uri="{FF2B5EF4-FFF2-40B4-BE49-F238E27FC236}">
                <a16:creationId xmlns:a16="http://schemas.microsoft.com/office/drawing/2014/main" id="{8BA4CBBD-AC42-31F2-A8E6-AE8930137CBC}"/>
              </a:ext>
            </a:extLst>
          </p:cNvPr>
          <p:cNvSpPr/>
          <p:nvPr/>
        </p:nvSpPr>
        <p:spPr>
          <a:xfrm>
            <a:off x="1828800" y="1569240"/>
            <a:ext cx="9144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875AF37-7FD7-C771-C4FB-65208607045F}"/>
              </a:ext>
            </a:extLst>
          </p:cNvPr>
          <p:cNvSpPr/>
          <p:nvPr/>
        </p:nvSpPr>
        <p:spPr>
          <a:xfrm>
            <a:off x="4477320" y="3783959"/>
            <a:ext cx="2380680" cy="3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 Placeholder 5">
            <a:extLst>
              <a:ext uri="{FF2B5EF4-FFF2-40B4-BE49-F238E27FC236}">
                <a16:creationId xmlns:a16="http://schemas.microsoft.com/office/drawing/2014/main" id="{ECC1F5DD-DD0A-C566-ED59-B614393924B3}"/>
              </a:ext>
            </a:extLst>
          </p:cNvPr>
          <p:cNvSpPr txBox="1">
            <a:spLocks noGrp="1"/>
          </p:cNvSpPr>
          <p:nvPr>
            <p:ph type="body" idx="4294967295"/>
          </p:nvPr>
        </p:nvSpPr>
        <p:spPr>
          <a:xfrm>
            <a:off x="4847760" y="1540440"/>
            <a:ext cx="4296240" cy="974160"/>
          </a:xfrm>
        </p:spPr>
        <p:txBody>
          <a:bodyPr>
            <a:normAutofit fontScale="92500" lnSpcReduction="10000"/>
          </a:bodyPr>
          <a:lstStyle/>
          <a:p>
            <a:pPr lvl="0">
              <a:buSzPct val="45000"/>
              <a:buFont typeface="StarSymbol"/>
              <a:buChar char="●"/>
            </a:pPr>
            <a:r>
              <a:rPr lang="en-US"/>
              <a:t>Add offset to GOT</a:t>
            </a:r>
          </a:p>
          <a:p>
            <a:pPr marL="0" lvl="1" indent="0" hangingPunct="0">
              <a:spcBef>
                <a:spcPts val="0"/>
              </a:spcBef>
              <a:spcAft>
                <a:spcPts val="1414"/>
              </a:spcAft>
              <a:buSzPct val="45000"/>
              <a:buFont typeface="StarSymbol"/>
              <a:buChar char="●"/>
            </a:pPr>
            <a:r>
              <a:rPr lang="en-US" sz="3200">
                <a:latin typeface="Liberation Sans" pitchFamily="18"/>
              </a:rPr>
              <a:t>0x1bb0</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page1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9675-55D2-5E8A-47AA-A5B2C9832DBF}"/>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E245C346-1BF3-880E-FD3A-EC356F993BCE}"/>
              </a:ext>
            </a:extLst>
          </p:cNvPr>
          <p:cNvSpPr txBox="1">
            <a:spLocks noGrp="1"/>
          </p:cNvSpPr>
          <p:nvPr>
            <p:ph type="body" idx="4294967295"/>
          </p:nvPr>
        </p:nvSpPr>
        <p:spPr>
          <a:xfrm>
            <a:off x="503999" y="228600"/>
            <a:ext cx="9071640" cy="7086600"/>
          </a:xfrm>
        </p:spPr>
        <p:txBody>
          <a:bodyPr>
            <a:normAutofit fontScale="77500" lnSpcReduction="20000"/>
          </a:bodyPr>
          <a:lstStyle/>
          <a:p>
            <a:pPr lvl="0">
              <a:spcAft>
                <a:spcPts val="0"/>
              </a:spcAft>
            </a:pPr>
            <a:r>
              <a:rPr lang="en-US">
                <a:solidFill>
                  <a:srgbClr val="94476B"/>
                </a:solidFill>
                <a:latin typeface="LMMono10" pitchFamily="17"/>
              </a:rPr>
              <a:t>int myglob = 42;</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myglob + a + 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0000043c &lt;ml_func&gt;:</a:t>
            </a:r>
          </a:p>
          <a:p>
            <a:pPr lvl="0">
              <a:spcAft>
                <a:spcPts val="0"/>
              </a:spcAft>
            </a:pPr>
            <a:r>
              <a:rPr lang="en-US">
                <a:solidFill>
                  <a:srgbClr val="94476B"/>
                </a:solidFill>
                <a:latin typeface="LMMono10" pitchFamily="17"/>
              </a:rPr>
              <a:t> 43c:   55                      push   ebp</a:t>
            </a:r>
          </a:p>
          <a:p>
            <a:pPr lvl="0">
              <a:spcAft>
                <a:spcPts val="0"/>
              </a:spcAft>
            </a:pPr>
            <a:r>
              <a:rPr lang="en-US">
                <a:solidFill>
                  <a:srgbClr val="94476B"/>
                </a:solidFill>
                <a:latin typeface="LMMono10" pitchFamily="17"/>
              </a:rPr>
              <a:t> 43d:   89 e5                   mov    ebp,esp</a:t>
            </a:r>
          </a:p>
          <a:p>
            <a:pPr lvl="0">
              <a:spcAft>
                <a:spcPts val="0"/>
              </a:spcAft>
            </a:pPr>
            <a:r>
              <a:rPr lang="en-US">
                <a:solidFill>
                  <a:srgbClr val="94476B"/>
                </a:solidFill>
                <a:latin typeface="LMMono10" pitchFamily="17"/>
              </a:rPr>
              <a:t> 43f:   e8 16 00 00 00          call   45a &lt;__i686.get_pc_thunk.cx&gt;</a:t>
            </a:r>
          </a:p>
          <a:p>
            <a:pPr lvl="0">
              <a:spcAft>
                <a:spcPts val="0"/>
              </a:spcAft>
            </a:pPr>
            <a:r>
              <a:rPr lang="en-US">
                <a:solidFill>
                  <a:srgbClr val="94476B"/>
                </a:solidFill>
                <a:latin typeface="LMMono10" pitchFamily="17"/>
              </a:rPr>
              <a:t> 444:   81 c1 b0 1b 00 00       add    ecx,0x1bb0</a:t>
            </a:r>
          </a:p>
          <a:p>
            <a:pPr lvl="0">
              <a:spcAft>
                <a:spcPts val="0"/>
              </a:spcAft>
            </a:pPr>
            <a:r>
              <a:rPr lang="en-US">
                <a:solidFill>
                  <a:srgbClr val="94476B"/>
                </a:solidFill>
                <a:latin typeface="LMMono10" pitchFamily="17"/>
              </a:rPr>
              <a:t> 44a:   8b 81 f0 ff ff ff       mov    eax,DWORD PTR [ecx-0x10]</a:t>
            </a:r>
          </a:p>
          <a:p>
            <a:pPr lvl="0">
              <a:spcAft>
                <a:spcPts val="0"/>
              </a:spcAft>
            </a:pPr>
            <a:r>
              <a:rPr lang="en-US">
                <a:solidFill>
                  <a:srgbClr val="94476B"/>
                </a:solidFill>
                <a:latin typeface="LMMono10" pitchFamily="17"/>
              </a:rPr>
              <a:t> 450:   8b 00                   mov    eax,DWORD PTR [eax]</a:t>
            </a:r>
          </a:p>
          <a:p>
            <a:pPr lvl="0">
              <a:spcAft>
                <a:spcPts val="0"/>
              </a:spcAft>
            </a:pPr>
            <a:r>
              <a:rPr lang="en-US">
                <a:solidFill>
                  <a:srgbClr val="94476B"/>
                </a:solidFill>
                <a:latin typeface="LMMono10" pitchFamily="17"/>
              </a:rPr>
              <a:t> 452:   03 45 08                add    eax,DWORD PTR [ebp+0x8]</a:t>
            </a:r>
          </a:p>
          <a:p>
            <a:pPr lvl="0">
              <a:spcAft>
                <a:spcPts val="0"/>
              </a:spcAft>
            </a:pPr>
            <a:r>
              <a:rPr lang="en-US">
                <a:solidFill>
                  <a:srgbClr val="94476B"/>
                </a:solidFill>
                <a:latin typeface="LMMono10" pitchFamily="17"/>
              </a:rPr>
              <a:t> 455:   03 45 0c                add    eax,DWORD PTR [ebp+0xc]</a:t>
            </a:r>
          </a:p>
          <a:p>
            <a:pPr lvl="0">
              <a:spcAft>
                <a:spcPts val="0"/>
              </a:spcAft>
            </a:pPr>
            <a:r>
              <a:rPr lang="en-US">
                <a:solidFill>
                  <a:srgbClr val="94476B"/>
                </a:solidFill>
                <a:latin typeface="LMMono10" pitchFamily="17"/>
              </a:rPr>
              <a:t> 458:   5d                      pop    ebp</a:t>
            </a:r>
          </a:p>
          <a:p>
            <a:pPr lvl="0">
              <a:spcAft>
                <a:spcPts val="0"/>
              </a:spcAft>
            </a:pPr>
            <a:r>
              <a:rPr lang="en-US">
                <a:solidFill>
                  <a:srgbClr val="94476B"/>
                </a:solidFill>
                <a:latin typeface="LMMono10" pitchFamily="17"/>
              </a:rPr>
              <a:t> 459:   c3                      ret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0000045a &lt;__i686.get_pc_thunk.cx&gt;:</a:t>
            </a:r>
          </a:p>
          <a:p>
            <a:pPr lvl="0">
              <a:spcAft>
                <a:spcPts val="0"/>
              </a:spcAft>
            </a:pPr>
            <a:r>
              <a:rPr lang="en-US">
                <a:solidFill>
                  <a:srgbClr val="94476B"/>
                </a:solidFill>
                <a:latin typeface="LMMono10" pitchFamily="17"/>
              </a:rPr>
              <a:t> 45a:   8b 0c 24                mov    ecx,DWORD PTR [esp]</a:t>
            </a:r>
          </a:p>
          <a:p>
            <a:pPr lvl="0">
              <a:spcAft>
                <a:spcPts val="0"/>
              </a:spcAft>
            </a:pPr>
            <a:r>
              <a:rPr lang="en-US">
                <a:solidFill>
                  <a:srgbClr val="94476B"/>
                </a:solidFill>
                <a:latin typeface="LMMono10" pitchFamily="17"/>
              </a:rPr>
              <a:t> 45d:   c3                      ret</a:t>
            </a:r>
          </a:p>
        </p:txBody>
      </p:sp>
      <p:sp>
        <p:nvSpPr>
          <p:cNvPr id="4" name="Freeform 3">
            <a:extLst>
              <a:ext uri="{FF2B5EF4-FFF2-40B4-BE49-F238E27FC236}">
                <a16:creationId xmlns:a16="http://schemas.microsoft.com/office/drawing/2014/main" id="{E94ABE15-5526-6D99-9017-102FDEA9E298}"/>
              </a:ext>
            </a:extLst>
          </p:cNvPr>
          <p:cNvSpPr/>
          <p:nvPr/>
        </p:nvSpPr>
        <p:spPr>
          <a:xfrm>
            <a:off x="1828800" y="1569240"/>
            <a:ext cx="9144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1F939D01-5789-8559-64CE-D755D472A042}"/>
              </a:ext>
            </a:extLst>
          </p:cNvPr>
          <p:cNvSpPr/>
          <p:nvPr/>
        </p:nvSpPr>
        <p:spPr>
          <a:xfrm>
            <a:off x="4477320" y="4114800"/>
            <a:ext cx="4209480" cy="3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 Placeholder 5">
            <a:extLst>
              <a:ext uri="{FF2B5EF4-FFF2-40B4-BE49-F238E27FC236}">
                <a16:creationId xmlns:a16="http://schemas.microsoft.com/office/drawing/2014/main" id="{52450B4A-1219-08BA-6E08-390B41C502CA}"/>
              </a:ext>
            </a:extLst>
          </p:cNvPr>
          <p:cNvSpPr txBox="1">
            <a:spLocks noGrp="1"/>
          </p:cNvSpPr>
          <p:nvPr>
            <p:ph type="body" idx="4294967295"/>
          </p:nvPr>
        </p:nvSpPr>
        <p:spPr>
          <a:xfrm>
            <a:off x="4847760" y="1540440"/>
            <a:ext cx="4296240" cy="974160"/>
          </a:xfrm>
        </p:spPr>
        <p:txBody>
          <a:bodyPr>
            <a:normAutofit fontScale="70000" lnSpcReduction="20000"/>
          </a:bodyPr>
          <a:lstStyle/>
          <a:p>
            <a:pPr lvl="0">
              <a:buSzPct val="45000"/>
              <a:buFont typeface="StarSymbol"/>
              <a:buChar char="●"/>
            </a:pPr>
            <a:r>
              <a:rPr lang="en-US"/>
              <a:t>Access address of a specific GOT entry (address of </a:t>
            </a:r>
            <a:r>
              <a:rPr lang="en-US">
                <a:solidFill>
                  <a:srgbClr val="0066CC"/>
                </a:solidFill>
              </a:rPr>
              <a:t>myglob</a:t>
            </a:r>
            <a:r>
              <a:rPr lang="en-US"/>
              <a:t>)</a:t>
            </a:r>
          </a:p>
          <a:p>
            <a:pPr marL="0" lvl="1" indent="0" hangingPunct="0">
              <a:spcBef>
                <a:spcPts val="0"/>
              </a:spcBef>
              <a:spcAft>
                <a:spcPts val="1414"/>
              </a:spcAft>
              <a:buSzPct val="45000"/>
              <a:buFont typeface="StarSymbol"/>
              <a:buChar char="●"/>
            </a:pPr>
            <a:r>
              <a:rPr lang="en-US" sz="3200">
                <a:latin typeface="Liberation Sans" pitchFamily="18"/>
              </a:rPr>
              <a:t>Save it in EAX</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page1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9FAD-D6F6-1654-7707-53E9632CDC3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C26A1E5B-C2E5-E500-946F-4EB8D09E6A86}"/>
              </a:ext>
            </a:extLst>
          </p:cNvPr>
          <p:cNvSpPr txBox="1">
            <a:spLocks noGrp="1"/>
          </p:cNvSpPr>
          <p:nvPr>
            <p:ph type="body" idx="4294967295"/>
          </p:nvPr>
        </p:nvSpPr>
        <p:spPr>
          <a:xfrm>
            <a:off x="503999" y="228600"/>
            <a:ext cx="9071640" cy="7086600"/>
          </a:xfrm>
        </p:spPr>
        <p:txBody>
          <a:bodyPr>
            <a:normAutofit fontScale="77500" lnSpcReduction="20000"/>
          </a:bodyPr>
          <a:lstStyle/>
          <a:p>
            <a:pPr lvl="0">
              <a:spcAft>
                <a:spcPts val="0"/>
              </a:spcAft>
            </a:pPr>
            <a:r>
              <a:rPr lang="en-US">
                <a:solidFill>
                  <a:srgbClr val="94476B"/>
                </a:solidFill>
                <a:latin typeface="LMMono10" pitchFamily="17"/>
              </a:rPr>
              <a:t>int myglob = 42;</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myglob + a + 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0000043c &lt;ml_func&gt;:</a:t>
            </a:r>
          </a:p>
          <a:p>
            <a:pPr lvl="0">
              <a:spcAft>
                <a:spcPts val="0"/>
              </a:spcAft>
            </a:pPr>
            <a:r>
              <a:rPr lang="en-US">
                <a:solidFill>
                  <a:srgbClr val="94476B"/>
                </a:solidFill>
                <a:latin typeface="LMMono10" pitchFamily="17"/>
              </a:rPr>
              <a:t> 43c:   55                      push   ebp</a:t>
            </a:r>
          </a:p>
          <a:p>
            <a:pPr lvl="0">
              <a:spcAft>
                <a:spcPts val="0"/>
              </a:spcAft>
            </a:pPr>
            <a:r>
              <a:rPr lang="en-US">
                <a:solidFill>
                  <a:srgbClr val="94476B"/>
                </a:solidFill>
                <a:latin typeface="LMMono10" pitchFamily="17"/>
              </a:rPr>
              <a:t> 43d:   89 e5                   mov    ebp,esp</a:t>
            </a:r>
          </a:p>
          <a:p>
            <a:pPr lvl="0">
              <a:spcAft>
                <a:spcPts val="0"/>
              </a:spcAft>
            </a:pPr>
            <a:r>
              <a:rPr lang="en-US">
                <a:solidFill>
                  <a:srgbClr val="94476B"/>
                </a:solidFill>
                <a:latin typeface="LMMono10" pitchFamily="17"/>
              </a:rPr>
              <a:t> 43f:   e8 16 00 00 00          call   45a &lt;__i686.get_pc_thunk.cx&gt;</a:t>
            </a:r>
          </a:p>
          <a:p>
            <a:pPr lvl="0">
              <a:spcAft>
                <a:spcPts val="0"/>
              </a:spcAft>
            </a:pPr>
            <a:r>
              <a:rPr lang="en-US">
                <a:solidFill>
                  <a:srgbClr val="94476B"/>
                </a:solidFill>
                <a:latin typeface="LMMono10" pitchFamily="17"/>
              </a:rPr>
              <a:t> 444:   81 c1 b0 1b 00 00       add    ecx,0x1bb0</a:t>
            </a:r>
          </a:p>
          <a:p>
            <a:pPr lvl="0">
              <a:spcAft>
                <a:spcPts val="0"/>
              </a:spcAft>
            </a:pPr>
            <a:r>
              <a:rPr lang="en-US">
                <a:solidFill>
                  <a:srgbClr val="94476B"/>
                </a:solidFill>
                <a:latin typeface="LMMono10" pitchFamily="17"/>
              </a:rPr>
              <a:t> 44a:   8b 81 f0 ff ff ff       mov    eax,DWORD PTR [ecx-0x10]</a:t>
            </a:r>
          </a:p>
          <a:p>
            <a:pPr lvl="0">
              <a:spcAft>
                <a:spcPts val="0"/>
              </a:spcAft>
            </a:pPr>
            <a:r>
              <a:rPr lang="en-US">
                <a:solidFill>
                  <a:srgbClr val="94476B"/>
                </a:solidFill>
                <a:latin typeface="LMMono10" pitchFamily="17"/>
              </a:rPr>
              <a:t> 450:   8b 00                   mov    eax,DWORD PTR [eax]</a:t>
            </a:r>
          </a:p>
          <a:p>
            <a:pPr lvl="0">
              <a:spcAft>
                <a:spcPts val="0"/>
              </a:spcAft>
            </a:pPr>
            <a:r>
              <a:rPr lang="en-US">
                <a:solidFill>
                  <a:srgbClr val="94476B"/>
                </a:solidFill>
                <a:latin typeface="LMMono10" pitchFamily="17"/>
              </a:rPr>
              <a:t> 452:   03 45 08                add    eax,DWORD PTR [ebp+0x8]</a:t>
            </a:r>
          </a:p>
          <a:p>
            <a:pPr lvl="0">
              <a:spcAft>
                <a:spcPts val="0"/>
              </a:spcAft>
            </a:pPr>
            <a:r>
              <a:rPr lang="en-US">
                <a:solidFill>
                  <a:srgbClr val="94476B"/>
                </a:solidFill>
                <a:latin typeface="LMMono10" pitchFamily="17"/>
              </a:rPr>
              <a:t> 455:   03 45 0c                add    eax,DWORD PTR [ebp+0xc]</a:t>
            </a:r>
          </a:p>
          <a:p>
            <a:pPr lvl="0">
              <a:spcAft>
                <a:spcPts val="0"/>
              </a:spcAft>
            </a:pPr>
            <a:r>
              <a:rPr lang="en-US">
                <a:solidFill>
                  <a:srgbClr val="94476B"/>
                </a:solidFill>
                <a:latin typeface="LMMono10" pitchFamily="17"/>
              </a:rPr>
              <a:t> 458:   5d                      pop    ebp</a:t>
            </a:r>
          </a:p>
          <a:p>
            <a:pPr lvl="0">
              <a:spcAft>
                <a:spcPts val="0"/>
              </a:spcAft>
            </a:pPr>
            <a:r>
              <a:rPr lang="en-US">
                <a:solidFill>
                  <a:srgbClr val="94476B"/>
                </a:solidFill>
                <a:latin typeface="LMMono10" pitchFamily="17"/>
              </a:rPr>
              <a:t> 459:   c3                      ret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0000045a &lt;__i686.get_pc_thunk.cx&gt;:</a:t>
            </a:r>
          </a:p>
          <a:p>
            <a:pPr lvl="0">
              <a:spcAft>
                <a:spcPts val="0"/>
              </a:spcAft>
            </a:pPr>
            <a:r>
              <a:rPr lang="en-US">
                <a:solidFill>
                  <a:srgbClr val="94476B"/>
                </a:solidFill>
                <a:latin typeface="LMMono10" pitchFamily="17"/>
              </a:rPr>
              <a:t> 45a:   8b 0c 24                mov    ecx,DWORD PTR [esp]</a:t>
            </a:r>
          </a:p>
          <a:p>
            <a:pPr lvl="0">
              <a:spcAft>
                <a:spcPts val="0"/>
              </a:spcAft>
            </a:pPr>
            <a:r>
              <a:rPr lang="en-US">
                <a:solidFill>
                  <a:srgbClr val="94476B"/>
                </a:solidFill>
                <a:latin typeface="LMMono10" pitchFamily="17"/>
              </a:rPr>
              <a:t> 45d:   c3                      ret</a:t>
            </a:r>
          </a:p>
        </p:txBody>
      </p:sp>
      <p:sp>
        <p:nvSpPr>
          <p:cNvPr id="4" name="Freeform 3">
            <a:extLst>
              <a:ext uri="{FF2B5EF4-FFF2-40B4-BE49-F238E27FC236}">
                <a16:creationId xmlns:a16="http://schemas.microsoft.com/office/drawing/2014/main" id="{AB9AD52C-9ED6-A781-75FF-8722515C42DE}"/>
              </a:ext>
            </a:extLst>
          </p:cNvPr>
          <p:cNvSpPr/>
          <p:nvPr/>
        </p:nvSpPr>
        <p:spPr>
          <a:xfrm>
            <a:off x="1828800" y="1569240"/>
            <a:ext cx="9144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464F04CC-4E06-DD7A-EA4B-25BC1A79AD70}"/>
              </a:ext>
            </a:extLst>
          </p:cNvPr>
          <p:cNvSpPr/>
          <p:nvPr/>
        </p:nvSpPr>
        <p:spPr>
          <a:xfrm>
            <a:off x="4477320" y="4433760"/>
            <a:ext cx="4209480" cy="3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 Placeholder 5">
            <a:extLst>
              <a:ext uri="{FF2B5EF4-FFF2-40B4-BE49-F238E27FC236}">
                <a16:creationId xmlns:a16="http://schemas.microsoft.com/office/drawing/2014/main" id="{10E339B7-9032-CE68-D25A-DF43D6428791}"/>
              </a:ext>
            </a:extLst>
          </p:cNvPr>
          <p:cNvSpPr txBox="1">
            <a:spLocks noGrp="1"/>
          </p:cNvSpPr>
          <p:nvPr>
            <p:ph type="body" idx="4294967295"/>
          </p:nvPr>
        </p:nvSpPr>
        <p:spPr>
          <a:xfrm>
            <a:off x="4847760" y="1540440"/>
            <a:ext cx="4296240" cy="974160"/>
          </a:xfrm>
        </p:spPr>
        <p:txBody>
          <a:bodyPr>
            <a:normAutofit fontScale="70000" lnSpcReduction="20000"/>
          </a:bodyPr>
          <a:lstStyle/>
          <a:p>
            <a:pPr lvl="0">
              <a:buSzPct val="45000"/>
              <a:buFont typeface="StarSymbol"/>
              <a:buChar char="●"/>
            </a:pPr>
            <a:r>
              <a:rPr lang="en-US"/>
              <a:t>Load the value of the variable at the address pointed by EAX</a:t>
            </a:r>
          </a:p>
          <a:p>
            <a:pPr marL="0" lvl="1" indent="0" hangingPunct="0">
              <a:spcBef>
                <a:spcPts val="0"/>
              </a:spcBef>
              <a:spcAft>
                <a:spcPts val="1414"/>
              </a:spcAft>
              <a:buSzPct val="45000"/>
              <a:buFont typeface="StarSymbol"/>
              <a:buChar char="●"/>
            </a:pPr>
            <a:r>
              <a:rPr lang="en-US" sz="3200">
                <a:latin typeface="Liberation Sans" pitchFamily="18"/>
              </a:rPr>
              <a:t>i.e., load </a:t>
            </a:r>
            <a:r>
              <a:rPr lang="en-US" sz="3200">
                <a:solidFill>
                  <a:srgbClr val="006699"/>
                </a:solidFill>
                <a:latin typeface="Liberation Sans" pitchFamily="18"/>
              </a:rPr>
              <a:t>myglob</a:t>
            </a:r>
            <a:r>
              <a:rPr lang="en-US" sz="3200">
                <a:latin typeface="Liberation Sans" pitchFamily="18"/>
              </a:rPr>
              <a:t> into EAX</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lvl="0">
              <a:buSzPct val="45000"/>
              <a:buFont typeface="StarSymbol"/>
              <a:buChar char="●"/>
            </a:pPr>
            <a:r>
              <a:rPr lang="en-US"/>
              <a:t>Same approach can work</a:t>
            </a:r>
          </a:p>
          <a:p>
            <a:pPr lvl="0">
              <a:buSzPct val="45000"/>
              <a:buFont typeface="StarSymbol"/>
              <a:buChar char="●"/>
            </a:pPr>
            <a:r>
              <a:rPr lang="en-US"/>
              <a:t>But this is not how it is done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lvl="0">
              <a:buSzPct val="45000"/>
              <a:buFont typeface="StarSymbol"/>
              <a:buChar char="●"/>
            </a:pPr>
            <a:r>
              <a:rPr lang="en-US"/>
              <a:t>When a shared library refers to some function, the real address of that function is not known until load time</a:t>
            </a:r>
          </a:p>
          <a:p>
            <a:pPr marL="0" lvl="1" indent="0" hangingPunct="0">
              <a:spcBef>
                <a:spcPts val="0"/>
              </a:spcBef>
              <a:spcAft>
                <a:spcPts val="1414"/>
              </a:spcAft>
              <a:buSzPct val="45000"/>
              <a:buFont typeface="StarSymbol"/>
              <a:buChar char="●"/>
            </a:pPr>
            <a:r>
              <a:rPr lang="en-US" sz="3200">
                <a:latin typeface="Liberation Sans" pitchFamily="18"/>
              </a:rPr>
              <a:t>Resolving this address is called binding</a:t>
            </a:r>
          </a:p>
          <a:p>
            <a:pPr lvl="0">
              <a:buSzPct val="45000"/>
              <a:buFont typeface="StarSymbol"/>
              <a:buChar cha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In large libraries many routines are never called</a:t>
            </a:r>
          </a:p>
          <a:p>
            <a:pPr marL="0" lvl="1" indent="0" hangingPunct="0">
              <a:spcBef>
                <a:spcPts val="0"/>
              </a:spcBef>
              <a:spcAft>
                <a:spcPts val="1414"/>
              </a:spcAft>
              <a:buSzPct val="45000"/>
              <a:buFont typeface="StarSymbol"/>
              <a:buChar char="●"/>
            </a:pPr>
            <a:r>
              <a:rPr lang="en-US" sz="3200">
                <a:latin typeface="Liberation Sans" pitchFamily="18"/>
              </a:rPr>
              <a:t>Libc has over 600</a:t>
            </a:r>
          </a:p>
          <a:p>
            <a:pPr marL="0" lvl="2" indent="0" hangingPunct="0">
              <a:spcBef>
                <a:spcPts val="0"/>
              </a:spcBef>
              <a:spcAft>
                <a:spcPts val="1414"/>
              </a:spcAft>
              <a:buSzPct val="75000"/>
              <a:buFont typeface="StarSymbol"/>
              <a:buChar char="–"/>
            </a:pPr>
            <a:r>
              <a:rPr lang="en-US" sz="3200" b="1">
                <a:latin typeface="Liberation Sans" pitchFamily="18"/>
              </a:rPr>
              <a:t>The number of functions is much larger than the number of global variables</a:t>
            </a:r>
          </a:p>
          <a:p>
            <a:pPr marL="0" lvl="1" indent="0" hangingPunct="0">
              <a:spcBef>
                <a:spcPts val="0"/>
              </a:spcBef>
              <a:spcAft>
                <a:spcPts val="1414"/>
              </a:spcAft>
              <a:buSzPct val="45000"/>
              <a:buFont typeface="StarSymbol"/>
              <a:buChar char="●"/>
            </a:pPr>
            <a:r>
              <a:rPr lang="en-US" sz="3200">
                <a:latin typeface="Liberation Sans" pitchFamily="18"/>
              </a:rPr>
              <a:t>It's ok to bind all routines when the program is </a:t>
            </a:r>
            <a:r>
              <a:rPr lang="en-US" sz="3200">
                <a:solidFill>
                  <a:srgbClr val="006699"/>
                </a:solidFill>
                <a:latin typeface="Liberation Sans" pitchFamily="18"/>
              </a:rPr>
              <a:t>statically</a:t>
            </a:r>
            <a:r>
              <a:rPr lang="en-US" sz="3200">
                <a:latin typeface="Liberation Sans" pitchFamily="18"/>
              </a:rPr>
              <a:t> </a:t>
            </a:r>
            <a:r>
              <a:rPr lang="en-US" sz="3200">
                <a:solidFill>
                  <a:srgbClr val="006699"/>
                </a:solidFill>
                <a:latin typeface="Liberation Sans" pitchFamily="18"/>
              </a:rPr>
              <a:t>linked</a:t>
            </a:r>
          </a:p>
          <a:p>
            <a:pPr marL="0" lvl="2" indent="0" hangingPunct="0">
              <a:spcBef>
                <a:spcPts val="0"/>
              </a:spcBef>
              <a:spcAft>
                <a:spcPts val="1414"/>
              </a:spcAft>
              <a:buSzPct val="75000"/>
              <a:buFont typeface="StarSymbol"/>
              <a:buChar char="–"/>
            </a:pPr>
            <a:r>
              <a:rPr lang="en-US" sz="3200">
                <a:latin typeface="Liberation Sans" pitchFamily="18"/>
              </a:rPr>
              <a:t>Binding is done offline, no runtime costst</a:t>
            </a:r>
          </a:p>
          <a:p>
            <a:pPr marL="0" lvl="1" indent="0" hangingPunct="0">
              <a:spcBef>
                <a:spcPts val="0"/>
              </a:spcBef>
              <a:spcAft>
                <a:spcPts val="1414"/>
              </a:spcAft>
              <a:buSzPct val="45000"/>
              <a:buFont typeface="StarSymbol"/>
              <a:buChar char="●"/>
            </a:pPr>
            <a:r>
              <a:rPr lang="en-US" sz="3200">
                <a:latin typeface="Liberation Sans" pitchFamily="18"/>
              </a:rPr>
              <a:t>But with </a:t>
            </a:r>
            <a:r>
              <a:rPr lang="en-US" sz="3200">
                <a:solidFill>
                  <a:srgbClr val="006699"/>
                </a:solidFill>
                <a:latin typeface="Liberation Sans" pitchFamily="18"/>
              </a:rPr>
              <a:t>dynamic linking</a:t>
            </a:r>
            <a:r>
              <a:rPr lang="en-US" sz="3200">
                <a:latin typeface="Liberation Sans" pitchFamily="18"/>
              </a:rPr>
              <a:t> run-time overhead is too high</a:t>
            </a:r>
          </a:p>
          <a:p>
            <a:pPr marL="0" lvl="2" indent="0" hangingPunct="0">
              <a:spcBef>
                <a:spcPts val="0"/>
              </a:spcBef>
              <a:spcAft>
                <a:spcPts val="1414"/>
              </a:spcAft>
              <a:buSzPct val="75000"/>
              <a:buFont typeface="StarSymbol"/>
              <a:buChar char="–"/>
            </a:pPr>
            <a:r>
              <a:rPr lang="en-US" sz="3200" b="1">
                <a:latin typeface="Liberation Sans" pitchFamily="18"/>
              </a:rPr>
              <a:t>Lazy approach, i.e., linking only when used, works better</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PLT is part of the executable text section</a:t>
            </a:r>
          </a:p>
          <a:p>
            <a:pPr marL="0" lvl="1" indent="0" hangingPunct="0">
              <a:spcBef>
                <a:spcPts val="0"/>
              </a:spcBef>
              <a:spcAft>
                <a:spcPts val="1414"/>
              </a:spcAft>
              <a:buSzPct val="45000"/>
              <a:buFont typeface="StarSymbol"/>
              <a:buChar char="●"/>
            </a:pPr>
            <a:r>
              <a:rPr lang="en-US" sz="3200">
                <a:latin typeface="Liberation Sans" pitchFamily="18"/>
              </a:rPr>
              <a:t>A set of entries</a:t>
            </a:r>
          </a:p>
          <a:p>
            <a:pPr marL="0" lvl="2" indent="0" hangingPunct="0">
              <a:spcBef>
                <a:spcPts val="0"/>
              </a:spcBef>
              <a:spcAft>
                <a:spcPts val="1414"/>
              </a:spcAft>
              <a:buSzPct val="75000"/>
              <a:buFont typeface="StarSymbol"/>
              <a:buChar char="–"/>
            </a:pPr>
            <a:r>
              <a:rPr lang="en-US" sz="3200">
                <a:latin typeface="Liberation Sans" pitchFamily="18"/>
              </a:rPr>
              <a:t>A special first entry</a:t>
            </a:r>
          </a:p>
          <a:p>
            <a:pPr marL="0" lvl="2" indent="0" hangingPunct="0">
              <a:spcBef>
                <a:spcPts val="0"/>
              </a:spcBef>
              <a:spcAft>
                <a:spcPts val="1414"/>
              </a:spcAft>
              <a:buSzPct val="75000"/>
              <a:buFont typeface="StarSymbol"/>
              <a:buChar char="–"/>
            </a:pPr>
            <a:r>
              <a:rPr lang="en-US" sz="3200">
                <a:latin typeface="Liberation Sans" pitchFamily="18"/>
              </a:rPr>
              <a:t>One for each external function</a:t>
            </a:r>
          </a:p>
          <a:p>
            <a:pPr lvl="0">
              <a:buSzPct val="45000"/>
              <a:buFont typeface="StarSymbol"/>
              <a:buChar char="●"/>
            </a:pPr>
            <a:r>
              <a:rPr lang="en-US"/>
              <a:t>Each PLT entry</a:t>
            </a:r>
          </a:p>
          <a:p>
            <a:pPr marL="0" lvl="1" indent="0" hangingPunct="0">
              <a:spcBef>
                <a:spcPts val="0"/>
              </a:spcBef>
              <a:spcAft>
                <a:spcPts val="1414"/>
              </a:spcAft>
              <a:buSzPct val="45000"/>
              <a:buFont typeface="StarSymbol"/>
              <a:buChar char="●"/>
            </a:pPr>
            <a:r>
              <a:rPr lang="en-US" sz="3200">
                <a:latin typeface="Liberation Sans" pitchFamily="18"/>
              </a:rPr>
              <a:t>Is a short chunk of executable code</a:t>
            </a:r>
          </a:p>
          <a:p>
            <a:pPr marL="0" lvl="1" indent="0" hangingPunct="0">
              <a:spcBef>
                <a:spcPts val="0"/>
              </a:spcBef>
              <a:spcAft>
                <a:spcPts val="1414"/>
              </a:spcAft>
              <a:buSzPct val="45000"/>
              <a:buFont typeface="StarSymbol"/>
              <a:buChar char="●"/>
            </a:pPr>
            <a:r>
              <a:rPr lang="en-US" sz="3200">
                <a:latin typeface="Liberation Sans" pitchFamily="18"/>
              </a:rPr>
              <a:t>Has a corresponding entry in the GOT</a:t>
            </a:r>
          </a:p>
          <a:p>
            <a:pPr marL="0" lvl="2" indent="0" hangingPunct="0">
              <a:spcBef>
                <a:spcPts val="0"/>
              </a:spcBef>
              <a:spcAft>
                <a:spcPts val="1414"/>
              </a:spcAft>
              <a:buSzPct val="75000"/>
              <a:buFont typeface="StarSymbol"/>
              <a:buChar char="–"/>
            </a:pPr>
            <a:r>
              <a:rPr lang="en-US" sz="3200">
                <a:latin typeface="Liberation Sans" pitchFamily="18"/>
              </a:rPr>
              <a:t>Contains an actual offset to the function</a:t>
            </a:r>
          </a:p>
          <a:p>
            <a:pPr marL="0" lvl="2" indent="0" hangingPunct="0">
              <a:spcBef>
                <a:spcPts val="0"/>
              </a:spcBef>
              <a:spcAft>
                <a:spcPts val="1414"/>
              </a:spcAft>
              <a:buSzPct val="75000"/>
              <a:buFont typeface="StarSymbol"/>
              <a:buChar char="–"/>
            </a:pPr>
            <a:r>
              <a:rPr lang="en-US" sz="3200">
                <a:latin typeface="Liberation Sans" pitchFamily="18"/>
              </a:rPr>
              <a:t>Only after it is resolved by the dynamic loader</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lvl="0">
              <a:buSzPct val="45000"/>
              <a:buFont typeface="StarSymbol"/>
              <a:buChar char="●"/>
            </a:pPr>
            <a:r>
              <a:rPr lang="en-US"/>
              <a:t>Each PLT entry but the first consists of these parts:</a:t>
            </a:r>
          </a:p>
          <a:p>
            <a:pPr marL="0" lvl="1" indent="0" hangingPunct="0">
              <a:spcBef>
                <a:spcPts val="0"/>
              </a:spcBef>
              <a:spcAft>
                <a:spcPts val="1414"/>
              </a:spcAft>
              <a:buSzPct val="45000"/>
              <a:buFont typeface="StarSymbol"/>
              <a:buChar char="●"/>
            </a:pPr>
            <a:r>
              <a:rPr lang="en-US" sz="3200">
                <a:latin typeface="Liberation Sans" pitchFamily="18"/>
              </a:rPr>
              <a:t>A jump to a location which is specified in a corresponding GOT entry</a:t>
            </a:r>
          </a:p>
          <a:p>
            <a:pPr marL="0" lvl="1" indent="0" hangingPunct="0">
              <a:spcBef>
                <a:spcPts val="0"/>
              </a:spcBef>
              <a:spcAft>
                <a:spcPts val="1414"/>
              </a:spcAft>
              <a:buSzPct val="45000"/>
              <a:buFont typeface="StarSymbol"/>
              <a:buChar char="●"/>
            </a:pPr>
            <a:r>
              <a:rPr lang="en-US" sz="3200">
                <a:latin typeface="Liberation Sans" pitchFamily="18"/>
              </a:rPr>
              <a:t>Preparation of arguments for a "resolver" routine</a:t>
            </a:r>
          </a:p>
          <a:p>
            <a:pPr marL="0" lvl="1" indent="0" hangingPunct="0">
              <a:spcBef>
                <a:spcPts val="0"/>
              </a:spcBef>
              <a:spcAft>
                <a:spcPts val="1414"/>
              </a:spcAft>
              <a:buSzPct val="45000"/>
              <a:buFont typeface="StarSymbol"/>
              <a:buChar char="●"/>
            </a:pPr>
            <a:r>
              <a:rPr lang="en-US" sz="3200">
                <a:latin typeface="Liberation Sans" pitchFamily="18"/>
              </a:rPr>
              <a:t>Call to the resolver routine, which resides in the first entry of the PLT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after the jump</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the actual function</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rmAutofit fontScale="47500" lnSpcReduction="20000"/>
          </a:bodyPr>
          <a:lstStyle/>
          <a:p>
            <a:pPr lvl="0">
              <a:buSzPct val="45000"/>
              <a:buFont typeface="StarSymbol"/>
              <a:buChar char="●"/>
            </a:pPr>
            <a:r>
              <a:rPr lang="en-US"/>
              <a:t>Resolve the address of GOT</a:t>
            </a:r>
          </a:p>
          <a:p>
            <a:pPr lvl="0">
              <a:buSzPct val="45000"/>
              <a:buFont typeface="StarSymbol"/>
              <a:buChar char="●"/>
            </a:pPr>
            <a:r>
              <a:rPr lang="en-US"/>
              <a:t>First learn EIP</a:t>
            </a:r>
          </a:p>
          <a:p>
            <a:pPr marL="0" lvl="1" indent="0" hangingPunct="0">
              <a:spcBef>
                <a:spcPts val="0"/>
              </a:spcBef>
              <a:spcAft>
                <a:spcPts val="1414"/>
              </a:spcAft>
              <a:buSzPct val="45000"/>
              <a:buFont typeface="StarSymbol"/>
              <a:buChar char="●"/>
            </a:pPr>
            <a:r>
              <a:rPr lang="en-US" sz="3200">
                <a:latin typeface="Liberation Sans" pitchFamily="18"/>
              </a:rPr>
              <a:t>Saved in EBX</a:t>
            </a:r>
          </a:p>
          <a:p>
            <a:pPr lvl="0">
              <a:buSzPct val="45000"/>
              <a:buFont typeface="StarSymbol"/>
              <a:buChar char="●"/>
            </a:pPr>
            <a:r>
              <a:rPr lang="en-US"/>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3657600" y="4307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Push the argument a on the stack</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3657600" y="4883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321000" y="17568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Call the PLT entry for the </a:t>
            </a:r>
            <a:r>
              <a:rPr lang="en-US">
                <a:solidFill>
                  <a:srgbClr val="1B75BC"/>
                </a:solidFill>
              </a:rPr>
              <a:t>ml_util_func()</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3657600" y="5423400"/>
            <a:ext cx="3200400"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4847760" y="1828800"/>
            <a:ext cx="4296240" cy="1828800"/>
          </a:xfrm>
        </p:spPr>
        <p:txBody>
          <a:bodyPr>
            <a:normAutofit fontScale="62500" lnSpcReduction="20000"/>
          </a:bodyPr>
          <a:lstStyle/>
          <a:p>
            <a:pPr lvl="0">
              <a:buSzPct val="45000"/>
              <a:buFont typeface="StarSymbol"/>
              <a:buChar char="●"/>
            </a:pPr>
            <a:r>
              <a:rPr lang="en-US"/>
              <a:t>Jump to an address specified in 	GOT</a:t>
            </a:r>
          </a:p>
          <a:p>
            <a:pPr marL="0" lvl="1" indent="0" hangingPunct="0">
              <a:spcBef>
                <a:spcPts val="0"/>
              </a:spcBef>
              <a:spcAft>
                <a:spcPts val="1414"/>
              </a:spcAft>
              <a:buSzPct val="45000"/>
              <a:buFont typeface="StarSymbol"/>
              <a:buChar char="●"/>
            </a:pPr>
            <a:r>
              <a:rPr lang="en-US" sz="3200">
                <a:latin typeface="Liberation Sans" pitchFamily="18"/>
              </a:rPr>
              <a:t> [ebx+0x14] contains address 0x3a6</a:t>
            </a:r>
          </a:p>
          <a:p>
            <a:pPr marL="0" lvl="1" indent="0" hangingPunct="0">
              <a:spcBef>
                <a:spcPts val="0"/>
              </a:spcBef>
              <a:spcAft>
                <a:spcPts val="1414"/>
              </a:spcAft>
              <a:buSzPct val="45000"/>
              <a:buFont typeface="StarSymbol"/>
              <a:buChar char="●"/>
            </a:pPr>
            <a:r>
              <a:rPr lang="en-US" sz="320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57200" y="6459480"/>
            <a:ext cx="6172200"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Prepare arguments for the resolver</a:t>
            </a:r>
          </a:p>
          <a:p>
            <a:pPr lvl="0">
              <a:buSzPct val="45000"/>
              <a:buFont typeface="StarSymbol"/>
              <a:buChar char="●"/>
            </a:pPr>
            <a:endParaRPr lang="en-US"/>
          </a:p>
        </p:txBody>
      </p:sp>
      <p:sp>
        <p:nvSpPr>
          <p:cNvPr id="5" name="Freeform 4">
            <a:extLst>
              <a:ext uri="{FF2B5EF4-FFF2-40B4-BE49-F238E27FC236}">
                <a16:creationId xmlns:a16="http://schemas.microsoft.com/office/drawing/2014/main" id="{C85EF386-125E-9E07-1845-A8B72B7F26EE}"/>
              </a:ext>
            </a:extLst>
          </p:cNvPr>
          <p:cNvSpPr/>
          <p:nvPr/>
        </p:nvSpPr>
        <p:spPr>
          <a:xfrm>
            <a:off x="457200" y="6736680"/>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457200" y="696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296240" cy="1828800"/>
          </a:xfrm>
        </p:spPr>
        <p:txBody>
          <a:bodyPr>
            <a:normAutofit fontScale="70000" lnSpcReduction="20000"/>
          </a:bodyPr>
          <a:lstStyle/>
          <a:p>
            <a:pPr lvl="0">
              <a:buSzPct val="45000"/>
              <a:buFont typeface="StarSymbol"/>
              <a:buChar char="●"/>
            </a:pPr>
            <a:r>
              <a:rPr lang="en-US"/>
              <a:t>After the address of </a:t>
            </a:r>
            <a:r>
              <a:rPr lang="en-US">
                <a:solidFill>
                  <a:srgbClr val="1B75BC"/>
                </a:solidFill>
              </a:rPr>
              <a:t>ml_util_func()</a:t>
            </a:r>
            <a:r>
              <a:rPr lang="en-US"/>
              <a:t> is resolved</a:t>
            </a:r>
          </a:p>
          <a:p>
            <a:pPr marL="0" lvl="1" indent="0" hangingPunct="0">
              <a:spcBef>
                <a:spcPts val="0"/>
              </a:spcBef>
              <a:spcAft>
                <a:spcPts val="1414"/>
              </a:spcAft>
              <a:buSzPct val="45000"/>
              <a:buFont typeface="StarSymbol"/>
              <a:buChar char="●"/>
            </a:pPr>
            <a:r>
              <a:rPr lang="en-US" sz="3200">
                <a:latin typeface="Liberation Sans" pitchFamily="18"/>
              </a:rPr>
              <a:t>i.e., on the next invocation</a:t>
            </a:r>
          </a:p>
          <a:p>
            <a:pPr lvl="0">
              <a:buSzPct val="45000"/>
              <a:buFont typeface="StarSymbol"/>
              <a:buChar char="●"/>
            </a:pPr>
            <a:r>
              <a:rPr lang="en-US"/>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200" y="642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AC986-10DA-B109-3EB0-DD46A50A4160}"/>
              </a:ext>
            </a:extLst>
          </p:cNvPr>
          <p:cNvSpPr txBox="1">
            <a:spLocks noGrp="1"/>
          </p:cNvSpPr>
          <p:nvPr>
            <p:ph type="title" idx="4294967295"/>
          </p:nvPr>
        </p:nvSpPr>
        <p:spPr/>
        <p:txBody>
          <a:bodyPr/>
          <a:lstStyle/>
          <a:p>
            <a:pPr lvl="0"/>
            <a:r>
              <a:rPr lang="en-US"/>
              <a:t>What did we gain?</a:t>
            </a:r>
          </a:p>
        </p:txBody>
      </p:sp>
      <p:sp>
        <p:nvSpPr>
          <p:cNvPr id="3" name="Text Placeholder 2">
            <a:extLst>
              <a:ext uri="{FF2B5EF4-FFF2-40B4-BE49-F238E27FC236}">
                <a16:creationId xmlns:a16="http://schemas.microsoft.com/office/drawing/2014/main" id="{4FDD6E65-7AD8-DF1F-D2F4-9A61F7552F40}"/>
              </a:ext>
            </a:extLst>
          </p:cNvPr>
          <p:cNvSpPr txBox="1">
            <a:spLocks noGrp="1"/>
          </p:cNvSpPr>
          <p:nvPr>
            <p:ph type="body" idx="4294967295"/>
          </p:nvPr>
        </p:nvSpPr>
        <p:spPr>
          <a:xfrm>
            <a:off x="503999" y="1769040"/>
            <a:ext cx="4753800" cy="5546160"/>
          </a:xfrm>
        </p:spPr>
        <p:txBody>
          <a:bodyPr>
            <a:normAutofit fontScale="77500" lnSpcReduction="20000"/>
          </a:bodyPr>
          <a:lstStyle/>
          <a:p>
            <a:pPr lvl="0">
              <a:buSzPct val="45000"/>
              <a:buFont typeface="StarSymbol"/>
              <a:buChar char="●"/>
            </a:pPr>
            <a:r>
              <a:rPr lang="en-US"/>
              <a:t>Processes can share code</a:t>
            </a:r>
          </a:p>
          <a:p>
            <a:pPr lvl="0">
              <a:buSzPct val="45000"/>
              <a:buFont typeface="StarSymbol"/>
              <a:buChar char="●"/>
            </a:pPr>
            <a:r>
              <a:rPr lang="en-US"/>
              <a:t>Each have private GOT</a:t>
            </a:r>
          </a:p>
          <a:p>
            <a:pPr lvl="0">
              <a:buSzPct val="45000"/>
              <a:buFont typeface="StarSymbol"/>
              <a:buChar char="●"/>
            </a:pPr>
            <a:r>
              <a:rPr lang="en-US"/>
              <a:t>Why is it better?</a:t>
            </a:r>
          </a:p>
          <a:p>
            <a:pPr marL="0" lvl="1" indent="0" hangingPunct="0">
              <a:spcBef>
                <a:spcPts val="0"/>
              </a:spcBef>
              <a:spcAft>
                <a:spcPts val="1414"/>
              </a:spcAft>
              <a:buSzPct val="45000"/>
              <a:buFont typeface="StarSymbol"/>
              <a:buChar char="●"/>
            </a:pPr>
            <a:r>
              <a:rPr lang="en-US" sz="3200">
                <a:latin typeface="Liberation Sans" pitchFamily="18"/>
              </a:rPr>
              <a:t>GOT is in the data section, private to each process anyway</a:t>
            </a:r>
          </a:p>
          <a:p>
            <a:pPr marL="0" lvl="2" indent="0" hangingPunct="0">
              <a:spcBef>
                <a:spcPts val="0"/>
              </a:spcBef>
              <a:spcAft>
                <a:spcPts val="1414"/>
              </a:spcAft>
              <a:buSzPct val="75000"/>
              <a:buFont typeface="StarSymbol"/>
              <a:buChar char="–"/>
            </a:pPr>
            <a:r>
              <a:rPr lang="en-US" sz="3200">
                <a:latin typeface="Liberation Sans" pitchFamily="18"/>
              </a:rPr>
              <a:t>We saved memory</a:t>
            </a:r>
          </a:p>
          <a:p>
            <a:pPr marL="0" lvl="1" indent="0" hangingPunct="0">
              <a:spcBef>
                <a:spcPts val="0"/>
              </a:spcBef>
              <a:spcAft>
                <a:spcPts val="1414"/>
              </a:spcAft>
              <a:buSzPct val="45000"/>
              <a:buFont typeface="StarSymbol"/>
              <a:buChar char="●"/>
            </a:pPr>
            <a:r>
              <a:rPr lang="en-US" sz="3200">
                <a:latin typeface="Liberation Sans" pitchFamily="18"/>
              </a:rPr>
              <a:t>We saved some linking time too</a:t>
            </a:r>
          </a:p>
          <a:p>
            <a:pPr marL="0" lvl="2" indent="0" hangingPunct="0">
              <a:spcBef>
                <a:spcPts val="0"/>
              </a:spcBef>
              <a:spcAft>
                <a:spcPts val="1414"/>
              </a:spcAft>
              <a:buSzPct val="75000"/>
              <a:buFont typeface="StarSymbol"/>
              <a:buChar char="–"/>
            </a:pPr>
            <a:r>
              <a:rPr lang="en-US" sz="3200">
                <a:latin typeface="Liberation Sans" pitchFamily="18"/>
              </a:rPr>
              <a:t>GOT is patched per variable, not per variable reference</a:t>
            </a:r>
          </a:p>
          <a:p>
            <a:pPr marL="0" lvl="2" indent="0" hangingPunct="0">
              <a:spcBef>
                <a:spcPts val="0"/>
              </a:spcBef>
              <a:spcAft>
                <a:spcPts val="1414"/>
              </a:spcAft>
              <a:buSzPct val="75000"/>
              <a:buFont typeface="StarSymbol"/>
              <a:buChar char="–"/>
            </a:pPr>
            <a:r>
              <a:rPr lang="en-US" sz="3200">
                <a:latin typeface="Liberation Sans" pitchFamily="18"/>
              </a:rPr>
              <a:t>There are many references to the same variable in the code</a:t>
            </a:r>
          </a:p>
          <a:p>
            <a:pPr marL="0" lvl="2" indent="0" hangingPunct="0">
              <a:spcBef>
                <a:spcPts val="0"/>
              </a:spcBef>
              <a:spcAft>
                <a:spcPts val="1414"/>
              </a:spcAft>
              <a:buSzPct val="75000"/>
              <a:buFont typeface="StarSymbol"/>
              <a:buChar char="–"/>
            </a:pPr>
            <a:r>
              <a:rPr lang="en-US" sz="3200">
                <a:latin typeface="Liberation Sans" pitchFamily="18"/>
              </a:rPr>
              <a:t>It takes some time to relocate</a:t>
            </a:r>
          </a:p>
          <a:p>
            <a:pPr marL="0" lvl="2" indent="0" hangingPunct="0">
              <a:spcBef>
                <a:spcPts val="0"/>
              </a:spcBef>
              <a:spcAft>
                <a:spcPts val="1414"/>
              </a:spcAft>
              <a:buSzPct val="75000"/>
              <a:buFont typeface="StarSymbol"/>
              <a:buChar char="–"/>
            </a:pPr>
            <a:r>
              <a:rPr lang="en-US" sz="3200">
                <a:latin typeface="Liberation Sans" pitchFamily="18"/>
              </a:rPr>
              <a:t>We saved this time</a:t>
            </a:r>
          </a:p>
          <a:p>
            <a:pPr marL="0" lvl="2" indent="0" hangingPunct="0">
              <a:spcBef>
                <a:spcPts val="0"/>
              </a:spcBef>
              <a:spcAft>
                <a:spcPts val="1414"/>
              </a:spcAft>
              <a:buSzPct val="75000"/>
              <a:buFont typeface="StarSymbol"/>
              <a:buChar char="–"/>
            </a:pPr>
            <a:endParaRPr lang="en-US" sz="3200">
              <a:latin typeface="Liberation Sans" pitchFamily="18"/>
            </a:endParaRPr>
          </a:p>
          <a:p>
            <a:pPr lvl="0">
              <a:buSzPct val="45000"/>
              <a:buFont typeface="StarSymbol"/>
              <a:buChar char="●"/>
            </a:pPr>
            <a:endParaRPr lang="en-US"/>
          </a:p>
        </p:txBody>
      </p:sp>
      <p:pic>
        <p:nvPicPr>
          <p:cNvPr id="4" name="Picture 3">
            <a:extLst>
              <a:ext uri="{FF2B5EF4-FFF2-40B4-BE49-F238E27FC236}">
                <a16:creationId xmlns:a16="http://schemas.microsoft.com/office/drawing/2014/main" id="{B4A531C2-3257-1766-9179-855B8D7E17E8}"/>
              </a:ext>
            </a:extLst>
          </p:cNvPr>
          <p:cNvPicPr>
            <a:picLocks noChangeAspect="1"/>
          </p:cNvPicPr>
          <p:nvPr/>
        </p:nvPicPr>
        <p:blipFill>
          <a:blip>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241-BE2B-72EC-0320-2F25860E1D20}"/>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0B0ADFA-7227-3670-5B5C-D9BC6DF2B4DD}"/>
              </a:ext>
            </a:extLst>
          </p:cNvPr>
          <p:cNvSpPr txBox="1">
            <a:spLocks noGrp="1"/>
          </p:cNvSpPr>
          <p:nvPr>
            <p:ph type="body" idx="4294967295"/>
          </p:nvPr>
        </p:nvSpPr>
        <p:spPr/>
        <p:txBody>
          <a:bodyPr/>
          <a:lstStyle/>
          <a:p>
            <a:pPr lvl="0">
              <a:buSzPct val="45000"/>
              <a:buFont typeface="StarSymbol"/>
              <a:buChar char="●"/>
            </a:pPr>
            <a:r>
              <a:rPr lang="en-US"/>
              <a:t>Any ideas?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9855-404A-A362-5235-8291FBB9C6B9}"/>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8435EA32-FFA9-2D13-E273-AE6B650599DF}"/>
              </a:ext>
            </a:extLst>
          </p:cNvPr>
          <p:cNvSpPr txBox="1">
            <a:spLocks noGrp="1"/>
          </p:cNvSpPr>
          <p:nvPr>
            <p:ph type="body" idx="4294967295"/>
          </p:nvPr>
        </p:nvSpPr>
        <p:spPr/>
        <p:txBody>
          <a:bodyPr>
            <a:normAutofit fontScale="55000" lnSpcReduction="20000"/>
          </a:bodyPr>
          <a:lstStyle/>
          <a:p>
            <a:pPr lvl="0">
              <a:buSzPct val="45000"/>
              <a:buFont typeface="StarSymbol"/>
              <a:buChar char="●"/>
            </a:pPr>
            <a:r>
              <a:rPr lang="en-US"/>
              <a:t>Bad</a:t>
            </a:r>
          </a:p>
          <a:p>
            <a:pPr marL="0" lvl="1" indent="0" hangingPunct="0">
              <a:spcBef>
                <a:spcPts val="0"/>
              </a:spcBef>
              <a:spcAft>
                <a:spcPts val="1414"/>
              </a:spcAft>
              <a:buSzPct val="45000"/>
              <a:buFont typeface="StarSymbol"/>
              <a:buChar char="●"/>
            </a:pPr>
            <a:r>
              <a:rPr lang="en-US" sz="3200">
                <a:latin typeface="Liberation Sans" pitchFamily="18"/>
              </a:rPr>
              <a:t>Code gets slower</a:t>
            </a:r>
          </a:p>
          <a:p>
            <a:pPr marL="0" lvl="2" indent="0" hangingPunct="0">
              <a:spcBef>
                <a:spcPts val="0"/>
              </a:spcBef>
              <a:spcAft>
                <a:spcPts val="1414"/>
              </a:spcAft>
              <a:buSzPct val="75000"/>
              <a:buFont typeface="StarSymbol"/>
              <a:buChar char="–"/>
            </a:pPr>
            <a:r>
              <a:rPr lang="en-US" sz="3200">
                <a:latin typeface="Liberation Sans" pitchFamily="18"/>
              </a:rPr>
              <a:t>One register is wasted to keep GOT pointer</a:t>
            </a:r>
          </a:p>
          <a:p>
            <a:pPr marL="0" lvl="3" indent="0" hangingPunct="0">
              <a:spcBef>
                <a:spcPts val="0"/>
              </a:spcBef>
              <a:spcAft>
                <a:spcPts val="1414"/>
              </a:spcAft>
              <a:buSzPct val="45000"/>
              <a:buFont typeface="StarSymbol"/>
              <a:buChar char="●"/>
            </a:pPr>
            <a:r>
              <a:rPr lang="en-US" sz="3200">
                <a:latin typeface="Liberation Sans" pitchFamily="18"/>
              </a:rPr>
              <a:t>x86 has 7 registers (plus maybe EBP is used to maintain the fraim, so maybe 6)</a:t>
            </a:r>
          </a:p>
          <a:p>
            <a:pPr marL="0" lvl="3" indent="0" hangingPunct="0">
              <a:spcBef>
                <a:spcPts val="0"/>
              </a:spcBef>
              <a:spcAft>
                <a:spcPts val="1414"/>
              </a:spcAft>
              <a:buSzPct val="45000"/>
              <a:buFont typeface="StarSymbol"/>
              <a:buChar char="●"/>
            </a:pPr>
            <a:r>
              <a:rPr lang="en-US" sz="3200">
                <a:latin typeface="Liberation Sans" pitchFamily="18"/>
              </a:rPr>
              <a:t>Loosing one of them is bad</a:t>
            </a:r>
          </a:p>
          <a:p>
            <a:pPr marL="0" lvl="2" indent="0" hangingPunct="0">
              <a:spcBef>
                <a:spcPts val="0"/>
              </a:spcBef>
              <a:spcAft>
                <a:spcPts val="1414"/>
              </a:spcAft>
              <a:buSzPct val="75000"/>
              <a:buFont typeface="StarSymbol"/>
              <a:buChar char="–"/>
            </a:pPr>
            <a:r>
              <a:rPr lang="en-US" sz="3200">
                <a:latin typeface="Liberation Sans" pitchFamily="18"/>
              </a:rPr>
              <a:t>One more memory dereference</a:t>
            </a:r>
          </a:p>
          <a:p>
            <a:pPr marL="0" lvl="3" indent="0" hangingPunct="0">
              <a:spcBef>
                <a:spcPts val="0"/>
              </a:spcBef>
              <a:spcAft>
                <a:spcPts val="1414"/>
              </a:spcAft>
              <a:buSzPct val="45000"/>
              <a:buFont typeface="StarSymbol"/>
              <a:buChar char="●"/>
            </a:pPr>
            <a:r>
              <a:rPr lang="en-US" sz="3200">
                <a:latin typeface="Liberation Sans" pitchFamily="18"/>
              </a:rPr>
              <a:t>GOT can be large (lots of global variables)</a:t>
            </a:r>
          </a:p>
          <a:p>
            <a:pPr marL="0" lvl="3" indent="0" hangingPunct="0">
              <a:spcBef>
                <a:spcPts val="0"/>
              </a:spcBef>
              <a:spcAft>
                <a:spcPts val="1414"/>
              </a:spcAft>
              <a:buSzPct val="45000"/>
              <a:buFont typeface="StarSymbol"/>
              <a:buChar char="●"/>
            </a:pPr>
            <a:r>
              <a:rPr lang="en-US" sz="3200">
                <a:latin typeface="Liberation Sans" pitchFamily="18"/>
              </a:rPr>
              <a:t>Extra memory dereferences can have a high cost due to cache misses</a:t>
            </a:r>
          </a:p>
          <a:p>
            <a:pPr marL="0" lvl="2" indent="0" hangingPunct="0">
              <a:spcBef>
                <a:spcPts val="0"/>
              </a:spcBef>
              <a:spcAft>
                <a:spcPts val="1414"/>
              </a:spcAft>
              <a:buSzPct val="75000"/>
              <a:buFont typeface="StarSymbol"/>
              <a:buChar char="–"/>
            </a:pPr>
            <a:r>
              <a:rPr lang="en-US" sz="3200">
                <a:latin typeface="Liberation Sans" pitchFamily="18"/>
              </a:rPr>
              <a:t>One more call to find GOT</a:t>
            </a:r>
          </a:p>
          <a:p>
            <a:pPr lvl="0">
              <a:buSzPct val="45000"/>
              <a:buFont typeface="StarSymbol"/>
              <a:buChar char="●"/>
            </a:pPr>
            <a:r>
              <a:rPr lang="en-US"/>
              <a:t>Good</a:t>
            </a:r>
          </a:p>
          <a:p>
            <a:pPr marL="0" lvl="1" indent="0" hangingPunct="0">
              <a:spcBef>
                <a:spcPts val="0"/>
              </a:spcBef>
              <a:spcAft>
                <a:spcPts val="1414"/>
              </a:spcAft>
              <a:buSzPct val="45000"/>
              <a:buFont typeface="StarSymbol"/>
              <a:buChar char="●"/>
            </a:pPr>
            <a:r>
              <a:rPr lang="en-US" sz="3200">
                <a:latin typeface="Liberation Sans" pitchFamily="18"/>
              </a:rPr>
              <a:t>Share memory of common libraries</a:t>
            </a:r>
          </a:p>
          <a:p>
            <a:pPr marL="0" lvl="1" indent="0" hangingPunct="0">
              <a:spcBef>
                <a:spcPts val="0"/>
              </a:spcBef>
              <a:spcAft>
                <a:spcPts val="1414"/>
              </a:spcAft>
              <a:buSzPct val="45000"/>
              <a:buFont typeface="StarSymbol"/>
              <a:buChar char="●"/>
            </a:pPr>
            <a:r>
              <a:rPr lang="en-US" sz="3200">
                <a:latin typeface="Liberation Sans" pitchFamily="18"/>
              </a:rPr>
              <a:t>Address space randomization</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lvl="0">
              <a:buSzPct val="45000"/>
              <a:buFont typeface="StarSymbol"/>
              <a:buChar char="●"/>
            </a:pPr>
            <a:r>
              <a:rPr lang="en-US"/>
              <a:t>Kernel reads the program from disk</a:t>
            </a:r>
          </a:p>
          <a:p>
            <a:pPr lvl="0">
              <a:buSzPct val="45000"/>
              <a:buFont typeface="StarSymbol"/>
              <a:buChar char="●"/>
            </a:pPr>
            <a:r>
              <a:rPr lang="en-US"/>
              <a:t>Kernel can handle multiple executable formats</a:t>
            </a:r>
          </a:p>
          <a:p>
            <a:pPr marL="0" lvl="1" indent="0" hangingPunct="0">
              <a:spcBef>
                <a:spcPts val="0"/>
              </a:spcBef>
              <a:spcAft>
                <a:spcPts val="1414"/>
              </a:spcAft>
              <a:buSzPct val="45000"/>
              <a:buFont typeface="StarSymbol"/>
              <a:buChar char="●"/>
            </a:pPr>
            <a:r>
              <a:rPr lang="en-US" sz="3200">
                <a:latin typeface="Liberation Sans" pitchFamily="18"/>
              </a:rPr>
              <a:t>It tries all of them one by one until it succeeds</a:t>
            </a:r>
          </a:p>
          <a:p>
            <a:pPr marL="0" lvl="1" indent="0" hangingPunct="0">
              <a:spcBef>
                <a:spcPts val="0"/>
              </a:spcBef>
              <a:spcAft>
                <a:spcPts val="1414"/>
              </a:spcAft>
              <a:buSzPct val="45000"/>
              <a:buFont typeface="StarSymbol"/>
              <a:buChar char="●"/>
            </a:pPr>
            <a:r>
              <a:rPr lang="en-US" sz="3200">
                <a:latin typeface="Liberation Sans" pitchFamily="18"/>
              </a:rPr>
              <a:t>E.g. it can execute scripts by noticing that the program starts with</a:t>
            </a:r>
          </a:p>
          <a:p>
            <a:pPr marL="0" lvl="2" indent="0" hangingPunct="0">
              <a:spcBef>
                <a:spcPts val="0"/>
              </a:spcBef>
              <a:spcAft>
                <a:spcPts val="1414"/>
              </a:spcAft>
              <a:buSzPct val="75000"/>
              <a:buFont typeface="StarSymbol"/>
              <a:buChar char="–"/>
            </a:pPr>
            <a:r>
              <a:rPr lang="en-US" sz="3200">
                <a:latin typeface="Liberation Sans" pitchFamily="18"/>
              </a:rPr>
              <a:t>#!</a:t>
            </a:r>
          </a:p>
          <a:p>
            <a:pPr lvl="0">
              <a:buSzPct val="45000"/>
              <a:buFont typeface="StarSymbol"/>
              <a:buChar char="●"/>
            </a:pPr>
            <a:r>
              <a:rPr lang="en-US"/>
              <a:t>We’ll concentrate on ELF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Execute this command in GDB</a:t>
            </a:r>
          </a:p>
          <a:p>
            <a:pPr marL="0" lvl="1" indent="0" hangingPunct="0">
              <a:spcBef>
                <a:spcPts val="0"/>
              </a:spcBef>
              <a:buNone/>
            </a:pPr>
            <a:r>
              <a:rPr lang="en-US" sz="3200">
                <a:solidFill>
                  <a:srgbClr val="94476B"/>
                </a:solidFill>
                <a:latin typeface="LMMono10" pitchFamily="17"/>
              </a:rPr>
              <a:t>(gdb) set backtrace past-main on</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a:t>Example for our homework</a:t>
            </a:r>
          </a:p>
          <a:p>
            <a:pPr marL="0" lvl="1" indent="0" hangingPunct="0">
              <a:spcBef>
                <a:spcPts val="0"/>
              </a:spcBef>
              <a:spcAft>
                <a:spcPts val="1414"/>
              </a:spcAft>
              <a:buNone/>
            </a:pPr>
            <a:r>
              <a:rPr lang="en-US" sz="3200">
                <a:solidFill>
                  <a:srgbClr val="94476B"/>
                </a:solidFill>
                <a:latin typeface="LMMono10" pitchFamily="17"/>
              </a:rPr>
              <a:t>Breakpoint 1, main () at main.c:26</a:t>
            </a:r>
          </a:p>
          <a:p>
            <a:pPr marL="0" lvl="1" indent="0" hangingPunct="0">
              <a:spcBef>
                <a:spcPts val="0"/>
              </a:spcBef>
              <a:spcAft>
                <a:spcPts val="1414"/>
              </a:spcAft>
              <a:buNone/>
            </a:pPr>
            <a:r>
              <a:rPr lang="en-US" sz="3200">
                <a:solidFill>
                  <a:srgbClr val="94476B"/>
                </a:solidFill>
                <a:latin typeface="LMMono10" pitchFamily="17"/>
              </a:rPr>
              <a:t>26	    s = sum(100);</a:t>
            </a:r>
          </a:p>
          <a:p>
            <a:pPr marL="0" lvl="1" indent="0" hangingPunct="0">
              <a:spcBef>
                <a:spcPts val="0"/>
              </a:spcBef>
              <a:spcAft>
                <a:spcPts val="1414"/>
              </a:spcAft>
              <a:buNone/>
            </a:pPr>
            <a:r>
              <a:rPr lang="en-US" sz="3200">
                <a:solidFill>
                  <a:srgbClr val="94476B"/>
                </a:solidFill>
                <a:latin typeface="LMMono10" pitchFamily="17"/>
              </a:rPr>
              <a:t>Missing separate debuginfos, use: debuginfo-install glibc-2.17-292.el7.i686</a:t>
            </a:r>
          </a:p>
          <a:p>
            <a:pPr marL="0" lvl="1" indent="0" hangingPunct="0">
              <a:spcBef>
                <a:spcPts val="0"/>
              </a:spcBef>
              <a:spcAft>
                <a:spcPts val="1414"/>
              </a:spcAft>
              <a:buNone/>
            </a:pPr>
            <a:r>
              <a:rPr lang="en-US" sz="3200">
                <a:solidFill>
                  <a:srgbClr val="94476B"/>
                </a:solidFill>
                <a:latin typeface="LMMono10" pitchFamily="17"/>
              </a:rPr>
              <a:t>(gdb) set backtrace past-main on</a:t>
            </a:r>
          </a:p>
          <a:p>
            <a:pPr marL="0" lvl="1" indent="0" hangingPunct="0">
              <a:spcBef>
                <a:spcPts val="0"/>
              </a:spcBef>
              <a:spcAft>
                <a:spcPts val="1414"/>
              </a:spcAft>
              <a:buNone/>
            </a:pPr>
            <a:r>
              <a:rPr lang="en-US" sz="3200">
                <a:solidFill>
                  <a:srgbClr val="94476B"/>
                </a:solidFill>
                <a:latin typeface="LMMono10" pitchFamily="17"/>
              </a:rPr>
              <a:t>(gdb) bt</a:t>
            </a:r>
          </a:p>
          <a:p>
            <a:pPr marL="0" lvl="1" indent="0" hangingPunct="0">
              <a:spcBef>
                <a:spcPts val="0"/>
              </a:spcBef>
              <a:spcAft>
                <a:spcPts val="1414"/>
              </a:spcAft>
              <a:buNone/>
            </a:pPr>
            <a:r>
              <a:rPr lang="en-US" sz="3200">
                <a:solidFill>
                  <a:srgbClr val="94476B"/>
                </a:solidFill>
                <a:latin typeface="LMMono10" pitchFamily="17"/>
              </a:rPr>
              <a:t>#0  main () at main.c:26</a:t>
            </a:r>
          </a:p>
          <a:p>
            <a:pPr marL="0" lvl="1" indent="0" hangingPunct="0">
              <a:spcBef>
                <a:spcPts val="0"/>
              </a:spcBef>
              <a:spcAft>
                <a:spcPts val="1414"/>
              </a:spcAft>
              <a:buNone/>
            </a:pPr>
            <a:r>
              <a:rPr lang="en-US" sz="3200">
                <a:solidFill>
                  <a:srgbClr val="94476B"/>
                </a:solidFill>
                <a:latin typeface="LMMono10" pitchFamily="17"/>
              </a:rPr>
              <a:t>#1  0xf7dfb2a3 in __libc_start_main () from /lib/libc.so.6</a:t>
            </a:r>
          </a:p>
          <a:p>
            <a:pPr marL="0" lvl="1" indent="0" hangingPunct="0">
              <a:spcBef>
                <a:spcPts val="0"/>
              </a:spcBef>
              <a:spcAft>
                <a:spcPts val="1414"/>
              </a:spcAft>
              <a:buNone/>
            </a:pPr>
            <a:r>
              <a:rPr lang="en-US" sz="3200">
                <a:solidFill>
                  <a:srgbClr val="94476B"/>
                </a:solidFill>
                <a:latin typeface="LMMono10" pitchFamily="17"/>
              </a:rPr>
              <a:t>#2  0x08048331 in _start ()</a:t>
            </a:r>
          </a:p>
          <a:p>
            <a:pPr marL="0" lvl="1" indent="0" hangingPunct="0">
              <a:spcBef>
                <a:spcPts val="0"/>
              </a:spcBef>
              <a:spcAft>
                <a:spcPts val="1414"/>
              </a:spcAft>
              <a:buNone/>
            </a:pPr>
            <a:r>
              <a:rPr lang="en-US" sz="3200">
                <a:solidFill>
                  <a:srgbClr val="94476B"/>
                </a:solidFill>
                <a:latin typeface="LMMono10" pitchFamily="17"/>
              </a:rPr>
              <a:t>(gdb)</a:t>
            </a: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C++ needs a segment for invoking constructors for static variables</a:t>
            </a:r>
          </a:p>
          <a:p>
            <a:pPr marL="0" lvl="1" indent="0" hangingPunct="0">
              <a:spcBef>
                <a:spcPts val="0"/>
              </a:spcBef>
              <a:spcAft>
                <a:spcPts val="1414"/>
              </a:spcAft>
              <a:buSzPct val="45000"/>
              <a:buFont typeface="StarSymbol"/>
              <a:buChar char="●"/>
            </a:pPr>
            <a:r>
              <a:rPr lang="en-US" sz="3200">
                <a:latin typeface="Liberation Sans" pitchFamily="18"/>
              </a:rPr>
              <a:t>List of pointers to startup routines</a:t>
            </a:r>
          </a:p>
          <a:p>
            <a:pPr marL="0" lvl="2" indent="0" hangingPunct="0">
              <a:spcBef>
                <a:spcPts val="0"/>
              </a:spcBef>
              <a:spcAft>
                <a:spcPts val="1414"/>
              </a:spcAft>
              <a:buSzPct val="75000"/>
              <a:buFont typeface="StarSymbol"/>
              <a:buChar char="–"/>
            </a:pPr>
            <a:r>
              <a:rPr lang="en-US" sz="3200">
                <a:latin typeface="Liberation Sans" pitchFamily="18"/>
              </a:rPr>
              <a:t>Startup code in every module is put into an anonymous startup routine</a:t>
            </a:r>
          </a:p>
          <a:p>
            <a:pPr marL="0" lvl="2" indent="0" hangingPunct="0">
              <a:spcBef>
                <a:spcPts val="0"/>
              </a:spcBef>
              <a:spcAft>
                <a:spcPts val="1414"/>
              </a:spcAft>
              <a:buSzPct val="75000"/>
              <a:buFont typeface="StarSymbol"/>
              <a:buChar char="–"/>
            </a:pPr>
            <a:r>
              <a:rPr lang="en-US" sz="3200">
                <a:latin typeface="Liberation Sans" pitchFamily="18"/>
              </a:rPr>
              <a:t>Put into a segment called .init</a:t>
            </a:r>
          </a:p>
          <a:p>
            <a:pPr lvl="0">
              <a:buSzPct val="45000"/>
              <a:buFont typeface="StarSymbol"/>
              <a:buChar char="●"/>
            </a:pPr>
            <a:r>
              <a:rPr lang="en-US"/>
              <a:t>Problem</a:t>
            </a:r>
          </a:p>
          <a:p>
            <a:pPr marL="0" lvl="1" indent="0" hangingPunct="0">
              <a:spcBef>
                <a:spcPts val="0"/>
              </a:spcBef>
              <a:spcAft>
                <a:spcPts val="1414"/>
              </a:spcAft>
              <a:buSzPct val="45000"/>
              <a:buFont typeface="StarSymbol"/>
              <a:buChar char="●"/>
            </a:pPr>
            <a:r>
              <a:rPr lang="en-US" sz="3200">
                <a:latin typeface="Liberation Sans" pitchFamily="18"/>
              </a:rPr>
              <a:t>Order matters</a:t>
            </a:r>
          </a:p>
          <a:p>
            <a:pPr marL="0" lvl="1" indent="0" hangingPunct="0">
              <a:spcBef>
                <a:spcPts val="0"/>
              </a:spcBef>
              <a:spcAft>
                <a:spcPts val="1414"/>
              </a:spcAft>
              <a:buSzPct val="45000"/>
              <a:buFont typeface="StarSymbol"/>
              <a:buChar char="●"/>
            </a:pPr>
            <a:r>
              <a:rPr lang="en-US" sz="3200">
                <a:latin typeface="Liberation Sans" pitchFamily="18"/>
              </a:rPr>
              <a:t>Ideally you should track dependencies</a:t>
            </a:r>
          </a:p>
          <a:p>
            <a:pPr marL="0" lvl="2" indent="0" hangingPunct="0">
              <a:spcBef>
                <a:spcPts val="0"/>
              </a:spcBef>
              <a:spcAft>
                <a:spcPts val="1414"/>
              </a:spcAft>
              <a:buSzPct val="75000"/>
              <a:buFont typeface="StarSymbol"/>
              <a:buChar char="–"/>
            </a:pPr>
            <a:r>
              <a:rPr lang="en-US" sz="3200">
                <a:latin typeface="Liberation Sans" pitchFamily="18"/>
              </a:rPr>
              <a:t>This is not done</a:t>
            </a:r>
          </a:p>
          <a:p>
            <a:pPr marL="0" lvl="1" indent="0" hangingPunct="0">
              <a:spcBef>
                <a:spcPts val="0"/>
              </a:spcBef>
              <a:spcAft>
                <a:spcPts val="1414"/>
              </a:spcAft>
              <a:buSzPct val="45000"/>
              <a:buFont typeface="StarSymbol"/>
              <a:buChar char="●"/>
            </a:pPr>
            <a:r>
              <a:rPr lang="en-US" sz="3200">
                <a:latin typeface="Liberation Sans" pitchFamily="18"/>
              </a:rPr>
              <a:t>Simple hack</a:t>
            </a:r>
          </a:p>
          <a:p>
            <a:pPr marL="0" lvl="2" indent="0" hangingPunct="0">
              <a:spcBef>
                <a:spcPts val="0"/>
              </a:spcBef>
              <a:spcAft>
                <a:spcPts val="1414"/>
              </a:spcAft>
              <a:buSzPct val="75000"/>
              <a:buFont typeface="StarSymbol"/>
              <a:buChar char="–"/>
            </a:pPr>
            <a:r>
              <a:rPr lang="en-US" sz="3200">
                <a:latin typeface="Liberation Sans" pitchFamily="18"/>
              </a:rPr>
              <a:t>System libraries go first (.init), then user (.ctor)</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fontScale="70000" lnSpcReduction="20000"/>
          </a:bodyPr>
          <a:lstStyle/>
          <a:p>
            <a:pPr lvl="0"/>
            <a:endParaRPr lang="en-US">
              <a:solidFill>
                <a:srgbClr val="94476B"/>
              </a:solidFill>
              <a:latin typeface="LMMono10" pitchFamily="17"/>
            </a:endParaRPr>
          </a:p>
          <a:p>
            <a:pPr lvl="0">
              <a:spcAft>
                <a:spcPts val="0"/>
              </a:spcAft>
            </a:pPr>
            <a:r>
              <a:rPr lang="en-US">
                <a:solidFill>
                  <a:srgbClr val="94476B"/>
                </a:solidFill>
                <a:latin typeface="LMMono10" pitchFamily="17"/>
              </a:rPr>
              <a:t>#include &lt;stdio.h&gt;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void __attribute__ ((constructor)) a_constructor() {</a:t>
            </a:r>
          </a:p>
          <a:p>
            <a:pPr lvl="0">
              <a:spcAft>
                <a:spcPts val="0"/>
              </a:spcAft>
            </a:pPr>
            <a:r>
              <a:rPr lang="en-US">
                <a:solidFill>
                  <a:srgbClr val="94476B"/>
                </a:solidFill>
                <a:latin typeface="LMMono10" pitchFamily="17"/>
              </a:rPr>
              <a:t>    printf("%s\n", 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a:t>
            </a:r>
          </a:p>
          <a:p>
            <a:pPr lvl="0">
              <a:spcAft>
                <a:spcPts val="0"/>
              </a:spcAft>
            </a:pPr>
            <a:r>
              <a:rPr lang="en-US">
                <a:solidFill>
                  <a:srgbClr val="94476B"/>
                </a:solidFill>
                <a:latin typeface="LMMono10" pitchFamily="17"/>
              </a:rPr>
              <a:t>main()</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printf("%s\n",__FUNCTION__);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buSzPct val="45000"/>
              <a:buFont typeface="StarSymbol"/>
              <a:buChar char="●"/>
            </a:pPr>
            <a:r>
              <a:rPr lang="en-US" sz="5400"/>
              <a:t>Run it</a:t>
            </a:r>
          </a:p>
          <a:p>
            <a:pPr lvl="0">
              <a:spcAft>
                <a:spcPts val="0"/>
              </a:spcAft>
              <a:buSzPct val="45000"/>
              <a:buFont typeface="StarSymbol"/>
              <a:buChar char="●"/>
            </a:pPr>
            <a:r>
              <a:rPr lang="en-US">
                <a:solidFill>
                  <a:srgbClr val="94476B"/>
                </a:solidFill>
                <a:latin typeface="LMMono10" pitchFamily="17"/>
              </a:rPr>
              <a:t>$ ./hello</a:t>
            </a:r>
          </a:p>
          <a:p>
            <a:pPr lvl="0">
              <a:buSzPct val="45000"/>
              <a:buFont typeface="StarSymbol"/>
              <a:buChar char="●"/>
            </a:pPr>
            <a:r>
              <a:rPr lang="en-US">
                <a:solidFill>
                  <a:srgbClr val="94476B"/>
                </a:solidFill>
                <a:latin typeface="LMMono10" pitchFamily="17"/>
              </a:rPr>
              <a:t>a_constructor</a:t>
            </a:r>
          </a:p>
          <a:p>
            <a:pPr lvl="0">
              <a:buSzPct val="45000"/>
              <a:buFont typeface="StarSymbol"/>
              <a:buChar char="●"/>
            </a:pPr>
            <a:r>
              <a:rPr lang="en-US">
                <a:solidFill>
                  <a:srgbClr val="94476B"/>
                </a:solidFill>
                <a:latin typeface="LMMono10" pitchFamily="17"/>
              </a:rPr>
              <a:t>main</a:t>
            </a:r>
          </a:p>
          <a:p>
            <a:pPr lvl="0">
              <a:buSzPct val="45000"/>
              <a:buFont typeface="StarSymbol"/>
              <a:buChar char="●"/>
            </a:pPr>
            <a:r>
              <a:rPr lang="en-US">
                <a:solidFill>
                  <a:srgbClr val="94476B"/>
                </a:solidFill>
                <a:latin typeface="LMMono10" pitchFamily="17"/>
              </a:rPr>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Map ELF sections into memory</a:t>
            </a:r>
          </a:p>
          <a:p>
            <a:pPr lvl="0">
              <a:buSzPct val="45000"/>
              <a:buFont typeface="StarSymbol"/>
              <a:buChar char="●"/>
            </a:pPr>
            <a:r>
              <a:rPr lang="en-US"/>
              <a:t>Note the interpreter section</a:t>
            </a:r>
          </a:p>
          <a:p>
            <a:pPr marL="0" lvl="1" indent="0" hangingPunct="0">
              <a:spcBef>
                <a:spcPts val="0"/>
              </a:spcBef>
              <a:spcAft>
                <a:spcPts val="1414"/>
              </a:spcAft>
              <a:buSzPct val="45000"/>
              <a:buFont typeface="StarSymbol"/>
              <a:buChar char="●"/>
            </a:pPr>
            <a:r>
              <a:rPr lang="en-US" sz="3200">
                <a:latin typeface="Liberation Sans" pitchFamily="18"/>
              </a:rPr>
              <a:t>Usually ld.so</a:t>
            </a:r>
          </a:p>
          <a:p>
            <a:pPr lvl="0">
              <a:buSzPct val="45000"/>
              <a:buFont typeface="StarSymbol"/>
              <a:buChar char="●"/>
            </a:pPr>
            <a:r>
              <a:rPr lang="en-US"/>
              <a:t>Map ld.so into memory</a:t>
            </a:r>
          </a:p>
          <a:p>
            <a:pPr marL="0" lvl="1" indent="0" hangingPunct="0">
              <a:spcBef>
                <a:spcPts val="0"/>
              </a:spcBef>
              <a:spcAft>
                <a:spcPts val="1414"/>
              </a:spcAft>
              <a:buSzPct val="45000"/>
              <a:buFont typeface="StarSymbol"/>
              <a:buChar char="●"/>
            </a:pPr>
            <a:r>
              <a:rPr lang="en-US" sz="3200">
                <a:latin typeface="Liberation Sans" pitchFamily="18"/>
              </a:rPr>
              <a:t>Start ld.so instead of the program</a:t>
            </a:r>
          </a:p>
          <a:p>
            <a:pPr lvl="0">
              <a:buSzPct val="45000"/>
              <a:buFont typeface="StarSymbol"/>
              <a:buChar char="●"/>
            </a:pPr>
            <a:r>
              <a:rPr lang="en-US"/>
              <a:t>Linker (ld.so) intializes itself</a:t>
            </a:r>
          </a:p>
          <a:p>
            <a:pPr lvl="0">
              <a:buSzPct val="45000"/>
              <a:buFont typeface="StarSymbol"/>
              <a:buChar char="●"/>
            </a:pPr>
            <a:r>
              <a:rPr lang="en-US"/>
              <a:t>Finds the names of shared libraries required by the program</a:t>
            </a:r>
          </a:p>
          <a:p>
            <a:pPr marL="0" lvl="1" indent="0" hangingPunct="0">
              <a:spcBef>
                <a:spcPts val="0"/>
              </a:spcBef>
              <a:spcAft>
                <a:spcPts val="1414"/>
              </a:spcAft>
              <a:buSzPct val="45000"/>
              <a:buFont typeface="StarSymbol"/>
              <a:buChar char="●"/>
            </a:pPr>
            <a:r>
              <a:rPr lang="en-US" sz="3200">
                <a:latin typeface="Liberation Sans" pitchFamily="18"/>
              </a:rPr>
              <a:t>DT_NEEDED entries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The kernel checks if </a:t>
            </a:r>
            <a:r>
              <a:rPr lang="en-US">
                <a:solidFill>
                  <a:srgbClr val="1B75BC"/>
                </a:solidFill>
              </a:rPr>
              <a:t>PT_INTERP</a:t>
            </a:r>
            <a:r>
              <a:rPr lang="en-US"/>
              <a:t> is present in the ELF header</a:t>
            </a:r>
          </a:p>
          <a:p>
            <a:pPr marL="0" lvl="1" indent="0" hangingPunct="0">
              <a:spcBef>
                <a:spcPts val="0"/>
              </a:spcBef>
              <a:spcAft>
                <a:spcPts val="1414"/>
              </a:spcAft>
              <a:buSzPct val="45000"/>
              <a:buFont typeface="StarSymbol"/>
              <a:buChar char="●"/>
            </a:pPr>
            <a:r>
              <a:rPr lang="en-US" sz="3200">
                <a:latin typeface="Liberation Sans" pitchFamily="18"/>
              </a:rPr>
              <a:t>Reads the filename of the interpreter</a:t>
            </a:r>
          </a:p>
          <a:p>
            <a:pPr marL="0" lvl="1" indent="0" hangingPunct="0">
              <a:spcBef>
                <a:spcPts val="0"/>
              </a:spcBef>
              <a:spcAft>
                <a:spcPts val="1414"/>
              </a:spcAft>
              <a:buSzPct val="45000"/>
              <a:buFont typeface="StarSymbol"/>
              <a:buChar char="●"/>
            </a:pPr>
            <a:r>
              <a:rPr lang="en-US" sz="3200">
                <a:latin typeface="Liberation Sans" pitchFamily="18"/>
              </a:rPr>
              <a:t>Reads the interpreter and loads it in program’s memory</a:t>
            </a:r>
          </a:p>
          <a:p>
            <a:pPr marL="0" lvl="2" indent="0" hangingPunct="0">
              <a:spcBef>
                <a:spcPts val="0"/>
              </a:spcBef>
              <a:spcAft>
                <a:spcPts val="1414"/>
              </a:spcAft>
              <a:buSzPct val="75000"/>
              <a:buFont typeface="StarSymbol"/>
              <a:buChar char="–"/>
            </a:pPr>
            <a:r>
              <a:rPr lang="en-US" sz="3200">
                <a:latin typeface="Liberation Sans" pitchFamily="18"/>
              </a:rPr>
              <a:t>It’s an ELF executable itself</a:t>
            </a:r>
          </a:p>
          <a:p>
            <a:pPr marL="0" lvl="1" indent="0" hangingPunct="0">
              <a:spcBef>
                <a:spcPts val="0"/>
              </a:spcBef>
              <a:spcAft>
                <a:spcPts val="1414"/>
              </a:spcAft>
              <a:buSzPct val="45000"/>
              <a:buFont typeface="StarSymbol"/>
              <a:buChar char="●"/>
            </a:pPr>
            <a:r>
              <a:rPr lang="en-US" sz="3200">
                <a:latin typeface="Liberation Sans" pitchFamily="18"/>
              </a:rPr>
              <a:t>Sets to start the program at the entry point of the interpreter</a:t>
            </a:r>
          </a:p>
          <a:p>
            <a:pPr marL="0" lvl="2" indent="0" hangingPunct="0">
              <a:spcBef>
                <a:spcPts val="0"/>
              </a:spcBef>
              <a:spcAft>
                <a:spcPts val="1414"/>
              </a:spcAft>
              <a:buSzPct val="75000"/>
              <a:buFont typeface="StarSymbol"/>
              <a:buChar char="–"/>
            </a:pPr>
            <a:r>
              <a:rPr lang="en-US" sz="3200">
                <a:solidFill>
                  <a:srgbClr val="1B75BC"/>
                </a:solidFill>
                <a:latin typeface="Liberation Sans" pitchFamily="18"/>
              </a:rPr>
              <a:t>execv()</a:t>
            </a:r>
            <a:r>
              <a:rPr lang="en-US" sz="3200">
                <a:latin typeface="Liberation Sans" pitchFamily="18"/>
              </a:rPr>
              <a:t> completes starting interpreter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92500" lnSpcReduction="20000"/>
          </a:bodyPr>
          <a:lstStyle/>
          <a:p>
            <a:pPr lvl="0">
              <a:buSzPct val="45000"/>
              <a:buFont typeface="StarSymbol"/>
              <a:buChar char="●"/>
            </a:pPr>
            <a:r>
              <a:rPr lang="en-US"/>
              <a:t>DT_RPATH symbol</a:t>
            </a:r>
          </a:p>
          <a:p>
            <a:pPr marL="0" lvl="1" indent="0" hangingPunct="0">
              <a:spcBef>
                <a:spcPts val="0"/>
              </a:spcBef>
              <a:spcAft>
                <a:spcPts val="1414"/>
              </a:spcAft>
              <a:buSzPct val="45000"/>
              <a:buFont typeface="StarSymbol"/>
              <a:buChar char="●"/>
            </a:pPr>
            <a:r>
              <a:rPr lang="en-US" sz="3200">
                <a:latin typeface="Liberation Sans" pitchFamily="18"/>
              </a:rPr>
              <a:t>Can be linked into a file by a normal linker at link time</a:t>
            </a:r>
          </a:p>
          <a:p>
            <a:pPr lvl="0">
              <a:buSzPct val="45000"/>
              <a:buFont typeface="StarSymbol"/>
              <a:buChar char="●"/>
            </a:pPr>
            <a:r>
              <a:rPr lang="en-US"/>
              <a:t>LD_LIBRARY_PATH</a:t>
            </a:r>
          </a:p>
          <a:p>
            <a:pPr lvl="0">
              <a:buSzPct val="45000"/>
              <a:buFont typeface="StarSymbol"/>
              <a:buChar char="●"/>
            </a:pPr>
            <a:r>
              <a:rPr lang="en-US"/>
              <a:t>Library cache file</a:t>
            </a:r>
          </a:p>
          <a:p>
            <a:pPr marL="0" lvl="1" indent="0" hangingPunct="0">
              <a:spcBef>
                <a:spcPts val="0"/>
              </a:spcBef>
              <a:spcAft>
                <a:spcPts val="1414"/>
              </a:spcAft>
              <a:buSzPct val="45000"/>
              <a:buFont typeface="StarSymbol"/>
              <a:buChar char="●"/>
            </a:pPr>
            <a:r>
              <a:rPr lang="en-US" sz="3200">
                <a:latin typeface="Liberation Sans" pitchFamily="18"/>
              </a:rPr>
              <a:t>/etc/ld.so.conf</a:t>
            </a:r>
          </a:p>
          <a:p>
            <a:pPr marL="0" lvl="1" indent="0" hangingPunct="0">
              <a:spcBef>
                <a:spcPts val="0"/>
              </a:spcBef>
              <a:spcAft>
                <a:spcPts val="1414"/>
              </a:spcAft>
              <a:buSzPct val="45000"/>
              <a:buFont typeface="StarSymbol"/>
              <a:buChar char="●"/>
            </a:pPr>
            <a:r>
              <a:rPr lang="en-US" sz="3200">
                <a:latin typeface="Liberation Sans" pitchFamily="18"/>
              </a:rPr>
              <a:t>This is the most normal way to resolve library paths</a:t>
            </a:r>
          </a:p>
          <a:p>
            <a:pPr lvl="0">
              <a:buSzPct val="45000"/>
              <a:buFont typeface="StarSymbol"/>
              <a:buChar char="●"/>
            </a:pPr>
            <a:r>
              <a:rPr lang="en-US"/>
              <a:t>Default library path</a:t>
            </a:r>
          </a:p>
          <a:p>
            <a:pPr marL="0" lvl="1" indent="0" hangingPunct="0">
              <a:spcBef>
                <a:spcPts val="0"/>
              </a:spcBef>
              <a:spcAft>
                <a:spcPts val="1414"/>
              </a:spcAft>
              <a:buSzPct val="45000"/>
              <a:buFont typeface="StarSymbol"/>
              <a:buChar char="●"/>
            </a:pPr>
            <a:r>
              <a:rPr lang="en-US" sz="3200">
                <a:latin typeface="Liberation Sans" pitchFamily="18"/>
              </a:rPr>
              <a:t>/usr/lib</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lvl="0">
              <a:buSzPct val="45000"/>
              <a:buFont typeface="StarSymbol"/>
              <a:buChar char="●"/>
            </a:pPr>
            <a:r>
              <a:rPr lang="en-US"/>
              <a:t>When the library is found it is loaded into memory</a:t>
            </a:r>
          </a:p>
          <a:p>
            <a:pPr marL="0" lvl="1" indent="0" hangingPunct="0">
              <a:spcBef>
                <a:spcPts val="0"/>
              </a:spcBef>
              <a:spcAft>
                <a:spcPts val="1414"/>
              </a:spcAft>
              <a:buSzPct val="45000"/>
              <a:buFont typeface="StarSymbol"/>
              <a:buChar char="●"/>
            </a:pPr>
            <a:r>
              <a:rPr lang="en-US" sz="3200">
                <a:latin typeface="Liberation Sans" pitchFamily="18"/>
              </a:rPr>
              <a:t>Linker adds its symbol table to the linked list of symbol tables</a:t>
            </a:r>
          </a:p>
          <a:p>
            <a:pPr marL="0" lvl="1" indent="0" hangingPunct="0">
              <a:spcBef>
                <a:spcPts val="0"/>
              </a:spcBef>
              <a:spcAft>
                <a:spcPts val="1414"/>
              </a:spcAft>
              <a:buSzPct val="45000"/>
              <a:buFont typeface="StarSymbol"/>
              <a:buChar char="●"/>
            </a:pPr>
            <a:r>
              <a:rPr lang="en-US" sz="3200">
                <a:latin typeface="Liberation Sans" pitchFamily="18"/>
              </a:rPr>
              <a:t>Recursively searches if the library depends on other libraries</a:t>
            </a:r>
          </a:p>
          <a:p>
            <a:pPr marL="0" lvl="2" indent="0" hangingPunct="0">
              <a:spcBef>
                <a:spcPts val="0"/>
              </a:spcBef>
              <a:spcAft>
                <a:spcPts val="1414"/>
              </a:spcAft>
              <a:buSzPct val="75000"/>
              <a:buFont typeface="StarSymbol"/>
              <a:buChar char="–"/>
            </a:pPr>
            <a:r>
              <a:rPr lang="en-US" sz="3200">
                <a:latin typeface="Liberation Sans" pitchFamily="18"/>
              </a:rPr>
              <a:t>Loads them if needed</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lvl="0">
              <a:buSzPct val="45000"/>
              <a:buFont typeface="StarSymbol"/>
              <a:buChar char="●"/>
            </a:pPr>
            <a:r>
              <a:rPr lang="en-US"/>
              <a:t>Remember PIC needs relocation in the data segment and GOT</a:t>
            </a:r>
          </a:p>
          <a:p>
            <a:pPr marL="0" lvl="1" indent="0" hangingPunct="0">
              <a:spcBef>
                <a:spcPts val="0"/>
              </a:spcBef>
              <a:spcAft>
                <a:spcPts val="1414"/>
              </a:spcAft>
              <a:buSzPct val="45000"/>
              <a:buFont typeface="StarSymbol"/>
              <a:buChar char="●"/>
            </a:pPr>
            <a:r>
              <a:rPr lang="en-US" sz="3200">
                <a:latin typeface="Liberation Sans" pitchFamily="18"/>
              </a:rPr>
              <a:t>ld.so linker performs this relocation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6BC6-FF5F-988C-40D1-F819D560E292}"/>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946DE47E-B63A-A618-6EF8-8DAA12C5BCFE}"/>
              </a:ext>
            </a:extLst>
          </p:cNvPr>
          <p:cNvSpPr txBox="1">
            <a:spLocks noGrp="1"/>
          </p:cNvSpPr>
          <p:nvPr>
            <p:ph type="body" idx="4294967295"/>
          </p:nvPr>
        </p:nvSpPr>
        <p:spPr/>
        <p:txBody>
          <a:bodyPr/>
          <a:lstStyle/>
          <a:p>
            <a:pPr lvl="0">
              <a:buSzPct val="45000"/>
              <a:buFont typeface="StarSymbol"/>
              <a:buChar char="●"/>
            </a:pPr>
            <a:r>
              <a:rPr lang="en-US"/>
              <a:t>You understand linking and loading</a:t>
            </a:r>
          </a:p>
          <a:p>
            <a:pPr marL="0" lvl="1" indent="0" hangingPunct="0">
              <a:spcBef>
                <a:spcPts val="0"/>
              </a:spcBef>
              <a:spcAft>
                <a:spcPts val="1414"/>
              </a:spcAft>
              <a:buSzPct val="45000"/>
              <a:buFont typeface="StarSymbol"/>
              <a:buChar char="●"/>
            </a:pPr>
            <a:r>
              <a:rPr lang="en-US" sz="3200">
                <a:latin typeface="Liberation Sans" pitchFamily="18"/>
              </a:rPr>
              <a:t>Relocation</a:t>
            </a:r>
          </a:p>
          <a:p>
            <a:pPr marL="0" lvl="2" indent="0" hangingPunct="0">
              <a:spcBef>
                <a:spcPts val="0"/>
              </a:spcBef>
              <a:spcAft>
                <a:spcPts val="1414"/>
              </a:spcAft>
              <a:buSzPct val="75000"/>
              <a:buFont typeface="StarSymbol"/>
              <a:buChar char="–"/>
            </a:pPr>
            <a:r>
              <a:rPr lang="en-US" sz="3200">
                <a:latin typeface="Liberation Sans" pitchFamily="18"/>
              </a:rPr>
              <a:t>Assign load address to each object file</a:t>
            </a:r>
          </a:p>
          <a:p>
            <a:pPr marL="0" lvl="2" indent="0" hangingPunct="0">
              <a:spcBef>
                <a:spcPts val="0"/>
              </a:spcBef>
              <a:spcAft>
                <a:spcPts val="1414"/>
              </a:spcAft>
              <a:buSzPct val="75000"/>
              <a:buFont typeface="StarSymbol"/>
              <a:buChar char="–"/>
            </a:pPr>
            <a:r>
              <a:rPr lang="en-US" sz="3200">
                <a:latin typeface="Liberation Sans" pitchFamily="18"/>
              </a:rPr>
              <a:t>Patch the code</a:t>
            </a:r>
          </a:p>
          <a:p>
            <a:pPr marL="0" lvl="1" indent="0" hangingPunct="0">
              <a:spcBef>
                <a:spcPts val="0"/>
              </a:spcBef>
              <a:spcAft>
                <a:spcPts val="1414"/>
              </a:spcAft>
              <a:buSzPct val="45000"/>
              <a:buFont typeface="StarSymbol"/>
              <a:buChar char="●"/>
            </a:pPr>
            <a:r>
              <a:rPr lang="en-US" sz="3200">
                <a:latin typeface="Liberation Sans" pitchFamily="18"/>
              </a:rPr>
              <a:t>Symbol resolution</a:t>
            </a:r>
          </a:p>
          <a:p>
            <a:pPr marL="0" lvl="2" indent="0" hangingPunct="0">
              <a:spcBef>
                <a:spcPts val="0"/>
              </a:spcBef>
              <a:spcAft>
                <a:spcPts val="1414"/>
              </a:spcAft>
              <a:buSzPct val="75000"/>
              <a:buFont typeface="StarSymbol"/>
              <a:buChar char="–"/>
            </a:pPr>
            <a:r>
              <a:rPr lang="en-US" sz="3200">
                <a:latin typeface="Liberation Sans" pitchFamily="18"/>
              </a:rPr>
              <a:t>Resolve symbols imported from other object files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4DD3-14BB-8806-5D69-758CA6113A16}"/>
              </a:ext>
            </a:extLst>
          </p:cNvPr>
          <p:cNvSpPr txBox="1">
            <a:spLocks noGrp="1"/>
          </p:cNvSpPr>
          <p:nvPr>
            <p:ph type="title" idx="4294967295"/>
          </p:nvPr>
        </p:nvSpPr>
        <p:spPr/>
        <p:txBody>
          <a:bodyPr/>
          <a:lstStyle/>
          <a:p>
            <a:pPr lvl="0"/>
            <a:r>
              <a:rPr lang="en-US"/>
              <a:t>Resources</a:t>
            </a:r>
          </a:p>
        </p:txBody>
      </p:sp>
      <p:sp>
        <p:nvSpPr>
          <p:cNvPr id="3" name="Text Placeholder 2">
            <a:extLst>
              <a:ext uri="{FF2B5EF4-FFF2-40B4-BE49-F238E27FC236}">
                <a16:creationId xmlns:a16="http://schemas.microsoft.com/office/drawing/2014/main" id="{C573F21C-2F87-D8FC-4503-499F1F0469BE}"/>
              </a:ext>
            </a:extLst>
          </p:cNvPr>
          <p:cNvSpPr txBox="1">
            <a:spLocks noGrp="1"/>
          </p:cNvSpPr>
          <p:nvPr>
            <p:ph type="body" idx="4294967295"/>
          </p:nvPr>
        </p:nvSpPr>
        <p:spPr/>
        <p:txBody>
          <a:bodyPr/>
          <a:lstStyle/>
          <a:p>
            <a:pPr lvl="0">
              <a:buSzPct val="45000"/>
              <a:buFont typeface="StarSymbol"/>
              <a:buChar char="●"/>
            </a:pPr>
            <a:r>
              <a:rPr lang="en-US" sz="2600"/>
              <a:t>How statically linked programs run on Linux by Eli Bendersky</a:t>
            </a:r>
          </a:p>
          <a:p>
            <a:pPr lvl="0">
              <a:buSzPct val="45000"/>
              <a:buFont typeface="StarSymbol"/>
              <a:buChar char="●"/>
            </a:pPr>
            <a:r>
              <a:rPr lang="en-US" sz="1800">
                <a:hlinkClick r:id="rId3"/>
              </a:rPr>
              <a:t>https://eli.thegreenplace.net/2012/08/13/how-statically-linked-programs-run-on-linux</a:t>
            </a:r>
          </a:p>
          <a:p>
            <a:pPr lvl="0">
              <a:buSzPct val="45000"/>
              <a:buFont typeface="StarSymbol"/>
              <a:buChar char="●"/>
            </a:pPr>
            <a:r>
              <a:rPr lang="en-US" sz="2400"/>
              <a:t>Linux x86 Program Start Up or - How the heck do we get to main()? by Patrick Horgan</a:t>
            </a:r>
          </a:p>
          <a:p>
            <a:pPr lvl="0">
              <a:buSzPct val="45000"/>
              <a:buFont typeface="StarSymbol"/>
              <a:buChar char="●"/>
            </a:pPr>
            <a:r>
              <a:rPr lang="en-US" sz="2000">
                <a:hlinkClick r:id="rId4"/>
              </a:rPr>
              <a:t>http://dbp-consulting.com/tutorials/debugging/linuxProgramStartup.html</a:t>
            </a:r>
          </a:p>
          <a:p>
            <a:pPr lvl="0">
              <a:buSzPct val="45000"/>
              <a:buFont typeface="StarSymbol"/>
              <a:buChar char="●"/>
            </a:pPr>
            <a:r>
              <a:rPr lang="en-US" sz="2000">
                <a:hlinkClick r:id="rId5"/>
              </a:rPr>
              <a:t>https://lwn.net/Articles/630727/</a:t>
            </a:r>
          </a:p>
          <a:p>
            <a:pPr lvl="0">
              <a:buSzPct val="45000"/>
              <a:buFont typeface="StarSymbol"/>
              <a:buChar char="●"/>
            </a:pPr>
            <a:r>
              <a:rPr lang="en-US" sz="2000">
                <a:hlinkClick r:id="rId6"/>
              </a:rPr>
              <a:t>https://lwn.net/Articles/631631/</a:t>
            </a:r>
          </a:p>
          <a:p>
            <a:pPr lvl="0">
              <a:buSzPct val="45000"/>
              <a:buFont typeface="StarSymbol"/>
              <a:buChar char="●"/>
            </a:pPr>
            <a:endParaRPr lang="en-US" sz="2600"/>
          </a:p>
          <a:p>
            <a:pPr lvl="0"/>
            <a:endParaRPr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5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DBC7E5B-D2A4-6631-BB48-E6CF3D9A23DD}"/>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1302652" y="6226920"/>
            <a:ext cx="907164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68161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Conceptually: five kinds of information</a:t>
            </a:r>
          </a:p>
          <a:p>
            <a:pPr marL="0" lvl="1" indent="0" hangingPunct="0">
              <a:spcBef>
                <a:spcPts val="0"/>
              </a:spcBef>
              <a:spcAft>
                <a:spcPts val="1414"/>
              </a:spcAft>
              <a:buSzPct val="45000"/>
              <a:buFont typeface="StarSymbol"/>
              <a:buChar char="●"/>
            </a:pPr>
            <a:r>
              <a:rPr lang="en-US" sz="3200">
                <a:latin typeface="Liberation Sans" pitchFamily="18"/>
              </a:rPr>
              <a:t>Header: code size, name of the source file, creation date</a:t>
            </a:r>
          </a:p>
          <a:p>
            <a:pPr marL="0" lvl="1" indent="0" hangingPunct="0">
              <a:spcBef>
                <a:spcPts val="0"/>
              </a:spcBef>
              <a:spcAft>
                <a:spcPts val="1414"/>
              </a:spcAft>
              <a:buSzPct val="45000"/>
              <a:buFont typeface="StarSymbol"/>
              <a:buChar char="●"/>
            </a:pPr>
            <a:r>
              <a:rPr lang="en-US" sz="3200">
                <a:latin typeface="Liberation Sans" pitchFamily="18"/>
              </a:rPr>
              <a:t>Object code: binary instruction and data generated by the compiler</a:t>
            </a:r>
          </a:p>
          <a:p>
            <a:pPr marL="0" lvl="1" indent="0" hangingPunct="0">
              <a:spcBef>
                <a:spcPts val="0"/>
              </a:spcBef>
              <a:spcAft>
                <a:spcPts val="1414"/>
              </a:spcAft>
              <a:buSzPct val="45000"/>
              <a:buFont typeface="StarSymbol"/>
              <a:buChar char="●"/>
            </a:pPr>
            <a:r>
              <a:rPr lang="en-US" sz="3200">
                <a:latin typeface="Liberation Sans" pitchFamily="18"/>
              </a:rPr>
              <a:t>Relocation information: list of places in the object code that need to be patched</a:t>
            </a:r>
          </a:p>
          <a:p>
            <a:pPr marL="0" lvl="1" indent="0" hangingPunct="0">
              <a:spcBef>
                <a:spcPts val="0"/>
              </a:spcBef>
              <a:spcAft>
                <a:spcPts val="1414"/>
              </a:spcAft>
              <a:buSzPct val="45000"/>
              <a:buFont typeface="StarSymbol"/>
              <a:buChar char="●"/>
            </a:pPr>
            <a:r>
              <a:rPr lang="en-US" sz="3200">
                <a:latin typeface="Liberation Sans" pitchFamily="18"/>
              </a:rPr>
              <a:t>Symbols: global symbols defined by this module</a:t>
            </a:r>
          </a:p>
          <a:p>
            <a:pPr marL="0" lvl="2" indent="0" hangingPunct="0">
              <a:spcBef>
                <a:spcPts val="0"/>
              </a:spcBef>
              <a:spcAft>
                <a:spcPts val="1414"/>
              </a:spcAft>
              <a:buSzPct val="75000"/>
              <a:buFont typeface="StarSymbol"/>
              <a:buChar char="–"/>
            </a:pPr>
            <a:r>
              <a:rPr lang="en-US" sz="3200">
                <a:latin typeface="Liberation Sans" pitchFamily="18"/>
              </a:rPr>
              <a:t>Symbols to be imported from other modules</a:t>
            </a:r>
          </a:p>
          <a:p>
            <a:pPr marL="0" lvl="1" indent="0" hangingPunct="0">
              <a:spcBef>
                <a:spcPts val="0"/>
              </a:spcBef>
              <a:spcAft>
                <a:spcPts val="1414"/>
              </a:spcAft>
              <a:buSzPct val="45000"/>
              <a:buFont typeface="StarSymbol"/>
              <a:buChar char="●"/>
            </a:pPr>
            <a:r>
              <a:rPr lang="en-US" sz="3200">
                <a:latin typeface="Liberation Sans" pitchFamily="18"/>
              </a:rPr>
              <a:t>Debugging information: source file and file number information, local symbols, data structure description</a:t>
            </a:r>
          </a:p>
          <a:p>
            <a:pPr lvl="0">
              <a:buSzPct val="45000"/>
              <a:buFont typeface="StarSymbol"/>
              <a:buChar char="●"/>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lstStyle/>
          <a:p>
            <a:pPr lvl="0">
              <a:buSzPct val="45000"/>
              <a:buFont typeface="StarSymbol"/>
              <a:buChar char="●"/>
            </a:pPr>
            <a:r>
              <a:rPr lang="en-US"/>
              <a:t>Small header</a:t>
            </a:r>
          </a:p>
          <a:p>
            <a:pPr lvl="0">
              <a:buSzPct val="45000"/>
              <a:buFont typeface="StarSymbol"/>
              <a:buChar char="●"/>
            </a:pPr>
            <a:r>
              <a:rPr lang="en-US"/>
              <a:t>Text section</a:t>
            </a:r>
          </a:p>
          <a:p>
            <a:pPr marL="0" lvl="1" indent="0" hangingPunct="0">
              <a:spcBef>
                <a:spcPts val="0"/>
              </a:spcBef>
              <a:spcAft>
                <a:spcPts val="1414"/>
              </a:spcAft>
              <a:buSzPct val="45000"/>
              <a:buFont typeface="StarSymbol"/>
              <a:buChar char="●"/>
            </a:pPr>
            <a:r>
              <a:rPr lang="en-US" sz="3200">
                <a:latin typeface="Liberation Sans" pitchFamily="18"/>
              </a:rPr>
              <a:t>Executable code</a:t>
            </a:r>
          </a:p>
          <a:p>
            <a:pPr lvl="0">
              <a:buSzPct val="45000"/>
              <a:buFont typeface="StarSymbol"/>
              <a:buChar char="●"/>
            </a:pPr>
            <a:r>
              <a:rPr lang="en-US"/>
              <a:t>Data section</a:t>
            </a:r>
          </a:p>
          <a:p>
            <a:pPr marL="0" lvl="1" indent="0" hangingPunct="0">
              <a:spcBef>
                <a:spcPts val="0"/>
              </a:spcBef>
              <a:spcAft>
                <a:spcPts val="1414"/>
              </a:spcAft>
              <a:buSzPct val="45000"/>
              <a:buFont typeface="StarSymbol"/>
              <a:buChar char="●"/>
            </a:pPr>
            <a:r>
              <a:rPr lang="en-US" sz="3200">
                <a:latin typeface="Liberation Sans" pitchFamily="18"/>
              </a:rPr>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lnSpcReduction="10000"/>
          </a:bodyPr>
          <a:lstStyle/>
          <a:p>
            <a:pPr lvl="0">
              <a:buSzPct val="45000"/>
              <a:buFont typeface="StarSymbol"/>
              <a:buChar char="●"/>
            </a:pPr>
            <a:r>
              <a:rPr lang="en-US"/>
              <a:t>A.OUT header</a:t>
            </a:r>
          </a:p>
          <a:p>
            <a:pPr lvl="0">
              <a:spcAft>
                <a:spcPts val="0"/>
              </a:spcAft>
            </a:pPr>
            <a:r>
              <a:rPr lang="en-US">
                <a:solidFill>
                  <a:srgbClr val="94476B"/>
                </a:solidFill>
                <a:latin typeface="LMMono10" pitchFamily="17"/>
              </a:rPr>
              <a:t>  int a_magic;  // magic number</a:t>
            </a:r>
          </a:p>
          <a:p>
            <a:pPr lvl="0">
              <a:spcAft>
                <a:spcPts val="0"/>
              </a:spcAft>
            </a:pPr>
            <a:r>
              <a:rPr lang="en-US">
                <a:solidFill>
                  <a:srgbClr val="94476B"/>
                </a:solidFill>
                <a:latin typeface="LMMono10" pitchFamily="17"/>
              </a:rPr>
              <a:t>  int a_text;   // text segment size</a:t>
            </a:r>
          </a:p>
          <a:p>
            <a:pPr lvl="0">
              <a:spcAft>
                <a:spcPts val="0"/>
              </a:spcAft>
            </a:pPr>
            <a:r>
              <a:rPr lang="en-US">
                <a:solidFill>
                  <a:srgbClr val="94476B"/>
                </a:solidFill>
                <a:latin typeface="LMMono10" pitchFamily="17"/>
              </a:rPr>
              <a:t>  int a_data;   // initialized data size</a:t>
            </a:r>
          </a:p>
          <a:p>
            <a:pPr lvl="0">
              <a:spcAft>
                <a:spcPts val="0"/>
              </a:spcAft>
            </a:pPr>
            <a:r>
              <a:rPr lang="en-US">
                <a:solidFill>
                  <a:srgbClr val="94476B"/>
                </a:solidFill>
                <a:latin typeface="LMMono10" pitchFamily="17"/>
              </a:rPr>
              <a:t>  int a_bss;    // uninitialized data size</a:t>
            </a:r>
          </a:p>
          <a:p>
            <a:pPr lvl="0">
              <a:spcAft>
                <a:spcPts val="0"/>
              </a:spcAft>
            </a:pPr>
            <a:r>
              <a:rPr lang="en-US">
                <a:solidFill>
                  <a:srgbClr val="94476B"/>
                </a:solidFill>
                <a:latin typeface="LMMono10" pitchFamily="17"/>
              </a:rPr>
              <a:t>  int a_syms;   // symbol table size</a:t>
            </a:r>
          </a:p>
          <a:p>
            <a:pPr lvl="0">
              <a:spcAft>
                <a:spcPts val="0"/>
              </a:spcAft>
            </a:pPr>
            <a:r>
              <a:rPr lang="en-US">
                <a:solidFill>
                  <a:srgbClr val="94476B"/>
                </a:solidFill>
                <a:latin typeface="LMMono10" pitchFamily="17"/>
              </a:rPr>
              <a:t>  int a_entry;  // entry point</a:t>
            </a:r>
          </a:p>
          <a:p>
            <a:pPr lvl="0">
              <a:spcAft>
                <a:spcPts val="0"/>
              </a:spcAft>
            </a:pPr>
            <a:r>
              <a:rPr lang="en-US">
                <a:solidFill>
                  <a:srgbClr val="94476B"/>
                </a:solidFill>
                <a:latin typeface="LMMono10" pitchFamily="17"/>
              </a:rPr>
              <a:t>  int a_trsize; // text relocation size</a:t>
            </a:r>
          </a:p>
          <a:p>
            <a:pPr lvl="0">
              <a:spcAft>
                <a:spcPts val="0"/>
              </a:spcAft>
            </a:pPr>
            <a:r>
              <a:rPr lang="en-US">
                <a:solidFill>
                  <a:srgbClr val="94476B"/>
                </a:solidFill>
                <a:latin typeface="LMMono10" pitchFamily="17"/>
              </a:rPr>
              <a:t>  int a_drsize; // data relocation size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p:txBody>
          <a:bodyPr>
            <a:normAutofit fontScale="62500" lnSpcReduction="20000"/>
          </a:bodyPr>
          <a:lstStyle/>
          <a:p>
            <a:pPr lvl="0">
              <a:buSzPct val="45000"/>
              <a:buFont typeface="StarSymbol"/>
              <a:buChar char="●"/>
            </a:pPr>
            <a:r>
              <a:rPr lang="en-US"/>
              <a:t>Read the header to get segment sizes</a:t>
            </a:r>
          </a:p>
          <a:p>
            <a:pPr lvl="0">
              <a:buSzPct val="45000"/>
              <a:buFont typeface="StarSymbol"/>
              <a:buChar char="●"/>
            </a:pPr>
            <a:r>
              <a:rPr lang="en-US"/>
              <a:t>Check if there is a shareable code segment for this file</a:t>
            </a:r>
          </a:p>
          <a:p>
            <a:pPr marL="0" lvl="2" indent="0" hangingPunct="0">
              <a:spcBef>
                <a:spcPts val="0"/>
              </a:spcBef>
              <a:spcAft>
                <a:spcPts val="1414"/>
              </a:spcAft>
              <a:buSzPct val="75000"/>
              <a:buFont typeface="StarSymbol"/>
              <a:buChar char="–"/>
            </a:pPr>
            <a:r>
              <a:rPr lang="en-US" sz="3200">
                <a:latin typeface="Liberation Sans" pitchFamily="18"/>
              </a:rPr>
              <a:t>If not, create one,</a:t>
            </a:r>
          </a:p>
          <a:p>
            <a:pPr marL="0" lvl="2" indent="0" hangingPunct="0">
              <a:spcBef>
                <a:spcPts val="0"/>
              </a:spcBef>
              <a:spcAft>
                <a:spcPts val="1414"/>
              </a:spcAft>
              <a:buSzPct val="75000"/>
              <a:buFont typeface="StarSymbol"/>
              <a:buChar char="–"/>
            </a:pPr>
            <a:r>
              <a:rPr lang="en-US" sz="3200">
                <a:latin typeface="Liberation Sans" pitchFamily="18"/>
              </a:rPr>
              <a:t>Map into the address space,</a:t>
            </a:r>
          </a:p>
          <a:p>
            <a:pPr marL="0" lvl="2" indent="0" hangingPunct="0">
              <a:spcBef>
                <a:spcPts val="0"/>
              </a:spcBef>
              <a:spcAft>
                <a:spcPts val="1414"/>
              </a:spcAft>
              <a:buSzPct val="75000"/>
              <a:buFont typeface="StarSymbol"/>
              <a:buChar char="–"/>
            </a:pPr>
            <a:r>
              <a:rPr lang="en-US" sz="3200">
                <a:latin typeface="Liberation Sans" pitchFamily="18"/>
              </a:rPr>
              <a:t>Read segment from a file into the address space</a:t>
            </a:r>
          </a:p>
          <a:p>
            <a:pPr lvl="0">
              <a:buSzPct val="45000"/>
              <a:buFont typeface="StarSymbol"/>
              <a:buChar char="●"/>
            </a:pPr>
            <a:r>
              <a:rPr lang="en-US"/>
              <a:t>Create a private data segment</a:t>
            </a:r>
          </a:p>
          <a:p>
            <a:pPr marL="0" lvl="2" indent="0" hangingPunct="0">
              <a:spcBef>
                <a:spcPts val="0"/>
              </a:spcBef>
              <a:spcAft>
                <a:spcPts val="1414"/>
              </a:spcAft>
              <a:buSzPct val="75000"/>
              <a:buFont typeface="StarSymbol"/>
              <a:buChar char="–"/>
            </a:pPr>
            <a:r>
              <a:rPr lang="en-US" sz="3200">
                <a:latin typeface="Liberation Sans" pitchFamily="18"/>
              </a:rPr>
              <a:t>Large enough for data and BSS</a:t>
            </a:r>
          </a:p>
          <a:p>
            <a:pPr marL="0" lvl="2" indent="0" hangingPunct="0">
              <a:spcBef>
                <a:spcPts val="0"/>
              </a:spcBef>
              <a:spcAft>
                <a:spcPts val="1414"/>
              </a:spcAft>
              <a:buSzPct val="75000"/>
              <a:buFont typeface="StarSymbol"/>
              <a:buChar char="–"/>
            </a:pPr>
            <a:r>
              <a:rPr lang="en-US" sz="3200">
                <a:latin typeface="Liberation Sans" pitchFamily="18"/>
              </a:rPr>
              <a:t>Read data segment, zero out the BSS segment</a:t>
            </a:r>
          </a:p>
          <a:p>
            <a:pPr lvl="0">
              <a:buSzPct val="45000"/>
              <a:buFont typeface="StarSymbol"/>
              <a:buChar char="●"/>
            </a:pPr>
            <a:r>
              <a:rPr lang="en-US"/>
              <a:t>Create and map stack segment</a:t>
            </a:r>
          </a:p>
          <a:p>
            <a:pPr marL="0" lvl="2" indent="0" hangingPunct="0">
              <a:spcBef>
                <a:spcPts val="0"/>
              </a:spcBef>
              <a:spcAft>
                <a:spcPts val="1414"/>
              </a:spcAft>
              <a:buSzPct val="75000"/>
              <a:buFont typeface="StarSymbol"/>
              <a:buChar char="–"/>
            </a:pPr>
            <a:r>
              <a:rPr lang="en-US" sz="3200">
                <a:latin typeface="Liberation Sans" pitchFamily="18"/>
              </a:rPr>
              <a:t>Place arguments from the command line on the stack</a:t>
            </a:r>
          </a:p>
          <a:p>
            <a:pPr lvl="0">
              <a:buSzPct val="45000"/>
              <a:buFont typeface="StarSymbol"/>
              <a:buChar char="●"/>
            </a:pPr>
            <a:r>
              <a:rPr lang="en-US"/>
              <a:t>Jump to the entry point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Relocatable object files (.o)</a:t>
            </a:r>
          </a:p>
          <a:p>
            <a:pPr lvl="0">
              <a:buSzPct val="45000"/>
              <a:buFont typeface="StarSymbol"/>
              <a:buChar char="●"/>
            </a:pPr>
            <a:r>
              <a:rPr lang="en-US"/>
              <a:t>Static libraries (.a)</a:t>
            </a:r>
          </a:p>
          <a:p>
            <a:pPr lvl="0">
              <a:buSzPct val="45000"/>
              <a:buFont typeface="StarSymbol"/>
              <a:buChar char="●"/>
            </a:pPr>
            <a:r>
              <a:rPr lang="en-US"/>
              <a:t>Shared libraries (.so)</a:t>
            </a:r>
          </a:p>
          <a:p>
            <a:pPr lvl="0">
              <a:buSzPct val="45000"/>
              <a:buFont typeface="StarSymbol"/>
              <a:buChar char="●"/>
            </a:pPr>
            <a:r>
              <a:rPr lang="en-US"/>
              <a:t>Executable files</a:t>
            </a:r>
          </a:p>
          <a:p>
            <a:pPr lvl="0">
              <a:buSzPct val="45000"/>
              <a:buFont typeface="StarSymbol"/>
              <a:buChar char="●"/>
            </a:pPr>
            <a:endParaRPr lang="en-US"/>
          </a:p>
          <a:p>
            <a:pPr lvl="0">
              <a:buSzPct val="45000"/>
              <a:buFont typeface="StarSymbol"/>
              <a:buChar char="●"/>
            </a:pPr>
            <a:r>
              <a:rPr lang="en-US"/>
              <a:t>We looked at A.OUT, but Unix has a general format capable to hold all of these files</a:t>
            </a:r>
          </a:p>
          <a:p>
            <a:pPr marL="0" lvl="1" indent="0" hangingPunct="0">
              <a:spcBef>
                <a:spcPts val="0"/>
              </a:spcBef>
              <a:spcAft>
                <a:spcPts val="1414"/>
              </a:spcAft>
              <a:buSzPct val="45000"/>
              <a:buFont typeface="StarSymbol"/>
              <a:buChar char="●"/>
            </a:pPr>
            <a:r>
              <a:rPr lang="en-US" sz="3200">
                <a:latin typeface="Liberation Sans" pitchFamily="18"/>
              </a:rPr>
              <a:t>ELF</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lstStyle/>
          <a:p>
            <a:pPr lvl="0">
              <a:buSzPct val="45000"/>
              <a:buFont typeface="StarSymbol"/>
              <a:buChar char="●"/>
            </a:pPr>
            <a:r>
              <a:rPr lang="en-US"/>
              <a:t>Header</a:t>
            </a:r>
          </a:p>
          <a:p>
            <a:pPr marL="0" lvl="1" indent="0" hangingPunct="0">
              <a:spcBef>
                <a:spcPts val="0"/>
              </a:spcBef>
              <a:spcAft>
                <a:spcPts val="1414"/>
              </a:spcAft>
              <a:buSzPct val="45000"/>
              <a:buFont typeface="StarSymbol"/>
              <a:buChar char="●"/>
            </a:pPr>
            <a:r>
              <a:rPr lang="en-US" sz="3200">
                <a:latin typeface="Liberation Sans" pitchFamily="18"/>
              </a:rPr>
              <a:t>Magic number</a:t>
            </a:r>
          </a:p>
          <a:p>
            <a:pPr marL="0" lvl="1" indent="0" hangingPunct="0">
              <a:spcBef>
                <a:spcPts val="0"/>
              </a:spcBef>
              <a:spcAft>
                <a:spcPts val="1414"/>
              </a:spcAft>
              <a:buSzPct val="45000"/>
              <a:buFont typeface="StarSymbol"/>
              <a:buChar char="●"/>
            </a:pPr>
            <a:r>
              <a:rPr lang="en-US" sz="3200">
                <a:latin typeface="Liberation Sans" pitchFamily="18"/>
              </a:rPr>
              <a:t>Entry point</a:t>
            </a:r>
          </a:p>
          <a:p>
            <a:pPr marL="0" lvl="1" indent="0" hangingPunct="0">
              <a:spcBef>
                <a:spcPts val="0"/>
              </a:spcBef>
              <a:spcAft>
                <a:spcPts val="1414"/>
              </a:spcAft>
              <a:buSzPct val="45000"/>
              <a:buFont typeface="StarSymbol"/>
              <a:buChar char="●"/>
            </a:pPr>
            <a:r>
              <a:rPr lang="en-US" sz="3200">
                <a:latin typeface="Liberation Sans" pitchFamily="18"/>
              </a:rPr>
              <a:t>Pointers to two tables</a:t>
            </a:r>
          </a:p>
          <a:p>
            <a:pPr marL="0" lvl="2" indent="0" hangingPunct="0">
              <a:spcBef>
                <a:spcPts val="0"/>
              </a:spcBef>
              <a:spcAft>
                <a:spcPts val="1414"/>
              </a:spcAft>
              <a:buSzPct val="75000"/>
              <a:buFont typeface="StarSymbol"/>
              <a:buChar char="–"/>
            </a:pPr>
            <a:r>
              <a:rPr lang="en-US" sz="3200">
                <a:latin typeface="Liberation Sans" pitchFamily="18"/>
              </a:rPr>
              <a:t>Program header table</a:t>
            </a:r>
          </a:p>
          <a:p>
            <a:pPr marL="0" lvl="2" indent="0" hangingPunct="0">
              <a:spcBef>
                <a:spcPts val="0"/>
              </a:spcBef>
              <a:spcAft>
                <a:spcPts val="1414"/>
              </a:spcAft>
              <a:buSzPct val="75000"/>
              <a:buFont typeface="StarSymbol"/>
              <a:buChar char="–"/>
            </a:pPr>
            <a:r>
              <a:rPr lang="en-US" sz="3200">
                <a:latin typeface="Liberation Sans" pitchFamily="18"/>
              </a:rPr>
              <a:t>Section header 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172200"/>
            <a:ext cx="4068000" cy="804960"/>
          </a:xfrm>
        </p:spPr>
        <p:txBody>
          <a:bodyPr/>
          <a:lstStyle/>
          <a:p>
            <a:pPr lvl="0"/>
            <a:r>
              <a:rPr lang="en-US"/>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9" y="457200"/>
            <a:ext cx="8640000" cy="6629400"/>
          </a:xfrm>
        </p:spPr>
        <p:txBody>
          <a:bodyPr>
            <a:normAutofit fontScale="55000" lnSpcReduction="20000"/>
          </a:bodyPr>
          <a:lstStyle/>
          <a:p>
            <a:pPr lvl="0">
              <a:buSzPct val="45000"/>
              <a:buFont typeface="StarSymbol"/>
              <a:buChar char="●"/>
            </a:pPr>
            <a:r>
              <a:rPr lang="en-US" sz="4400">
                <a:latin typeface="LM Mono 10" pitchFamily="17"/>
              </a:rPr>
              <a:t>gcc -c -fno-pic -static -fno-builtin -ggdb -m32 -fno-omit-frame-pointer hello-elf.c</a:t>
            </a:r>
          </a:p>
          <a:p>
            <a:pPr lvl="0">
              <a:buSzPct val="45000"/>
              <a:buFont typeface="StarSymbol"/>
              <a:buChar char="●"/>
            </a:pPr>
            <a:r>
              <a:rPr lang="en-US" sz="4400">
                <a:latin typeface="LM Mono 10" pitchFamily="17"/>
              </a:rPr>
              <a:t>ld -m elf_i386 -N -e main -Ttext 0 -o a.out hello-elf.o</a:t>
            </a:r>
          </a:p>
          <a:p>
            <a:pPr lvl="0">
              <a:buSzPct val="45000"/>
              <a:buFont typeface="StarSymbol"/>
              <a:buChar char="●"/>
            </a:pPr>
            <a:r>
              <a:rPr lang="en-US" sz="4400">
                <a:latin typeface="LM Mono 10" pitchFamily="17"/>
              </a:rPr>
              <a:t>readelf -a a.out</a:t>
            </a:r>
          </a:p>
          <a:p>
            <a:pPr lvl="0">
              <a:spcAft>
                <a:spcPts val="0"/>
              </a:spcAft>
            </a:pPr>
            <a:r>
              <a:rPr lang="en-US">
                <a:solidFill>
                  <a:srgbClr val="94476B"/>
                </a:solidFill>
                <a:latin typeface="LM Mono 10" pitchFamily="17"/>
              </a:rPr>
              <a:t>ELF Header:</a:t>
            </a:r>
          </a:p>
          <a:p>
            <a:pPr lvl="0">
              <a:spcAft>
                <a:spcPts val="0"/>
              </a:spcAft>
            </a:pPr>
            <a:r>
              <a:rPr lang="en-US">
                <a:solidFill>
                  <a:srgbClr val="94476B"/>
                </a:solidFill>
                <a:latin typeface="LM Mono 10" pitchFamily="17"/>
              </a:rPr>
              <a:t>  Magic:   7f 45 4c 46 01 01 01 00 00 00 00 00 00 00 00 00</a:t>
            </a:r>
          </a:p>
          <a:p>
            <a:pPr lvl="0">
              <a:spcAft>
                <a:spcPts val="0"/>
              </a:spcAft>
            </a:pPr>
            <a:r>
              <a:rPr lang="en-US">
                <a:solidFill>
                  <a:srgbClr val="94476B"/>
                </a:solidFill>
                <a:latin typeface="LM Mono 10" pitchFamily="17"/>
              </a:rPr>
              <a:t>  Class:                             ELF32</a:t>
            </a:r>
          </a:p>
          <a:p>
            <a:pPr lvl="0">
              <a:spcAft>
                <a:spcPts val="0"/>
              </a:spcAft>
            </a:pPr>
            <a:r>
              <a:rPr lang="en-US">
                <a:solidFill>
                  <a:srgbClr val="94476B"/>
                </a:solidFill>
                <a:latin typeface="LM Mono 10" pitchFamily="17"/>
              </a:rPr>
              <a:t>  Data:                              2's complement, little endian</a:t>
            </a:r>
          </a:p>
          <a:p>
            <a:pPr lvl="0">
              <a:spcAft>
                <a:spcPts val="0"/>
              </a:spcAft>
            </a:pPr>
            <a:r>
              <a:rPr lang="en-US">
                <a:solidFill>
                  <a:srgbClr val="94476B"/>
                </a:solidFill>
                <a:latin typeface="LM Mono 10" pitchFamily="17"/>
              </a:rPr>
              <a:t>  Version:                           1 (current)</a:t>
            </a:r>
          </a:p>
          <a:p>
            <a:pPr lvl="0">
              <a:spcAft>
                <a:spcPts val="0"/>
              </a:spcAft>
            </a:pPr>
            <a:r>
              <a:rPr lang="en-US">
                <a:solidFill>
                  <a:srgbClr val="94476B"/>
                </a:solidFill>
                <a:latin typeface="LM Mono 10" pitchFamily="17"/>
              </a:rPr>
              <a:t>  OS/ABI:                            UNIX - System V</a:t>
            </a:r>
          </a:p>
          <a:p>
            <a:pPr lvl="0">
              <a:spcAft>
                <a:spcPts val="0"/>
              </a:spcAft>
            </a:pPr>
            <a:r>
              <a:rPr lang="en-US">
                <a:solidFill>
                  <a:srgbClr val="94476B"/>
                </a:solidFill>
                <a:latin typeface="LM Mono 10" pitchFamily="17"/>
              </a:rPr>
              <a:t>  ABI Version:                       0</a:t>
            </a:r>
          </a:p>
          <a:p>
            <a:pPr lvl="0">
              <a:spcAft>
                <a:spcPts val="0"/>
              </a:spcAft>
            </a:pPr>
            <a:r>
              <a:rPr lang="en-US">
                <a:solidFill>
                  <a:srgbClr val="94476B"/>
                </a:solidFill>
                <a:latin typeface="LM Mono 10" pitchFamily="17"/>
              </a:rPr>
              <a:t>  Type:                              EXEC (Executable file)</a:t>
            </a:r>
          </a:p>
          <a:p>
            <a:pPr lvl="0">
              <a:spcAft>
                <a:spcPts val="0"/>
              </a:spcAft>
            </a:pPr>
            <a:r>
              <a:rPr lang="en-US">
                <a:solidFill>
                  <a:srgbClr val="94476B"/>
                </a:solidFill>
                <a:latin typeface="LM Mono 10" pitchFamily="17"/>
              </a:rPr>
              <a:t>  Machine:                           Intel 80386</a:t>
            </a:r>
          </a:p>
          <a:p>
            <a:pPr lvl="0">
              <a:spcAft>
                <a:spcPts val="0"/>
              </a:spcAft>
            </a:pPr>
            <a:r>
              <a:rPr lang="en-US">
                <a:solidFill>
                  <a:srgbClr val="94476B"/>
                </a:solidFill>
                <a:latin typeface="LM Mono 10" pitchFamily="17"/>
              </a:rPr>
              <a:t>  Version:                           0x1</a:t>
            </a:r>
          </a:p>
          <a:p>
            <a:pPr lvl="0">
              <a:spcAft>
                <a:spcPts val="0"/>
              </a:spcAft>
            </a:pPr>
            <a:r>
              <a:rPr lang="en-US">
                <a:solidFill>
                  <a:srgbClr val="94476B"/>
                </a:solidFill>
                <a:latin typeface="LM Mono 10" pitchFamily="17"/>
              </a:rPr>
              <a:t>  Entry point address:               0x0</a:t>
            </a:r>
          </a:p>
          <a:p>
            <a:pPr lvl="0">
              <a:spcAft>
                <a:spcPts val="0"/>
              </a:spcAft>
            </a:pPr>
            <a:r>
              <a:rPr lang="en-US">
                <a:solidFill>
                  <a:srgbClr val="94476B"/>
                </a:solidFill>
                <a:latin typeface="LM Mono 10" pitchFamily="17"/>
              </a:rPr>
              <a:t>  Start of program headers:          52 (bytes into file)</a:t>
            </a:r>
          </a:p>
          <a:p>
            <a:pPr lvl="0">
              <a:spcAft>
                <a:spcPts val="0"/>
              </a:spcAft>
            </a:pPr>
            <a:r>
              <a:rPr lang="en-US">
                <a:solidFill>
                  <a:srgbClr val="94476B"/>
                </a:solidFill>
                <a:latin typeface="LM Mono 10" pitchFamily="17"/>
              </a:rPr>
              <a:t>  Start of section headers:          2980 (bytes into file)</a:t>
            </a:r>
          </a:p>
          <a:p>
            <a:pPr lvl="0">
              <a:spcAft>
                <a:spcPts val="0"/>
              </a:spcAft>
            </a:pPr>
            <a:r>
              <a:rPr lang="en-US">
                <a:solidFill>
                  <a:srgbClr val="94476B"/>
                </a:solidFill>
                <a:latin typeface="LM Mono 10" pitchFamily="17"/>
              </a:rPr>
              <a:t>  Flags:                             0x0</a:t>
            </a:r>
          </a:p>
          <a:p>
            <a:pPr lvl="0">
              <a:spcAft>
                <a:spcPts val="0"/>
              </a:spcAft>
            </a:pPr>
            <a:r>
              <a:rPr lang="en-US">
                <a:solidFill>
                  <a:srgbClr val="94476B"/>
                </a:solidFill>
                <a:latin typeface="LM Mono 10" pitchFamily="17"/>
              </a:rPr>
              <a:t>  Size of this header:               52 (bytes)</a:t>
            </a:r>
          </a:p>
          <a:p>
            <a:pPr lvl="0">
              <a:spcAft>
                <a:spcPts val="0"/>
              </a:spcAft>
            </a:pPr>
            <a:r>
              <a:rPr lang="en-US">
                <a:solidFill>
                  <a:srgbClr val="94476B"/>
                </a:solidFill>
                <a:latin typeface="LM Mono 10" pitchFamily="17"/>
              </a:rPr>
              <a:t>  Size of program headers:           32 (bytes)</a:t>
            </a:r>
          </a:p>
          <a:p>
            <a:pPr lvl="0">
              <a:spcAft>
                <a:spcPts val="0"/>
              </a:spcAft>
            </a:pPr>
            <a:r>
              <a:rPr lang="en-US">
                <a:solidFill>
                  <a:srgbClr val="94476B"/>
                </a:solidFill>
                <a:latin typeface="LM Mono 10" pitchFamily="17"/>
              </a:rPr>
              <a:t>  Number of program headers:         2</a:t>
            </a:r>
          </a:p>
          <a:p>
            <a:pPr lvl="0">
              <a:spcAft>
                <a:spcPts val="0"/>
              </a:spcAft>
            </a:pPr>
            <a:r>
              <a:rPr lang="en-US">
                <a:solidFill>
                  <a:srgbClr val="94476B"/>
                </a:solidFill>
                <a:latin typeface="LM Mono 10" pitchFamily="17"/>
              </a:rPr>
              <a:t>  Size of section headers:           40 (bytes)</a:t>
            </a:r>
          </a:p>
          <a:p>
            <a:pPr lvl="0">
              <a:spcAft>
                <a:spcPts val="0"/>
              </a:spcAft>
            </a:pPr>
            <a:r>
              <a:rPr lang="en-US">
                <a:solidFill>
                  <a:srgbClr val="94476B"/>
                </a:solidFill>
                <a:latin typeface="LM Mono 10" pitchFamily="17"/>
              </a:rPr>
              <a:t>  Number of section headers:         15</a:t>
            </a:r>
          </a:p>
          <a:p>
            <a:pPr lvl="0">
              <a:spcAft>
                <a:spcPts val="0"/>
              </a:spcAft>
            </a:pPr>
            <a:r>
              <a:rPr lang="en-US">
                <a:solidFill>
                  <a:srgbClr val="94476B"/>
                </a:solidFill>
                <a:latin typeface="LM Mono 10" pitchFamily="17"/>
              </a:rPr>
              <a:t>  Section header string table index: 14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lvl="0">
              <a:buSzPct val="45000"/>
              <a:buFont typeface="StarSymbol"/>
              <a:buChar char="●"/>
            </a:pPr>
            <a:r>
              <a:rPr lang="en-US"/>
              <a:t>Used by the loader</a:t>
            </a:r>
          </a:p>
          <a:p>
            <a:pPr marL="0" lvl="1" indent="0" hangingPunct="0">
              <a:spcBef>
                <a:spcPts val="0"/>
              </a:spcBef>
              <a:spcAft>
                <a:spcPts val="1414"/>
              </a:spcAft>
              <a:buSzPct val="45000"/>
              <a:buFont typeface="StarSymbol"/>
              <a:buChar char="●"/>
            </a:pPr>
            <a:r>
              <a:rPr lang="en-US" sz="3200">
                <a:latin typeface="Liberation Sans" pitchFamily="18"/>
              </a:rPr>
              <a:t>Take all “segments” marked as LOAD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9" y="1769040"/>
            <a:ext cx="8640000" cy="5317560"/>
          </a:xfrm>
        </p:spPr>
        <p:txBody>
          <a:bodyPr>
            <a:normAutofit fontScale="55000" lnSpcReduction="20000"/>
          </a:bodyPr>
          <a:lstStyle/>
          <a:p>
            <a:pPr lvl="0">
              <a:buSzPct val="45000"/>
              <a:buFont typeface="StarSymbol"/>
              <a:buChar char="●"/>
            </a:pPr>
            <a:r>
              <a:rPr lang="en-US" sz="4400">
                <a:latin typeface="LM Mono 10" pitchFamily="17"/>
              </a:rPr>
              <a:t>gcc -c -fno-pic -static -fno-builtin -ggdb -m32 -fno-omit-frame-pointer hello-elf.c</a:t>
            </a:r>
          </a:p>
          <a:p>
            <a:pPr lvl="0">
              <a:buSzPct val="45000"/>
              <a:buFont typeface="StarSymbol"/>
              <a:buChar char="●"/>
            </a:pPr>
            <a:r>
              <a:rPr lang="en-US" sz="4400">
                <a:latin typeface="LM Mono 10" pitchFamily="17"/>
              </a:rPr>
              <a:t>ld -m elf_i386 -N -e main -Ttext 0 -o a.out hello-elf.o</a:t>
            </a:r>
          </a:p>
          <a:p>
            <a:pPr lvl="0">
              <a:buSzPct val="45000"/>
              <a:buFont typeface="StarSymbol"/>
              <a:buChar char="●"/>
            </a:pPr>
            <a:r>
              <a:rPr lang="en-US" sz="4400">
                <a:latin typeface="LM Mono 10" pitchFamily="17"/>
              </a:rPr>
              <a:t>readelf -a a.out</a:t>
            </a:r>
          </a:p>
          <a:p>
            <a:pPr lvl="0"/>
            <a:r>
              <a:rPr lang="en-US">
                <a:solidFill>
                  <a:srgbClr val="94476B"/>
                </a:solidFill>
                <a:latin typeface="LM Mono 10" pitchFamily="17"/>
              </a:rPr>
              <a:t>Program Headers:</a:t>
            </a:r>
          </a:p>
          <a:p>
            <a:pPr lvl="0"/>
            <a:r>
              <a:rPr lang="en-US">
                <a:solidFill>
                  <a:srgbClr val="94476B"/>
                </a:solidFill>
                <a:latin typeface="LM Mono 10" pitchFamily="17"/>
              </a:rPr>
              <a:t>  Type           Offset   VirtAddr   PhysAddr   FileSiz MemSiz  Flg Align</a:t>
            </a:r>
          </a:p>
          <a:p>
            <a:pPr lvl="0"/>
            <a:r>
              <a:rPr lang="en-US">
                <a:solidFill>
                  <a:srgbClr val="94476B"/>
                </a:solidFill>
                <a:latin typeface="LM Mono 10" pitchFamily="17"/>
              </a:rPr>
              <a:t>  LOAD           0x000074 0x00000000 0x00000000 0x00068 0x0006c RWE 0x4</a:t>
            </a:r>
          </a:p>
          <a:p>
            <a:pPr lvl="0"/>
            <a:r>
              <a:rPr lang="en-US">
                <a:solidFill>
                  <a:srgbClr val="94476B"/>
                </a:solidFill>
                <a:latin typeface="LM Mono 10" pitchFamily="17"/>
              </a:rPr>
              <a:t>  GNU_STACK      0x000000 0x00000000 0x00000000 0x00000 0x00000 RW  0x10</a:t>
            </a:r>
          </a:p>
          <a:p>
            <a:pPr lvl="0"/>
            <a:endParaRPr lang="en-US">
              <a:solidFill>
                <a:srgbClr val="94476B"/>
              </a:solidFill>
              <a:latin typeface="LM Mono 10" pitchFamily="17"/>
            </a:endParaRPr>
          </a:p>
          <a:p>
            <a:pPr lvl="0"/>
            <a:r>
              <a:rPr lang="en-US">
                <a:solidFill>
                  <a:srgbClr val="94476B"/>
                </a:solidFill>
                <a:latin typeface="LM Mono 10" pitchFamily="17"/>
              </a:rPr>
              <a:t> Section to Segment mapping:</a:t>
            </a:r>
          </a:p>
          <a:p>
            <a:pPr lvl="0"/>
            <a:r>
              <a:rPr lang="en-US">
                <a:solidFill>
                  <a:srgbClr val="94476B"/>
                </a:solidFill>
                <a:latin typeface="LM Mono 10" pitchFamily="17"/>
              </a:rPr>
              <a:t>  Segment Sections...</a:t>
            </a:r>
          </a:p>
          <a:p>
            <a:pPr lvl="0"/>
            <a:r>
              <a:rPr lang="en-US">
                <a:solidFill>
                  <a:srgbClr val="94476B"/>
                </a:solidFill>
                <a:latin typeface="LM Mono 10" pitchFamily="17"/>
              </a:rPr>
              <a:t>   00     .text .rodata .eh_frame .data .bss</a:t>
            </a:r>
          </a:p>
          <a:p>
            <a:pPr lvl="0"/>
            <a:r>
              <a:rPr lang="en-US">
                <a:solidFill>
                  <a:srgbClr val="94476B"/>
                </a:solidFill>
                <a:latin typeface="LM Mono 10" pitchFamily="17"/>
              </a:rPr>
              <a:t>   01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40"/>
            <a:ext cx="4068000" cy="4384800"/>
          </a:xfrm>
        </p:spPr>
        <p:txBody>
          <a:bodyPr>
            <a:normAutofit fontScale="62500" lnSpcReduction="20000"/>
          </a:bodyPr>
          <a:lstStyle/>
          <a:p>
            <a:pPr lvl="0">
              <a:buSzPct val="45000"/>
              <a:buFont typeface="StarSymbol"/>
              <a:buChar char="●"/>
            </a:pPr>
            <a:r>
              <a:rPr lang="en-US"/>
              <a:t>Used by the linker</a:t>
            </a:r>
          </a:p>
          <a:p>
            <a:pPr marL="0" lvl="1" indent="0" hangingPunct="0">
              <a:spcBef>
                <a:spcPts val="0"/>
              </a:spcBef>
              <a:spcAft>
                <a:spcPts val="1414"/>
              </a:spcAft>
              <a:buSzPct val="45000"/>
              <a:buFont typeface="StarSymbol"/>
              <a:buChar char="●"/>
            </a:pPr>
            <a:r>
              <a:rPr lang="en-US" sz="3200">
                <a:latin typeface="Liberation Sans" pitchFamily="18"/>
              </a:rPr>
              <a:t>Merging (linking) code and data sections together</a:t>
            </a:r>
          </a:p>
          <a:p>
            <a:pPr marL="0" lvl="1" indent="0" hangingPunct="0">
              <a:spcBef>
                <a:spcPts val="0"/>
              </a:spcBef>
              <a:spcAft>
                <a:spcPts val="1414"/>
              </a:spcAft>
              <a:buSzPct val="45000"/>
              <a:buFont typeface="StarSymbol"/>
              <a:buChar char="●"/>
            </a:pPr>
            <a:r>
              <a:rPr lang="en-US" sz="3200">
                <a:latin typeface="Liberation Sans" pitchFamily="18"/>
              </a:rPr>
              <a:t>.text</a:t>
            </a:r>
          </a:p>
          <a:p>
            <a:pPr marL="0" lvl="2" indent="0" hangingPunct="0">
              <a:spcBef>
                <a:spcPts val="0"/>
              </a:spcBef>
              <a:spcAft>
                <a:spcPts val="1414"/>
              </a:spcAft>
              <a:buSzPct val="75000"/>
              <a:buFont typeface="StarSymbol"/>
              <a:buChar char="–"/>
            </a:pPr>
            <a:r>
              <a:rPr lang="en-US" sz="3200">
                <a:latin typeface="Liberation Sans" pitchFamily="18"/>
              </a:rPr>
              <a:t>Code of the program</a:t>
            </a:r>
          </a:p>
          <a:p>
            <a:pPr marL="0" lvl="1" indent="0" hangingPunct="0">
              <a:spcBef>
                <a:spcPts val="0"/>
              </a:spcBef>
              <a:spcAft>
                <a:spcPts val="1414"/>
              </a:spcAft>
              <a:buSzPct val="45000"/>
              <a:buFont typeface="StarSymbol"/>
              <a:buChar char="●"/>
            </a:pPr>
            <a:r>
              <a:rPr lang="en-US" sz="3200">
                <a:latin typeface="Liberation Sans" pitchFamily="18"/>
              </a:rPr>
              <a:t>.data</a:t>
            </a:r>
          </a:p>
          <a:p>
            <a:pPr marL="0" lvl="2" indent="0" hangingPunct="0">
              <a:spcBef>
                <a:spcPts val="0"/>
              </a:spcBef>
              <a:spcAft>
                <a:spcPts val="1414"/>
              </a:spcAft>
              <a:buSzPct val="75000"/>
              <a:buFont typeface="StarSymbol"/>
              <a:buChar char="–"/>
            </a:pPr>
            <a:r>
              <a:rPr lang="en-US" sz="3200">
                <a:latin typeface="Liberation Sans" pitchFamily="18"/>
              </a:rPr>
              <a:t>Initialized global variables</a:t>
            </a:r>
          </a:p>
          <a:p>
            <a:pPr marL="0" lvl="1" indent="0" hangingPunct="0">
              <a:spcBef>
                <a:spcPts val="0"/>
              </a:spcBef>
              <a:spcAft>
                <a:spcPts val="1414"/>
              </a:spcAft>
              <a:buSzPct val="45000"/>
              <a:buFont typeface="StarSymbol"/>
              <a:buChar char="●"/>
            </a:pPr>
            <a:r>
              <a:rPr lang="en-US" sz="3200">
                <a:latin typeface="Liberation Sans" pitchFamily="18"/>
              </a:rPr>
              <a:t>.rodata</a:t>
            </a:r>
          </a:p>
          <a:p>
            <a:pPr marL="0" lvl="2" indent="0" hangingPunct="0">
              <a:spcBef>
                <a:spcPts val="0"/>
              </a:spcBef>
              <a:spcAft>
                <a:spcPts val="1414"/>
              </a:spcAft>
              <a:buSzPct val="75000"/>
              <a:buFont typeface="StarSymbol"/>
              <a:buChar char="–"/>
            </a:pPr>
            <a:r>
              <a:rPr lang="en-US" sz="3200">
                <a:latin typeface="Liberation Sans" pitchFamily="18"/>
              </a:rPr>
              <a:t>Initialized R/O global variables</a:t>
            </a:r>
          </a:p>
          <a:p>
            <a:pPr marL="0" lvl="1" indent="0" hangingPunct="0">
              <a:spcBef>
                <a:spcPts val="0"/>
              </a:spcBef>
              <a:spcAft>
                <a:spcPts val="1414"/>
              </a:spcAft>
              <a:buSzPct val="45000"/>
              <a:buFont typeface="StarSymbol"/>
              <a:buChar char="●"/>
            </a:pPr>
            <a:r>
              <a:rPr lang="en-US" sz="3200">
                <a:latin typeface="Liberation Sans" pitchFamily="18"/>
              </a:rPr>
              <a:t>.bss</a:t>
            </a:r>
          </a:p>
          <a:p>
            <a:pPr marL="0" lvl="2" indent="0" hangingPunct="0">
              <a:spcBef>
                <a:spcPts val="0"/>
              </a:spcBef>
              <a:spcAft>
                <a:spcPts val="1414"/>
              </a:spcAft>
              <a:buSzPct val="75000"/>
              <a:buFont typeface="StarSymbol"/>
              <a:buChar char="–"/>
            </a:pPr>
            <a:r>
              <a:rPr lang="en-US" sz="3200">
                <a:latin typeface="Liberation Sans" pitchFamily="18"/>
              </a:rPr>
              <a:t>Better Save Space</a:t>
            </a:r>
          </a:p>
          <a:p>
            <a:pPr marL="0" lvl="2" indent="0" hangingPunct="0">
              <a:spcBef>
                <a:spcPts val="0"/>
              </a:spcBef>
              <a:spcAft>
                <a:spcPts val="1414"/>
              </a:spcAft>
              <a:buSzPct val="75000"/>
              <a:buFont typeface="StarSymbol"/>
              <a:buChar char="–"/>
            </a:pPr>
            <a:r>
              <a:rPr lang="en-US" sz="320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629400"/>
            <a:ext cx="5947200" cy="838080"/>
          </a:xfrm>
        </p:spPr>
        <p:txBody>
          <a:bodyPr/>
          <a:lstStyle/>
          <a:p>
            <a:pPr lvl="0"/>
            <a:r>
              <a:rPr lang="en-US"/>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503999" y="228600"/>
            <a:ext cx="8640000" cy="6858000"/>
          </a:xfrm>
        </p:spPr>
        <p:txBody>
          <a:bodyPr>
            <a:normAutofit fontScale="62500" lnSpcReduction="20000"/>
          </a:bodyPr>
          <a:lstStyle/>
          <a:p>
            <a:pPr lvl="0">
              <a:buSzPct val="45000"/>
              <a:buFont typeface="StarSymbol"/>
              <a:buChar char="●"/>
            </a:pPr>
            <a:r>
              <a:rPr lang="en-US" sz="4400">
                <a:latin typeface="LM Mono 10" pitchFamily="17"/>
              </a:rPr>
              <a:t>readelf -a a.out</a:t>
            </a:r>
          </a:p>
          <a:p>
            <a:pPr lvl="0">
              <a:spcAft>
                <a:spcPts val="0"/>
              </a:spcAft>
            </a:pPr>
            <a:r>
              <a:rPr lang="en-US">
                <a:solidFill>
                  <a:srgbClr val="94476B"/>
                </a:solidFill>
                <a:latin typeface="LM Mono 10" pitchFamily="17"/>
              </a:rPr>
              <a:t>Section Headers:</a:t>
            </a:r>
          </a:p>
          <a:p>
            <a:pPr lvl="0">
              <a:spcAft>
                <a:spcPts val="0"/>
              </a:spcAft>
            </a:pPr>
            <a:r>
              <a:rPr lang="en-US">
                <a:solidFill>
                  <a:srgbClr val="94476B"/>
                </a:solidFill>
                <a:latin typeface="LM Mono 10" pitchFamily="17"/>
              </a:rPr>
              <a:t>  [Nr] Name              Type            Addr     Off    Size   ES Flg Lk Inf Al</a:t>
            </a:r>
          </a:p>
          <a:p>
            <a:pPr lvl="0">
              <a:spcAft>
                <a:spcPts val="0"/>
              </a:spcAft>
            </a:pPr>
            <a:r>
              <a:rPr lang="en-US">
                <a:solidFill>
                  <a:srgbClr val="94476B"/>
                </a:solidFill>
                <a:latin typeface="LM Mono 10" pitchFamily="17"/>
              </a:rPr>
              <a:t>  [ 0]                   NULL            00000000 000000 000000 00      0   0  0</a:t>
            </a:r>
          </a:p>
          <a:p>
            <a:pPr lvl="0">
              <a:spcAft>
                <a:spcPts val="0"/>
              </a:spcAft>
            </a:pPr>
            <a:r>
              <a:rPr lang="en-US">
                <a:solidFill>
                  <a:srgbClr val="94476B"/>
                </a:solidFill>
                <a:latin typeface="LM Mono 10" pitchFamily="17"/>
              </a:rPr>
              <a:t>  [ 1] .text             PROGBITS        00000000 000074 000028 00 WAX  0   0  1</a:t>
            </a:r>
          </a:p>
          <a:p>
            <a:pPr lvl="0">
              <a:spcAft>
                <a:spcPts val="0"/>
              </a:spcAft>
            </a:pPr>
            <a:r>
              <a:rPr lang="en-US">
                <a:solidFill>
                  <a:srgbClr val="94476B"/>
                </a:solidFill>
                <a:latin typeface="LM Mono 10" pitchFamily="17"/>
              </a:rPr>
              <a:t>  [ 2] .rodata           PROGBITS        00000028 00009c 000004 00   A  0   0  4</a:t>
            </a:r>
          </a:p>
          <a:p>
            <a:pPr lvl="0">
              <a:spcAft>
                <a:spcPts val="0"/>
              </a:spcAft>
            </a:pPr>
            <a:r>
              <a:rPr lang="en-US">
                <a:solidFill>
                  <a:srgbClr val="94476B"/>
                </a:solidFill>
                <a:latin typeface="LM Mono 10" pitchFamily="17"/>
              </a:rPr>
              <a:t>  [ 3] .eh_frame         PROGBITS        0000002c 0000a0 000038 00   A  0   0  4</a:t>
            </a:r>
          </a:p>
          <a:p>
            <a:pPr lvl="0">
              <a:spcAft>
                <a:spcPts val="0"/>
              </a:spcAft>
            </a:pPr>
            <a:r>
              <a:rPr lang="en-US">
                <a:solidFill>
                  <a:srgbClr val="94476B"/>
                </a:solidFill>
                <a:latin typeface="LM Mono 10" pitchFamily="17"/>
              </a:rPr>
              <a:t>  [ 4] .data             PROGBITS        00000064 0000d8 000004 00  WA  0   0  4</a:t>
            </a:r>
          </a:p>
          <a:p>
            <a:pPr lvl="0">
              <a:spcAft>
                <a:spcPts val="0"/>
              </a:spcAft>
            </a:pPr>
            <a:r>
              <a:rPr lang="en-US">
                <a:solidFill>
                  <a:srgbClr val="94476B"/>
                </a:solidFill>
                <a:latin typeface="LM Mono 10" pitchFamily="17"/>
              </a:rPr>
              <a:t>  [ 5] .bss              NOBITS          00000068 0000dc 000004 00  WA  0   0  4</a:t>
            </a:r>
          </a:p>
          <a:p>
            <a:pPr lvl="0">
              <a:spcAft>
                <a:spcPts val="0"/>
              </a:spcAft>
            </a:pPr>
            <a:r>
              <a:rPr lang="en-US">
                <a:solidFill>
                  <a:srgbClr val="94476B"/>
                </a:solidFill>
                <a:latin typeface="LM Mono 10" pitchFamily="17"/>
              </a:rPr>
              <a:t>  [ 6] .comment          PROGBITS        00000000 0000dc 000029 01  MS  0   0  1</a:t>
            </a:r>
          </a:p>
          <a:p>
            <a:pPr lvl="0">
              <a:spcAft>
                <a:spcPts val="0"/>
              </a:spcAft>
            </a:pPr>
            <a:r>
              <a:rPr lang="en-US">
                <a:solidFill>
                  <a:srgbClr val="94476B"/>
                </a:solidFill>
                <a:latin typeface="LM Mono 10" pitchFamily="17"/>
              </a:rPr>
              <a:t>  [ 7] .debug_aranges    PROGBITS        00000000 000105 000020 00      0   0  1</a:t>
            </a:r>
          </a:p>
          <a:p>
            <a:pPr lvl="0">
              <a:spcAft>
                <a:spcPts val="0"/>
              </a:spcAft>
            </a:pPr>
            <a:r>
              <a:rPr lang="en-US">
                <a:solidFill>
                  <a:srgbClr val="94476B"/>
                </a:solidFill>
                <a:latin typeface="LM Mono 10" pitchFamily="17"/>
              </a:rPr>
              <a:t>  [ 8] .debug_info       PROGBITS        00000000 000125 000389 00      0   0  1</a:t>
            </a:r>
          </a:p>
          <a:p>
            <a:pPr lvl="0">
              <a:spcAft>
                <a:spcPts val="0"/>
              </a:spcAft>
            </a:pPr>
            <a:r>
              <a:rPr lang="en-US">
                <a:solidFill>
                  <a:srgbClr val="94476B"/>
                </a:solidFill>
                <a:latin typeface="LM Mono 10" pitchFamily="17"/>
              </a:rPr>
              <a:t>  [ 9] .debug_abbrev     PROGBITS        00000000 0004ae 000113 00      0   0  1</a:t>
            </a:r>
          </a:p>
          <a:p>
            <a:pPr lvl="0">
              <a:spcAft>
                <a:spcPts val="0"/>
              </a:spcAft>
            </a:pPr>
            <a:r>
              <a:rPr lang="en-US">
                <a:solidFill>
                  <a:srgbClr val="94476B"/>
                </a:solidFill>
                <a:latin typeface="LM Mono 10" pitchFamily="17"/>
              </a:rPr>
              <a:t>  [10] .debug_line       PROGBITS        00000000 0005c1 0000c2 00      0   0  1</a:t>
            </a:r>
          </a:p>
          <a:p>
            <a:pPr lvl="0">
              <a:spcAft>
                <a:spcPts val="0"/>
              </a:spcAft>
            </a:pPr>
            <a:r>
              <a:rPr lang="en-US">
                <a:solidFill>
                  <a:srgbClr val="94476B"/>
                </a:solidFill>
                <a:latin typeface="LM Mono 10" pitchFamily="17"/>
              </a:rPr>
              <a:t>  [11] .debug_str        PROGBITS        00000000 000683 00032c 01  MS  0   0  1</a:t>
            </a:r>
          </a:p>
          <a:p>
            <a:pPr lvl="0">
              <a:spcAft>
                <a:spcPts val="0"/>
              </a:spcAft>
            </a:pPr>
            <a:r>
              <a:rPr lang="en-US">
                <a:solidFill>
                  <a:srgbClr val="94476B"/>
                </a:solidFill>
                <a:latin typeface="LM Mono 10" pitchFamily="17"/>
              </a:rPr>
              <a:t>  [12] .symtab           SYMTAB          00000000 0009b0 000140 10     13  13  4</a:t>
            </a:r>
          </a:p>
          <a:p>
            <a:pPr lvl="0">
              <a:spcAft>
                <a:spcPts val="0"/>
              </a:spcAft>
            </a:pPr>
            <a:r>
              <a:rPr lang="en-US">
                <a:solidFill>
                  <a:srgbClr val="94476B"/>
                </a:solidFill>
                <a:latin typeface="LM Mono 10" pitchFamily="17"/>
              </a:rPr>
              <a:t>  [13] .strtab           STRTAB          00000000 000af0 00002c 00      0   0  1</a:t>
            </a:r>
          </a:p>
          <a:p>
            <a:pPr lvl="0">
              <a:spcAft>
                <a:spcPts val="0"/>
              </a:spcAft>
            </a:pPr>
            <a:r>
              <a:rPr lang="en-US">
                <a:solidFill>
                  <a:srgbClr val="94476B"/>
                </a:solidFill>
                <a:latin typeface="LM Mono 10" pitchFamily="17"/>
              </a:rPr>
              <a:t>  [14] .shstrtab         STRTAB          00000000 000b1c 000087 00      0   0  1</a:t>
            </a:r>
          </a:p>
          <a:p>
            <a:pPr lvl="0">
              <a:spcAft>
                <a:spcPts val="0"/>
              </a:spcAft>
            </a:pPr>
            <a:r>
              <a:rPr lang="en-US">
                <a:solidFill>
                  <a:srgbClr val="94476B"/>
                </a:solidFill>
                <a:latin typeface="LM Mono 10" pitchFamily="17"/>
              </a:rPr>
              <a:t>Key to Flags:</a:t>
            </a:r>
          </a:p>
          <a:p>
            <a:pPr lvl="0">
              <a:spcAft>
                <a:spcPts val="0"/>
              </a:spcAft>
            </a:pPr>
            <a:r>
              <a:rPr lang="en-US">
                <a:solidFill>
                  <a:srgbClr val="94476B"/>
                </a:solidFill>
                <a:latin typeface="LM Mono 10" pitchFamily="17"/>
              </a:rPr>
              <a:t>  W (write), A (alloc), X (execute), M (merge), S (strings), I (info),</a:t>
            </a:r>
          </a:p>
          <a:p>
            <a:pPr lvl="0">
              <a:spcAft>
                <a:spcPts val="0"/>
              </a:spcAft>
            </a:pPr>
            <a:r>
              <a:rPr lang="en-US">
                <a:solidFill>
                  <a:srgbClr val="94476B"/>
                </a:solidFill>
                <a:latin typeface="LM Mono 10" pitchFamily="17"/>
              </a:rPr>
              <a:t>  L (link order), O (extra OS processing required), G (group), T (TLS),</a:t>
            </a:r>
          </a:p>
          <a:p>
            <a:pPr lvl="0">
              <a:spcAft>
                <a:spcPts val="0"/>
              </a:spcAft>
            </a:pPr>
            <a:r>
              <a:rPr lang="en-US">
                <a:solidFill>
                  <a:srgbClr val="94476B"/>
                </a:solidFill>
                <a:latin typeface="LM Mono 10" pitchFamily="17"/>
              </a:rPr>
              <a:t>  C (compressed), x (unknown), o (OS specific), E (exclude),</a:t>
            </a:r>
          </a:p>
          <a:p>
            <a:pPr lvl="0">
              <a:spcAft>
                <a:spcPts val="0"/>
              </a:spcAft>
            </a:pPr>
            <a:r>
              <a:rPr lang="en-US">
                <a:solidFill>
                  <a:srgbClr val="94476B"/>
                </a:solidFill>
                <a:latin typeface="LM Mono 10" pitchFamily="17"/>
              </a:rPr>
              <a:t>  p (processor specific)</a:t>
            </a:r>
          </a:p>
          <a:p>
            <a:pPr lvl="0">
              <a:spcAft>
                <a:spcPts val="0"/>
              </a:spcAft>
            </a:pPr>
            <a:endParaRPr lang="en-US">
              <a:solidFill>
                <a:srgbClr val="94476B"/>
              </a:solidFill>
              <a:latin typeface="LM Mono 10" pitchFamily="17"/>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503999" y="301320"/>
            <a:ext cx="4525200" cy="1262160"/>
          </a:xfrm>
        </p:spPr>
        <p:txBody>
          <a:bodyPr/>
          <a:lstStyle/>
          <a:p>
            <a:pPr lvl="0"/>
            <a:r>
              <a:rPr lang="en-US"/>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lvl="0">
              <a:buSzPct val="45000"/>
              <a:buFont typeface="StarSymbol"/>
              <a:buChar char="●"/>
            </a:pPr>
            <a:r>
              <a:rPr lang="en-US"/>
              <a:t>Conceptually a library is</a:t>
            </a:r>
          </a:p>
          <a:p>
            <a:pPr marL="0" lvl="1" indent="0" hangingPunct="0">
              <a:spcBef>
                <a:spcPts val="0"/>
              </a:spcBef>
              <a:spcAft>
                <a:spcPts val="1414"/>
              </a:spcAft>
              <a:buSzPct val="45000"/>
              <a:buFont typeface="StarSymbol"/>
              <a:buChar char="●"/>
            </a:pPr>
            <a:r>
              <a:rPr lang="en-US" sz="3200">
                <a:latin typeface="Liberation Sans" pitchFamily="18"/>
              </a:rPr>
              <a:t>Collection of object files</a:t>
            </a:r>
          </a:p>
          <a:p>
            <a:pPr marL="0" lvl="1" indent="0" hangingPunct="0">
              <a:spcBef>
                <a:spcPts val="0"/>
              </a:spcBef>
              <a:spcAft>
                <a:spcPts val="1414"/>
              </a:spcAft>
              <a:buSzPct val="45000"/>
              <a:buFont typeface="StarSymbol"/>
              <a:buChar char="●"/>
            </a:pPr>
            <a:endParaRPr lang="en-US" sz="3200">
              <a:latin typeface="Liberation Sans" pitchFamily="18"/>
            </a:endParaRPr>
          </a:p>
          <a:p>
            <a:pPr lvl="0">
              <a:buSzPct val="45000"/>
              <a:buFont typeface="StarSymbol"/>
              <a:buChar char="●"/>
            </a:pPr>
            <a:r>
              <a:rPr lang="en-US"/>
              <a:t>UNIX uses an archive format</a:t>
            </a:r>
          </a:p>
          <a:p>
            <a:pPr marL="0" lvl="2" indent="0" hangingPunct="0">
              <a:spcBef>
                <a:spcPts val="0"/>
              </a:spcBef>
              <a:spcAft>
                <a:spcPts val="1414"/>
              </a:spcAft>
              <a:buSzPct val="75000"/>
              <a:buFont typeface="StarSymbol"/>
              <a:buChar char="–"/>
            </a:pPr>
            <a:r>
              <a:rPr lang="en-US" sz="3200">
                <a:latin typeface="Liberation Sans" pitchFamily="18"/>
              </a:rPr>
              <a:t>Remember the </a:t>
            </a:r>
            <a:r>
              <a:rPr lang="en-US" sz="3200" b="1">
                <a:latin typeface="Liberation Sans" pitchFamily="18"/>
              </a:rPr>
              <a:t>ar</a:t>
            </a:r>
            <a:r>
              <a:rPr lang="en-US" sz="3200">
                <a:latin typeface="Liberation Sans" pitchFamily="18"/>
              </a:rPr>
              <a:t> tool</a:t>
            </a:r>
          </a:p>
          <a:p>
            <a:pPr marL="0" lvl="1" indent="0" hangingPunct="0">
              <a:spcBef>
                <a:spcPts val="0"/>
              </a:spcBef>
              <a:spcAft>
                <a:spcPts val="1414"/>
              </a:spcAft>
              <a:buSzPct val="45000"/>
              <a:buFont typeface="StarSymbol"/>
              <a:buChar char="●"/>
            </a:pPr>
            <a:r>
              <a:rPr lang="en-US" sz="3200">
                <a:latin typeface="Liberation Sans" pitchFamily="18"/>
              </a:rPr>
              <a:t>Can support collections of any objects</a:t>
            </a:r>
          </a:p>
          <a:p>
            <a:pPr marL="0" lvl="1" indent="0" hangingPunct="0">
              <a:spcBef>
                <a:spcPts val="0"/>
              </a:spcBef>
              <a:spcAft>
                <a:spcPts val="1414"/>
              </a:spcAft>
              <a:buSzPct val="45000"/>
              <a:buFont typeface="StarSymbol"/>
              <a:buChar char="●"/>
            </a:pPr>
            <a:r>
              <a:rPr lang="en-US" sz="3200">
                <a:latin typeface="Liberation Sans" pitchFamily="18"/>
              </a:rPr>
              <a:t>Rarely used for anything instead of libraries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lvl="0">
              <a:buSzPct val="45000"/>
              <a:buFont typeface="StarSymbol"/>
              <a:buChar char="●"/>
            </a:pPr>
            <a:r>
              <a:rPr lang="en-US"/>
              <a:t>Create a library</a:t>
            </a:r>
          </a:p>
          <a:p>
            <a:pPr lvl="0">
              <a:spcAft>
                <a:spcPts val="0"/>
              </a:spcAft>
            </a:pPr>
            <a:r>
              <a:rPr lang="en-US">
                <a:solidFill>
                  <a:srgbClr val="94476B"/>
                </a:solidFill>
                <a:latin typeface="LMMono10" pitchFamily="17"/>
              </a:rPr>
              <a:t>  ar rcs libclass.a class1.o class2.o class3.o</a:t>
            </a:r>
          </a:p>
          <a:p>
            <a:pPr lvl="0">
              <a:buSzPct val="45000"/>
              <a:buFont typeface="StarSymbol"/>
              <a:buChar char="●"/>
            </a:pPr>
            <a:r>
              <a:rPr lang="en-US"/>
              <a:t>Linking (linker can read ar files)</a:t>
            </a:r>
          </a:p>
          <a:p>
            <a:pPr marL="0" lvl="1" indent="0" hangingPunct="0">
              <a:spcBef>
                <a:spcPts val="0"/>
              </a:spcBef>
              <a:spcAft>
                <a:spcPts val="1414"/>
              </a:spcAft>
              <a:buSzPct val="45000"/>
              <a:buFont typeface="StarSymbol"/>
              <a:buChar char="●"/>
            </a:pPr>
            <a:r>
              <a:rPr lang="en-US" sz="3200">
                <a:latin typeface="Liberation Sans" pitchFamily="18"/>
              </a:rPr>
              <a:t>C compiler calls linker</a:t>
            </a:r>
          </a:p>
          <a:p>
            <a:pPr lvl="0">
              <a:spcAft>
                <a:spcPts val="0"/>
              </a:spcAft>
            </a:pPr>
            <a:r>
              <a:rPr lang="en-US">
                <a:solidFill>
                  <a:srgbClr val="94476B"/>
                </a:solidFill>
                <a:latin typeface="LMMono10" pitchFamily="17"/>
              </a:rPr>
              <a:t>  </a:t>
            </a:r>
            <a:r>
              <a:rPr lang="en-US">
                <a:solidFill>
                  <a:srgbClr val="4700B8"/>
                </a:solidFill>
                <a:latin typeface="LMMono10" pitchFamily="17"/>
              </a:rPr>
              <a:t>gcc main.c libclass.a</a:t>
            </a:r>
          </a:p>
          <a:p>
            <a:pPr lvl="0">
              <a:buSzPct val="45000"/>
              <a:buFont typeface="StarSymbol"/>
              <a:buChar char="●"/>
            </a:pPr>
            <a:r>
              <a:rPr lang="en-US"/>
              <a:t>or (if libclass.a is placed in standard library path, like /usr/local/lib)</a:t>
            </a:r>
          </a:p>
          <a:p>
            <a:pPr lvl="0">
              <a:spcAft>
                <a:spcPts val="0"/>
              </a:spcAft>
            </a:pPr>
            <a:r>
              <a:rPr lang="en-US">
                <a:solidFill>
                  <a:srgbClr val="94476B"/>
                </a:solidFill>
                <a:latin typeface="LMMono10" pitchFamily="17"/>
              </a:rPr>
              <a:t>  gcc main.c -lclass</a:t>
            </a:r>
          </a:p>
          <a:p>
            <a:pPr lvl="0">
              <a:buSzPct val="45000"/>
              <a:buFont typeface="StarSymbol"/>
              <a:buChar char="●"/>
            </a:pPr>
            <a:r>
              <a:rPr lang="en-US"/>
              <a:t>or (during linking)</a:t>
            </a:r>
          </a:p>
          <a:p>
            <a:pPr lvl="0">
              <a:spcAft>
                <a:spcPts val="0"/>
              </a:spcAft>
            </a:pPr>
            <a:r>
              <a:rPr lang="en-US">
                <a:solidFill>
                  <a:srgbClr val="94476B"/>
                </a:solidFill>
                <a:latin typeface="LMMono10" pitchFamily="17"/>
              </a:rPr>
              <a:t>  ld ... main.o -lclass ...</a:t>
            </a:r>
          </a:p>
          <a:p>
            <a:pPr lvl="0">
              <a:buSzPct val="45000"/>
              <a:buFont typeface="StarSymbol"/>
              <a:buChar char="●"/>
            </a:pPr>
            <a:r>
              <a:rPr lang="en-US"/>
              <a:t>is the same as:</a:t>
            </a:r>
          </a:p>
          <a:p>
            <a:pPr lvl="0">
              <a:spcAft>
                <a:spcPts val="0"/>
              </a:spcAft>
            </a:pPr>
            <a:r>
              <a:rPr lang="en-US">
                <a:solidFill>
                  <a:srgbClr val="94476B"/>
                </a:solidFill>
                <a:latin typeface="LMMono10" pitchFamily="17"/>
              </a:rPr>
              <a:t>  gcc main.c class1.o class2.o class3.o</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lvl="0">
              <a:buSzPct val="45000"/>
              <a:buFont typeface="StarSymbol"/>
              <a:buChar char="●"/>
            </a:pPr>
            <a:r>
              <a:rPr lang="en-US"/>
              <a:t>First linker path needs resolve symbol names into function locations</a:t>
            </a:r>
          </a:p>
          <a:p>
            <a:pPr lvl="0">
              <a:buSzPct val="45000"/>
              <a:buFont typeface="StarSymbol"/>
              <a:buChar char="●"/>
            </a:pPr>
            <a:r>
              <a:rPr lang="en-US"/>
              <a:t>To improve the search library formats add an index</a:t>
            </a:r>
          </a:p>
          <a:p>
            <a:pPr marL="0" lvl="1" indent="0" hangingPunct="0">
              <a:spcBef>
                <a:spcPts val="0"/>
              </a:spcBef>
              <a:spcAft>
                <a:spcPts val="1414"/>
              </a:spcAft>
              <a:buSzPct val="45000"/>
              <a:buFont typeface="StarSymbol"/>
              <a:buChar char="●"/>
            </a:pPr>
            <a:r>
              <a:rPr lang="en-US" sz="3200">
                <a:latin typeface="Liberation Sans" pitchFamily="18"/>
              </a:rPr>
              <a:t>Map names to member positions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lvl="0">
              <a:buSzPct val="45000"/>
              <a:buFont typeface="StarSymbol"/>
              <a:buChar char="●"/>
            </a:pPr>
            <a:r>
              <a:rPr lang="en-US"/>
              <a:t>1000 programs in a typical UNIX system</a:t>
            </a:r>
          </a:p>
          <a:p>
            <a:pPr lvl="0">
              <a:buSzPct val="45000"/>
              <a:buFont typeface="StarSymbol"/>
              <a:buChar char="●"/>
            </a:pPr>
            <a:r>
              <a:rPr lang="en-US"/>
              <a:t>1000 copies of printf</a:t>
            </a:r>
          </a:p>
          <a:p>
            <a:pPr lvl="0">
              <a:buSzPct val="45000"/>
              <a:buFont typeface="StarSymbol"/>
              <a:buChar char="●"/>
            </a:pPr>
            <a:endParaRPr lang="en-US"/>
          </a:p>
          <a:p>
            <a:pPr lvl="0">
              <a:buSzPct val="45000"/>
              <a:buFont typeface="StarSymbol"/>
              <a:buChar char="●"/>
            </a:pPr>
            <a:endParaRPr lang="en-US"/>
          </a:p>
          <a:p>
            <a:pPr lvl="0">
              <a:buSzPct val="45000"/>
              <a:buFont typeface="StarSymbol"/>
              <a:buChar char="●"/>
            </a:pPr>
            <a:r>
              <a:rPr lang="en-US" b="1"/>
              <a:t>How big is </a:t>
            </a:r>
            <a:r>
              <a:rPr lang="en-US" b="1">
                <a:latin typeface="LM Mono 10" pitchFamily="17"/>
              </a:rPr>
              <a:t>printf()</a:t>
            </a:r>
            <a:r>
              <a:rPr lang="en-US" b="1"/>
              <a:t> actually?</a:t>
            </a:r>
          </a:p>
          <a:p>
            <a:pPr marL="0" lvl="3"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Disk space</a:t>
            </a:r>
          </a:p>
          <a:p>
            <a:pPr marL="0" lvl="1" indent="0" hangingPunct="0">
              <a:spcBef>
                <a:spcPts val="0"/>
              </a:spcBef>
              <a:spcAft>
                <a:spcPts val="1414"/>
              </a:spcAft>
              <a:buSzPct val="45000"/>
              <a:buFont typeface="StarSymbol"/>
              <a:buChar char="●"/>
            </a:pPr>
            <a:r>
              <a:rPr lang="en-US" sz="3200">
                <a:latin typeface="Liberation Sans" pitchFamily="18"/>
              </a:rPr>
              <a:t>2504 programs in /usr/bin on my Linux laptop</a:t>
            </a:r>
          </a:p>
          <a:p>
            <a:pPr marL="0" lvl="2" indent="0" hangingPunct="0">
              <a:spcBef>
                <a:spcPts val="0"/>
              </a:spcBef>
              <a:spcAft>
                <a:spcPts val="1414"/>
              </a:spcAft>
              <a:buSzPct val="75000"/>
              <a:buFont typeface="StarSymbol"/>
              <a:buChar char="–"/>
            </a:pPr>
            <a:r>
              <a:rPr lang="en-US" sz="3200">
                <a:solidFill>
                  <a:srgbClr val="800000"/>
                </a:solidFill>
                <a:latin typeface="LM Mono 10" pitchFamily="17"/>
              </a:rPr>
              <a:t>ls /usr/bin | wc -l</a:t>
            </a:r>
          </a:p>
          <a:p>
            <a:pPr marL="0" lvl="1" indent="0" hangingPunct="0">
              <a:spcBef>
                <a:spcPts val="0"/>
              </a:spcBef>
              <a:spcAft>
                <a:spcPts val="1414"/>
              </a:spcAft>
              <a:buSzPct val="45000"/>
              <a:buFont typeface="StarSymbol"/>
              <a:buChar char="●"/>
            </a:pPr>
            <a:r>
              <a:rPr lang="en-US" sz="3200" b="1">
                <a:latin typeface="LM Mono 10" pitchFamily="17"/>
              </a:rPr>
              <a:t>printf()</a:t>
            </a:r>
            <a:r>
              <a:rPr lang="en-US" sz="3200" b="1">
                <a:latin typeface="Liberation Sans" pitchFamily="18"/>
              </a:rPr>
              <a:t> is a large function</a:t>
            </a:r>
          </a:p>
          <a:p>
            <a:pPr marL="0" lvl="1" indent="0" hangingPunct="0">
              <a:spcBef>
                <a:spcPts val="0"/>
              </a:spcBef>
              <a:spcAft>
                <a:spcPts val="1414"/>
              </a:spcAft>
              <a:buSzPct val="45000"/>
              <a:buFont typeface="StarSymbol"/>
              <a:buChar char="●"/>
            </a:pPr>
            <a:r>
              <a:rPr lang="en-US" sz="3200" b="1">
                <a:latin typeface="Liberation Sans" pitchFamily="18"/>
              </a:rPr>
              <a:t>Handles conversion of multiple types to strings</a:t>
            </a:r>
          </a:p>
          <a:p>
            <a:pPr marL="0" lvl="2" indent="0" hangingPunct="0">
              <a:spcBef>
                <a:spcPts val="0"/>
              </a:spcBef>
              <a:spcAft>
                <a:spcPts val="1414"/>
              </a:spcAft>
              <a:buSzPct val="75000"/>
              <a:buFont typeface="StarSymbol"/>
              <a:buChar char="–"/>
            </a:pPr>
            <a:r>
              <a:rPr lang="en-US" sz="3200" b="1">
                <a:latin typeface="Liberation Sans" pitchFamily="18"/>
              </a:rPr>
              <a:t>5-10K</a:t>
            </a:r>
          </a:p>
          <a:p>
            <a:pPr marL="0" lvl="1" indent="0" hangingPunct="0">
              <a:spcBef>
                <a:spcPts val="0"/>
              </a:spcBef>
              <a:spcAft>
                <a:spcPts val="1414"/>
              </a:spcAft>
              <a:buSzPct val="45000"/>
              <a:buFont typeface="StarSymbol"/>
              <a:buChar char="●"/>
            </a:pPr>
            <a:r>
              <a:rPr lang="en-US" sz="3200">
                <a:latin typeface="Liberation Sans" pitchFamily="18"/>
              </a:rPr>
              <a:t>This means 10-25MB of disk can be wasted just on </a:t>
            </a:r>
            <a:r>
              <a:rPr lang="en-US" sz="3200">
                <a:latin typeface="LM Mono 10" pitchFamily="17"/>
              </a:rPr>
              <a:t>printf()</a:t>
            </a:r>
          </a:p>
          <a:p>
            <a:pPr lvl="0">
              <a:buSzPct val="45000"/>
              <a:buFont typeface="StarSymbol"/>
              <a:buChar char="●"/>
            </a:pPr>
            <a:r>
              <a:rPr lang="en-US"/>
              <a:t>Runtime memory costs are  </a:t>
            </a:r>
          </a:p>
          <a:p>
            <a:pPr marL="0" lvl="1" indent="0" hangingPunct="0">
              <a:spcBef>
                <a:spcPts val="0"/>
              </a:spcBef>
              <a:spcAft>
                <a:spcPts val="1414"/>
              </a:spcAft>
              <a:buSzPct val="45000"/>
              <a:buFont typeface="StarSymbol"/>
              <a:buChar char="●"/>
            </a:pPr>
            <a:r>
              <a:rPr lang="en-US" sz="3200">
                <a:latin typeface="Liberation Sans" pitchFamily="18"/>
              </a:rPr>
              <a:t>5-10K times the number of running programs</a:t>
            </a:r>
          </a:p>
          <a:p>
            <a:pPr marL="0" lvl="1" indent="0" hangingPunct="0">
              <a:spcBef>
                <a:spcPts val="0"/>
              </a:spcBef>
              <a:spcAft>
                <a:spcPts val="1414"/>
              </a:spcAft>
              <a:buSzPct val="45000"/>
              <a:buFont typeface="StarSymbol"/>
              <a:buChar char="●"/>
            </a:pPr>
            <a:r>
              <a:rPr lang="en-US" sz="3200">
                <a:latin typeface="Liberation Sans" pitchFamily="18"/>
              </a:rPr>
              <a:t>250 programs running on my Linux laptop</a:t>
            </a:r>
          </a:p>
          <a:p>
            <a:pPr marL="0" lvl="2" indent="0" hangingPunct="0">
              <a:spcBef>
                <a:spcPts val="0"/>
              </a:spcBef>
              <a:spcAft>
                <a:spcPts val="1414"/>
              </a:spcAft>
              <a:buSzPct val="75000"/>
              <a:buFont typeface="StarSymbol"/>
              <a:buChar char="–"/>
            </a:pPr>
            <a:r>
              <a:rPr lang="en-US" sz="3200">
                <a:solidFill>
                  <a:srgbClr val="800000"/>
                </a:solidFill>
                <a:latin typeface="LM Mono 10" pitchFamily="17"/>
              </a:rPr>
              <a:t>ps -aux | wc -l</a:t>
            </a:r>
          </a:p>
          <a:p>
            <a:pPr marL="0" lvl="2" indent="0" hangingPunct="0">
              <a:spcBef>
                <a:spcPts val="0"/>
              </a:spcBef>
              <a:spcAft>
                <a:spcPts val="1414"/>
              </a:spcAft>
              <a:buSzPct val="75000"/>
              <a:buFont typeface="StarSymbol"/>
              <a:buChar char="–"/>
            </a:pPr>
            <a:r>
              <a:rPr lang="en-US" sz="320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a:latin typeface="Liberation Sans" pitchFamily="1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lstStyle/>
          <a:p>
            <a:pPr lvl="0">
              <a:buSzPct val="45000"/>
              <a:buFont typeface="StarSymbol"/>
              <a:buChar char="●"/>
            </a:pPr>
            <a:r>
              <a:rPr lang="en-US"/>
              <a:t>On Ubuntu 16.04 (gcc 5.4.0, libc 2.23)</a:t>
            </a:r>
          </a:p>
          <a:p>
            <a:pPr marL="0" lvl="1" indent="0" hangingPunct="0">
              <a:spcBef>
                <a:spcPts val="0"/>
              </a:spcBef>
              <a:spcAft>
                <a:spcPts val="1414"/>
              </a:spcAft>
              <a:buSzPct val="45000"/>
              <a:buFont typeface="StarSymbol"/>
              <a:buChar char="●"/>
            </a:pPr>
            <a:r>
              <a:rPr lang="en-US" sz="3200">
                <a:latin typeface="Liberation Sans" pitchFamily="18"/>
              </a:rPr>
              <a:t>Statically linked trivial example</a:t>
            </a:r>
          </a:p>
          <a:p>
            <a:pPr marL="0" lvl="2" indent="0" hangingPunct="0">
              <a:spcBef>
                <a:spcPts val="0"/>
              </a:spcBef>
              <a:spcAft>
                <a:spcPts val="1414"/>
              </a:spcAft>
              <a:buSzPct val="75000"/>
              <a:buFont typeface="StarSymbol"/>
              <a:buChar char="–"/>
            </a:pPr>
            <a:r>
              <a:rPr lang="en-US" sz="3200">
                <a:solidFill>
                  <a:srgbClr val="800000"/>
                </a:solidFill>
                <a:latin typeface="LM Mono 10" pitchFamily="17"/>
              </a:rPr>
              <a:t>gcc -m32 -static hello-int.c -o test</a:t>
            </a:r>
          </a:p>
          <a:p>
            <a:pPr marL="0" lvl="2" indent="0" hangingPunct="0">
              <a:spcBef>
                <a:spcPts val="0"/>
              </a:spcBef>
              <a:spcAft>
                <a:spcPts val="1414"/>
              </a:spcAft>
              <a:buSzPct val="75000"/>
              <a:buFont typeface="StarSymbol"/>
              <a:buChar char="–"/>
            </a:pPr>
            <a:r>
              <a:rPr lang="en-US" sz="3200">
                <a:latin typeface="Liberation Sans" pitchFamily="18"/>
              </a:rPr>
              <a:t>725KB</a:t>
            </a:r>
          </a:p>
          <a:p>
            <a:pPr marL="0" lvl="1" indent="0" hangingPunct="0">
              <a:spcBef>
                <a:spcPts val="0"/>
              </a:spcBef>
              <a:spcAft>
                <a:spcPts val="1414"/>
              </a:spcAft>
              <a:buSzPct val="45000"/>
              <a:buFont typeface="StarSymbol"/>
              <a:buChar char="●"/>
            </a:pPr>
            <a:r>
              <a:rPr lang="en-US" sz="3200">
                <a:latin typeface="Liberation Sans" pitchFamily="18"/>
              </a:rPr>
              <a:t>Dyncamically linked trivial example</a:t>
            </a:r>
          </a:p>
          <a:p>
            <a:pPr marL="0" lvl="2" indent="0" hangingPunct="0">
              <a:spcBef>
                <a:spcPts val="0"/>
              </a:spcBef>
              <a:spcAft>
                <a:spcPts val="1414"/>
              </a:spcAft>
              <a:buSzPct val="75000"/>
              <a:buFont typeface="StarSymbol"/>
              <a:buChar char="–"/>
            </a:pPr>
            <a:r>
              <a:rPr lang="en-US" sz="3200">
                <a:solidFill>
                  <a:srgbClr val="800000"/>
                </a:solidFill>
                <a:latin typeface="LM Mono 10" pitchFamily="17"/>
              </a:rPr>
              <a:t>gcc -m32 hello-int.c -o test</a:t>
            </a:r>
          </a:p>
          <a:p>
            <a:pPr marL="0" lvl="2" indent="0" hangingPunct="0">
              <a:spcBef>
                <a:spcPts val="0"/>
              </a:spcBef>
              <a:spcAft>
                <a:spcPts val="1414"/>
              </a:spcAft>
              <a:buSzPct val="75000"/>
              <a:buFont typeface="StarSymbol"/>
              <a:buChar char="–"/>
            </a:pPr>
            <a:r>
              <a:rPr lang="en-US" sz="3200">
                <a:latin typeface="Liberation Sans" pitchFamily="18"/>
              </a:rPr>
              <a:t>7KB</a:t>
            </a:r>
          </a:p>
          <a:p>
            <a:pPr marL="0" lvl="2" indent="0" hangingPunct="0">
              <a:spcBef>
                <a:spcPts val="0"/>
              </a:spcBef>
              <a:spcAft>
                <a:spcPts val="1414"/>
              </a:spcAft>
              <a:buSzPct val="75000"/>
              <a:buFont typeface="StarSymbol"/>
              <a:buChar char="–"/>
            </a:pPr>
            <a:endParaRPr lang="en-US" sz="3200">
              <a:latin typeface="Liberation Sans" pitchFamily="18"/>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lstStyle/>
          <a:p>
            <a:pPr lvl="0">
              <a:buSzPct val="45000"/>
              <a:buFont typeface="StarSymbol"/>
              <a:buChar char="●"/>
            </a:pPr>
            <a:r>
              <a:rPr lang="en-US"/>
              <a:t>Motivation</a:t>
            </a:r>
          </a:p>
          <a:p>
            <a:pPr marL="0" lvl="1" indent="0" hangingPunct="0">
              <a:spcBef>
                <a:spcPts val="0"/>
              </a:spcBef>
              <a:spcAft>
                <a:spcPts val="1414"/>
              </a:spcAft>
              <a:buSzPct val="45000"/>
              <a:buFont typeface="StarSymbol"/>
              <a:buChar char="●"/>
            </a:pPr>
            <a:r>
              <a:rPr lang="en-US" sz="3200">
                <a:latin typeface="Liberation Sans" pitchFamily="18"/>
              </a:rPr>
              <a:t>Share code of a library across all processes</a:t>
            </a:r>
          </a:p>
          <a:p>
            <a:pPr marL="0" lvl="2" indent="0" hangingPunct="0">
              <a:spcBef>
                <a:spcPts val="0"/>
              </a:spcBef>
              <a:spcAft>
                <a:spcPts val="1414"/>
              </a:spcAft>
              <a:buSzPct val="75000"/>
              <a:buFont typeface="StarSymbol"/>
              <a:buChar char="–"/>
            </a:pPr>
            <a:r>
              <a:rPr lang="en-US" sz="3200">
                <a:latin typeface="Liberation Sans" pitchFamily="18"/>
              </a:rPr>
              <a:t>E.g. libc is linked by all processes in the system</a:t>
            </a:r>
          </a:p>
          <a:p>
            <a:pPr marL="0" lvl="1" indent="0" hangingPunct="0">
              <a:spcBef>
                <a:spcPts val="0"/>
              </a:spcBef>
              <a:spcAft>
                <a:spcPts val="1414"/>
              </a:spcAft>
              <a:buSzPct val="45000"/>
              <a:buFont typeface="StarSymbol"/>
              <a:buChar char="●"/>
            </a:pPr>
            <a:r>
              <a:rPr lang="en-US" sz="3200">
                <a:latin typeface="Liberation Sans" pitchFamily="18"/>
              </a:rPr>
              <a:t>Code section should remain identical</a:t>
            </a:r>
          </a:p>
          <a:p>
            <a:pPr marL="0" lvl="2" indent="0" hangingPunct="0">
              <a:spcBef>
                <a:spcPts val="0"/>
              </a:spcBef>
              <a:spcAft>
                <a:spcPts val="1414"/>
              </a:spcAft>
              <a:buSzPct val="75000"/>
              <a:buFont typeface="StarSymbol"/>
              <a:buChar char="–"/>
            </a:pPr>
            <a:r>
              <a:rPr lang="en-US" sz="3200">
                <a:latin typeface="Liberation Sans" pitchFamily="18"/>
              </a:rPr>
              <a:t>To be shared read-only</a:t>
            </a:r>
          </a:p>
          <a:p>
            <a:pPr marL="0" lvl="1" indent="0" hangingPunct="0">
              <a:spcBef>
                <a:spcPts val="0"/>
              </a:spcBef>
              <a:spcAft>
                <a:spcPts val="1414"/>
              </a:spcAft>
              <a:buSzPct val="45000"/>
              <a:buFont typeface="StarSymbol"/>
              <a:buChar char="●"/>
            </a:pPr>
            <a:r>
              <a:rPr lang="en-US" sz="3200">
                <a:latin typeface="Liberation Sans" pitchFamily="18"/>
              </a:rPr>
              <a:t>What if library is loaded at different addresses?</a:t>
            </a:r>
          </a:p>
          <a:p>
            <a:pPr marL="0" lvl="2" indent="0" hangingPunct="0">
              <a:spcBef>
                <a:spcPts val="0"/>
              </a:spcBef>
              <a:spcAft>
                <a:spcPts val="1414"/>
              </a:spcAft>
              <a:buSzPct val="75000"/>
              <a:buFont typeface="StarSymbol"/>
              <a:buChar char="–"/>
            </a:pPr>
            <a:r>
              <a:rPr lang="en-US" sz="320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lvl="0">
              <a:buSzPct val="45000"/>
              <a:buFont typeface="StarSymbol"/>
              <a:buChar char="●"/>
            </a:pPr>
            <a:r>
              <a:rPr lang="en-US"/>
              <a:t>Main idea:</a:t>
            </a:r>
          </a:p>
          <a:p>
            <a:pPr marL="0" lvl="1" indent="0" hangingPunct="0">
              <a:spcBef>
                <a:spcPts val="0"/>
              </a:spcBef>
              <a:spcAft>
                <a:spcPts val="1414"/>
              </a:spcAft>
              <a:buSzPct val="45000"/>
              <a:buFont typeface="StarSymbol"/>
              <a:buChar char="●"/>
            </a:pPr>
            <a:r>
              <a:rPr lang="en-US" sz="3200">
                <a:latin typeface="Liberation Sans" pitchFamily="18"/>
              </a:rPr>
              <a:t>Generate code in such a way that it can work no matter where it is located in the address space</a:t>
            </a:r>
          </a:p>
          <a:p>
            <a:pPr marL="0" lvl="1" indent="0" hangingPunct="0">
              <a:spcBef>
                <a:spcPts val="0"/>
              </a:spcBef>
              <a:spcAft>
                <a:spcPts val="1414"/>
              </a:spcAft>
              <a:buSzPct val="45000"/>
              <a:buFont typeface="StarSymbol"/>
              <a:buChar char="●"/>
            </a:pPr>
            <a:r>
              <a:rPr lang="en-US" sz="3200">
                <a:latin typeface="Liberation Sans" pitchFamily="18"/>
              </a:rPr>
              <a:t>Share code across all address spaces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lvl="0">
              <a:buSzPct val="45000"/>
              <a:buFont typeface="StarSymbol"/>
              <a:buChar char="●"/>
            </a:pPr>
            <a:r>
              <a:rPr lang="en-US"/>
              <a:t>Can stay untouched</a:t>
            </a:r>
          </a:p>
          <a:p>
            <a:pPr marL="0" lvl="1" indent="0" hangingPunct="0">
              <a:spcBef>
                <a:spcPts val="0"/>
              </a:spcBef>
              <a:spcAft>
                <a:spcPts val="1414"/>
              </a:spcAft>
              <a:buSzPct val="45000"/>
              <a:buFont typeface="StarSymbol"/>
              <a:buChar char="●"/>
            </a:pPr>
            <a:r>
              <a:rPr lang="en-US" sz="3200">
                <a:latin typeface="Liberation Sans" pitchFamily="18"/>
              </a:rPr>
              <a:t>Local jumps and calls are relative</a:t>
            </a:r>
          </a:p>
          <a:p>
            <a:pPr marL="0" lvl="1" indent="0" hangingPunct="0">
              <a:spcBef>
                <a:spcPts val="0"/>
              </a:spcBef>
              <a:spcAft>
                <a:spcPts val="1414"/>
              </a:spcAft>
              <a:buSzPct val="45000"/>
              <a:buFont typeface="StarSymbol"/>
              <a:buChar char="●"/>
            </a:pPr>
            <a:r>
              <a:rPr lang="en-US" sz="3200">
                <a:latin typeface="Liberation Sans" pitchFamily="18"/>
              </a:rPr>
              <a:t>Stack data is relative to the stack</a:t>
            </a:r>
          </a:p>
          <a:p>
            <a:pPr lvl="0">
              <a:buSzPct val="45000"/>
              <a:buFont typeface="StarSymbol"/>
              <a:buChar char="●"/>
            </a:pPr>
            <a:r>
              <a:rPr lang="en-US"/>
              <a:t>Needs to be modified</a:t>
            </a:r>
          </a:p>
          <a:p>
            <a:pPr marL="0" lvl="1" indent="0" hangingPunct="0">
              <a:spcBef>
                <a:spcPts val="0"/>
              </a:spcBef>
              <a:spcAft>
                <a:spcPts val="1414"/>
              </a:spcAft>
              <a:buSzPct val="45000"/>
              <a:buFont typeface="StarSymbol"/>
              <a:buChar char="●"/>
            </a:pPr>
            <a:r>
              <a:rPr lang="en-US" sz="3200">
                <a:latin typeface="Liberation Sans" pitchFamily="18"/>
              </a:rPr>
              <a:t>Global variables</a:t>
            </a:r>
          </a:p>
          <a:p>
            <a:pPr marL="0" lvl="1" indent="0" hangingPunct="0">
              <a:spcBef>
                <a:spcPts val="0"/>
              </a:spcBef>
              <a:spcAft>
                <a:spcPts val="1414"/>
              </a:spcAft>
              <a:buSzPct val="45000"/>
              <a:buFont typeface="StarSymbol"/>
              <a:buChar char="●"/>
            </a:pPr>
            <a:r>
              <a:rPr lang="en-US" sz="3200">
                <a:latin typeface="Liberation Sans" pitchFamily="18"/>
              </a:rPr>
              <a:t>Imported functions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3B05-34BE-FC18-1F38-EEED5F3E34DE}"/>
              </a:ext>
            </a:extLst>
          </p:cNvPr>
          <p:cNvSpPr txBox="1">
            <a:spLocks noGrp="1"/>
          </p:cNvSpPr>
          <p:nvPr>
            <p:ph type="title" idx="4294967295"/>
          </p:nvPr>
        </p:nvSpPr>
        <p:spPr/>
        <p:txBody>
          <a:bodyPr>
            <a:spAutoFit/>
          </a:bodyPr>
          <a:lstStyle/>
          <a:p>
            <a:pPr lvl="0"/>
            <a:r>
              <a:rPr lang="en-US"/>
              <a:t>Example</a:t>
            </a:r>
          </a:p>
        </p:txBody>
      </p:sp>
      <p:sp>
        <p:nvSpPr>
          <p:cNvPr id="3" name="Text Placeholder 2">
            <a:extLst>
              <a:ext uri="{FF2B5EF4-FFF2-40B4-BE49-F238E27FC236}">
                <a16:creationId xmlns:a16="http://schemas.microsoft.com/office/drawing/2014/main" id="{8D9389E0-4166-4676-7CB5-D08F76C72C30}"/>
              </a:ext>
            </a:extLst>
          </p:cNvPr>
          <p:cNvSpPr txBox="1">
            <a:spLocks noGrp="1"/>
          </p:cNvSpPr>
          <p:nvPr>
            <p:ph type="body" idx="4294967295"/>
          </p:nvPr>
        </p:nvSpPr>
        <p:spPr/>
        <p:txBody>
          <a:bodyPr>
            <a:normAutofit fontScale="77500" lnSpcReduction="20000"/>
          </a:bodyPr>
          <a:lstStyle/>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000010a4 &lt;_main&gt;:</a:t>
            </a:r>
          </a:p>
          <a:p>
            <a:pPr lvl="0">
              <a:spcAft>
                <a:spcPts val="0"/>
              </a:spcAft>
            </a:pPr>
            <a:r>
              <a:rPr lang="en-US">
                <a:solidFill>
                  <a:srgbClr val="94476B"/>
                </a:solidFill>
                <a:latin typeface="LMMono10" pitchFamily="17"/>
              </a:rPr>
              <a:t>    10a4: 55             pushl %ebp</a:t>
            </a:r>
          </a:p>
          <a:p>
            <a:pPr lvl="0">
              <a:spcAft>
                <a:spcPts val="0"/>
              </a:spcAft>
            </a:pPr>
            <a:r>
              <a:rPr lang="en-US">
                <a:solidFill>
                  <a:srgbClr val="94476B"/>
                </a:solidFill>
                <a:latin typeface="LMMono10" pitchFamily="17"/>
              </a:rPr>
              <a:t>    10a5: 89 e5          movl %esp,%ebp</a:t>
            </a:r>
          </a:p>
          <a:p>
            <a:pPr lvl="0">
              <a:spcAft>
                <a:spcPts val="0"/>
              </a:spcAft>
            </a:pPr>
            <a:r>
              <a:rPr lang="en-US">
                <a:solidFill>
                  <a:srgbClr val="94476B"/>
                </a:solidFill>
                <a:latin typeface="LMMono10" pitchFamily="17"/>
              </a:rPr>
              <a:t>    10a7: 68 </a:t>
            </a:r>
            <a:r>
              <a:rPr lang="en-US">
                <a:solidFill>
                  <a:srgbClr val="4700B8"/>
                </a:solidFill>
                <a:latin typeface="LMMono10" pitchFamily="17"/>
              </a:rPr>
              <a:t>10 00 00 00</a:t>
            </a:r>
            <a:r>
              <a:rPr lang="en-US">
                <a:solidFill>
                  <a:srgbClr val="94476B"/>
                </a:solidFill>
                <a:latin typeface="LMMono10" pitchFamily="17"/>
              </a:rPr>
              <a:t> pushl </a:t>
            </a:r>
            <a:r>
              <a:rPr lang="en-US">
                <a:solidFill>
                  <a:srgbClr val="4700B8"/>
                </a:solidFill>
                <a:latin typeface="LMMono10" pitchFamily="17"/>
              </a:rPr>
              <a:t>$0x10</a:t>
            </a:r>
          </a:p>
          <a:p>
            <a:pPr lvl="0">
              <a:spcAft>
                <a:spcPts val="0"/>
              </a:spcAft>
            </a:pPr>
            <a:r>
              <a:rPr lang="en-US">
                <a:solidFill>
                  <a:srgbClr val="94476B"/>
                </a:solidFill>
                <a:latin typeface="LMMono10" pitchFamily="17"/>
              </a:rPr>
              <a:t>      10a8</a:t>
            </a:r>
            <a:r>
              <a:rPr lang="en-US">
                <a:solidFill>
                  <a:srgbClr val="4700B8"/>
                </a:solidFill>
                <a:latin typeface="LMMono10" pitchFamily="17"/>
              </a:rPr>
              <a:t>: 32 .data</a:t>
            </a:r>
          </a:p>
          <a:p>
            <a:pPr lvl="0">
              <a:spcAft>
                <a:spcPts val="0"/>
              </a:spcAft>
            </a:pPr>
            <a:r>
              <a:rPr lang="en-US">
                <a:solidFill>
                  <a:srgbClr val="94476B"/>
                </a:solidFill>
                <a:latin typeface="LMMono10" pitchFamily="17"/>
              </a:rPr>
              <a:t>    10ac: e8 03 00 00 00 call 10b4 &lt;_a&gt;</a:t>
            </a:r>
          </a:p>
          <a:p>
            <a:pPr lvl="0">
              <a:spcAft>
                <a:spcPts val="0"/>
              </a:spcAft>
            </a:pPr>
            <a:r>
              <a:rPr lang="en-US">
                <a:solidFill>
                  <a:srgbClr val="94476B"/>
                </a:solidFill>
                <a:latin typeface="LMMono10" pitchFamily="17"/>
              </a:rPr>
              <a:t>  ...</a:t>
            </a:r>
          </a:p>
          <a:p>
            <a:pPr lvl="0">
              <a:spcAft>
                <a:spcPts val="0"/>
              </a:spcAft>
            </a:pPr>
            <a:r>
              <a:rPr lang="en-US">
                <a:solidFill>
                  <a:srgbClr val="94476B"/>
                </a:solidFill>
                <a:latin typeface="LMMono10" pitchFamily="17"/>
              </a:rPr>
              <a:t>000010b4 &lt;_a&gt;:</a:t>
            </a:r>
          </a:p>
          <a:p>
            <a:pPr lvl="0">
              <a:spcAft>
                <a:spcPts val="0"/>
              </a:spcAft>
            </a:pPr>
            <a:r>
              <a:rPr lang="en-US">
                <a:solidFill>
                  <a:srgbClr val="94476B"/>
                </a:solidFill>
                <a:latin typeface="LMMono10" pitchFamily="17"/>
              </a:rPr>
              <a:t>    10bc: e8 37 00 00 00 call 10f8 &lt;_strlen&gt;</a:t>
            </a:r>
          </a:p>
          <a:p>
            <a:pPr lvl="0">
              <a:spcAft>
                <a:spcPts val="0"/>
              </a:spcAft>
            </a:pPr>
            <a:r>
              <a:rPr lang="en-US">
                <a:solidFill>
                  <a:srgbClr val="94476B"/>
                </a:solidFill>
                <a:latin typeface="LMMono10" pitchFamily="17"/>
              </a:rPr>
              <a:t>     ...</a:t>
            </a:r>
          </a:p>
          <a:p>
            <a:pPr lvl="0">
              <a:spcAft>
                <a:spcPts val="0"/>
              </a:spcAft>
            </a:pPr>
            <a:r>
              <a:rPr lang="en-US">
                <a:solidFill>
                  <a:srgbClr val="94476B"/>
                </a:solidFill>
                <a:latin typeface="LMMono10" pitchFamily="17"/>
              </a:rPr>
              <a:t>    10c3: 6a 01 pushl $0x1</a:t>
            </a:r>
          </a:p>
          <a:p>
            <a:pPr lvl="0">
              <a:spcAft>
                <a:spcPts val="0"/>
              </a:spcAft>
            </a:pPr>
            <a:r>
              <a:rPr lang="en-US">
                <a:solidFill>
                  <a:srgbClr val="94476B"/>
                </a:solidFill>
                <a:latin typeface="LMMono10" pitchFamily="17"/>
              </a:rPr>
              <a:t>    10c5: e8 a2 00 00 00 call 116c &lt;_write&gt;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endParaRPr lang="en-US">
              <a:solidFill>
                <a:srgbClr val="94476B"/>
              </a:solidFill>
              <a:latin typeface="LMMono10" pitchFamily="17"/>
            </a:endParaRPr>
          </a:p>
        </p:txBody>
      </p:sp>
      <p:sp>
        <p:nvSpPr>
          <p:cNvPr id="4" name="Freeform 3">
            <a:extLst>
              <a:ext uri="{FF2B5EF4-FFF2-40B4-BE49-F238E27FC236}">
                <a16:creationId xmlns:a16="http://schemas.microsoft.com/office/drawing/2014/main" id="{513F4F7B-4B7C-FF9B-7B0F-D4CFAB10C6B7}"/>
              </a:ext>
            </a:extLst>
          </p:cNvPr>
          <p:cNvSpPr/>
          <p:nvPr/>
        </p:nvSpPr>
        <p:spPr>
          <a:xfrm>
            <a:off x="5715000" y="2514600"/>
            <a:ext cx="3886200" cy="1371600"/>
          </a:xfrm>
          <a:custGeom>
            <a:avLst>
              <a:gd name="f0" fmla="val -14157"/>
              <a:gd name="f1" fmla="val 14940"/>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99CCFF"/>
          </a:solidFill>
          <a:ln w="18360">
            <a:solidFill>
              <a:srgbClr val="000000"/>
            </a:solidFill>
            <a:prstDash val="solid"/>
          </a:ln>
        </p:spPr>
        <p:txBody>
          <a:bodyPr wrap="none" lIns="90000" tIns="45000" rIns="90000" bIns="45000" anchor="ctr" anchorCtr="0" compatLnSpc="0">
            <a:noAutofit/>
          </a:bodyPr>
          <a:lstStyle/>
          <a:p>
            <a:pPr marL="0" marR="0" lvl="0" indent="0" algn="l" hangingPunct="0">
              <a:lnSpc>
                <a:spcPct val="100000"/>
              </a:lnSpc>
              <a:spcBef>
                <a:spcPts val="0"/>
              </a:spcBef>
              <a:spcAft>
                <a:spcPts val="0"/>
              </a:spcAft>
              <a:buSzPct val="45000"/>
              <a:buFont typeface="StarSymbol"/>
              <a:buChar char="●"/>
              <a:tabLst/>
            </a:pPr>
            <a:r>
              <a:rPr lang="en-US" sz="1800" b="0" i="0" u="none" strike="noStrike" kern="1200">
                <a:ln>
                  <a:noFill/>
                </a:ln>
                <a:latin typeface="Liberation Sans" pitchFamily="18"/>
                <a:ea typeface="WenQuanYi Micro Hei" pitchFamily="2"/>
                <a:cs typeface="Lohit Hindi" pitchFamily="2"/>
              </a:rPr>
              <a:t> Reference to a data section</a:t>
            </a:r>
          </a:p>
          <a:p>
            <a:pPr marL="0" marR="0" lvl="1" indent="0" algn="l" hangingPunct="0">
              <a:lnSpc>
                <a:spcPct val="100000"/>
              </a:lnSpc>
              <a:spcBef>
                <a:spcPts val="0"/>
              </a:spcBef>
              <a:spcAft>
                <a:spcPts val="0"/>
              </a:spcAft>
              <a:buSzPct val="45000"/>
              <a:buFont typeface="StarSymbol"/>
              <a:buChar char="●"/>
              <a:tabLst/>
            </a:pPr>
            <a:r>
              <a:rPr lang="en-US" sz="1800" b="0" i="0" u="none" strike="noStrike" kern="1200">
                <a:ln>
                  <a:noFill/>
                </a:ln>
                <a:latin typeface="Liberation Sans" pitchFamily="18"/>
                <a:ea typeface="WenQuanYi Micro Hei" pitchFamily="2"/>
                <a:cs typeface="Lohit Hindi" pitchFamily="2"/>
              </a:rPr>
              <a:t>Code and data sections can be</a:t>
            </a:r>
          </a:p>
          <a:p>
            <a:pPr marL="0" marR="0" lvl="1" indent="0" algn="l" hangingPunct="0">
              <a:lnSpc>
                <a:spcPct val="100000"/>
              </a:lnSpc>
              <a:spcBef>
                <a:spcPts val="0"/>
              </a:spcBef>
              <a:spcAft>
                <a:spcPts val="0"/>
              </a:spcAft>
              <a:buSzPct val="45000"/>
              <a:buFont typeface="StarSymbol"/>
              <a:buChar char="●"/>
              <a:tabLst/>
            </a:pPr>
            <a:r>
              <a:rPr lang="en-US" sz="1800" b="0" i="0" u="none" strike="noStrike" kern="1200">
                <a:ln>
                  <a:noFill/>
                </a:ln>
                <a:latin typeface="Liberation Sans" pitchFamily="18"/>
                <a:ea typeface="WenQuanYi Micro Hei" pitchFamily="2"/>
                <a:cs typeface="Lohit Hindi" pitchFamily="2"/>
              </a:rPr>
              <a:t>moved around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CB59-B632-D466-D8BB-CA20E0D1E470}"/>
              </a:ext>
            </a:extLst>
          </p:cNvPr>
          <p:cNvSpPr txBox="1">
            <a:spLocks noGrp="1"/>
          </p:cNvSpPr>
          <p:nvPr>
            <p:ph type="title" idx="4294967295"/>
          </p:nvPr>
        </p:nvSpPr>
        <p:spPr/>
        <p:txBody>
          <a:bodyPr>
            <a:spAutoFit/>
          </a:bodyPr>
          <a:lstStyle/>
          <a:p>
            <a:pPr lvl="0"/>
            <a:r>
              <a:rPr lang="en-US"/>
              <a:t>Example</a:t>
            </a:r>
          </a:p>
        </p:txBody>
      </p:sp>
      <p:sp>
        <p:nvSpPr>
          <p:cNvPr id="3" name="Text Placeholder 2">
            <a:extLst>
              <a:ext uri="{FF2B5EF4-FFF2-40B4-BE49-F238E27FC236}">
                <a16:creationId xmlns:a16="http://schemas.microsoft.com/office/drawing/2014/main" id="{BB3BD3A4-04A7-6C38-D425-D44E49B7BD83}"/>
              </a:ext>
            </a:extLst>
          </p:cNvPr>
          <p:cNvSpPr txBox="1">
            <a:spLocks noGrp="1"/>
          </p:cNvSpPr>
          <p:nvPr>
            <p:ph type="body" idx="4294967295"/>
          </p:nvPr>
        </p:nvSpPr>
        <p:spPr/>
        <p:txBody>
          <a:bodyPr>
            <a:normAutofit fontScale="77500" lnSpcReduction="20000"/>
          </a:bodyPr>
          <a:lstStyle/>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000010a4 &lt;_main&gt;:</a:t>
            </a:r>
          </a:p>
          <a:p>
            <a:pPr lvl="0">
              <a:spcAft>
                <a:spcPts val="0"/>
              </a:spcAft>
            </a:pPr>
            <a:r>
              <a:rPr lang="en-US">
                <a:solidFill>
                  <a:srgbClr val="94476B"/>
                </a:solidFill>
                <a:latin typeface="LMMono10" pitchFamily="17"/>
              </a:rPr>
              <a:t>    10a4: 55             pushl %ebp</a:t>
            </a:r>
          </a:p>
          <a:p>
            <a:pPr lvl="0">
              <a:spcAft>
                <a:spcPts val="0"/>
              </a:spcAft>
            </a:pPr>
            <a:r>
              <a:rPr lang="en-US">
                <a:solidFill>
                  <a:srgbClr val="94476B"/>
                </a:solidFill>
                <a:latin typeface="LMMono10" pitchFamily="17"/>
              </a:rPr>
              <a:t>    10a5: 89 e5          movl %esp,%ebp</a:t>
            </a:r>
          </a:p>
          <a:p>
            <a:pPr lvl="0">
              <a:spcAft>
                <a:spcPts val="0"/>
              </a:spcAft>
            </a:pPr>
            <a:r>
              <a:rPr lang="en-US">
                <a:solidFill>
                  <a:srgbClr val="94476B"/>
                </a:solidFill>
                <a:latin typeface="LMMono10" pitchFamily="17"/>
              </a:rPr>
              <a:t>    10a7: 68 10 00 00 00 pushl $0x10</a:t>
            </a:r>
          </a:p>
          <a:p>
            <a:pPr lvl="0">
              <a:spcAft>
                <a:spcPts val="0"/>
              </a:spcAft>
            </a:pPr>
            <a:r>
              <a:rPr lang="en-US">
                <a:solidFill>
                  <a:srgbClr val="94476B"/>
                </a:solidFill>
                <a:latin typeface="LMMono10" pitchFamily="17"/>
              </a:rPr>
              <a:t>      10a8: 32 .data</a:t>
            </a:r>
          </a:p>
          <a:p>
            <a:pPr lvl="0">
              <a:spcAft>
                <a:spcPts val="0"/>
              </a:spcAft>
            </a:pPr>
            <a:r>
              <a:rPr lang="en-US">
                <a:solidFill>
                  <a:srgbClr val="94476B"/>
                </a:solidFill>
                <a:latin typeface="LMMono10" pitchFamily="17"/>
              </a:rPr>
              <a:t>    10ac: e8 </a:t>
            </a:r>
            <a:r>
              <a:rPr lang="en-US">
                <a:solidFill>
                  <a:srgbClr val="4700B8"/>
                </a:solidFill>
                <a:latin typeface="LMMono10" pitchFamily="17"/>
              </a:rPr>
              <a:t>03 00 00 00</a:t>
            </a:r>
            <a:r>
              <a:rPr lang="en-US">
                <a:solidFill>
                  <a:srgbClr val="94476B"/>
                </a:solidFill>
                <a:latin typeface="LMMono10" pitchFamily="17"/>
              </a:rPr>
              <a:t> call </a:t>
            </a:r>
            <a:r>
              <a:rPr lang="en-US">
                <a:solidFill>
                  <a:srgbClr val="4700B8"/>
                </a:solidFill>
                <a:latin typeface="LMMono10" pitchFamily="17"/>
              </a:rPr>
              <a:t>10b4</a:t>
            </a:r>
            <a:r>
              <a:rPr lang="en-US">
                <a:solidFill>
                  <a:srgbClr val="94476B"/>
                </a:solidFill>
                <a:latin typeface="LMMono10" pitchFamily="17"/>
              </a:rPr>
              <a:t> &lt;_a&gt;</a:t>
            </a:r>
          </a:p>
          <a:p>
            <a:pPr lvl="0">
              <a:spcAft>
                <a:spcPts val="0"/>
              </a:spcAft>
            </a:pPr>
            <a:r>
              <a:rPr lang="en-US">
                <a:solidFill>
                  <a:srgbClr val="94476B"/>
                </a:solidFill>
                <a:latin typeface="LMMono10" pitchFamily="17"/>
              </a:rPr>
              <a:t>  ...</a:t>
            </a:r>
          </a:p>
          <a:p>
            <a:pPr lvl="0">
              <a:spcAft>
                <a:spcPts val="0"/>
              </a:spcAft>
            </a:pPr>
            <a:r>
              <a:rPr lang="en-US">
                <a:solidFill>
                  <a:srgbClr val="4700B8"/>
                </a:solidFill>
                <a:latin typeface="LMMono10" pitchFamily="17"/>
              </a:rPr>
              <a:t>000010b4</a:t>
            </a:r>
            <a:r>
              <a:rPr lang="en-US">
                <a:solidFill>
                  <a:srgbClr val="94476B"/>
                </a:solidFill>
                <a:latin typeface="LMMono10" pitchFamily="17"/>
              </a:rPr>
              <a:t> &lt;_a&gt;:</a:t>
            </a:r>
          </a:p>
          <a:p>
            <a:pPr lvl="0">
              <a:spcAft>
                <a:spcPts val="0"/>
              </a:spcAft>
            </a:pPr>
            <a:r>
              <a:rPr lang="en-US">
                <a:solidFill>
                  <a:srgbClr val="94476B"/>
                </a:solidFill>
                <a:latin typeface="LMMono10" pitchFamily="17"/>
              </a:rPr>
              <a:t>    10bc: e8 37 00 00 00 call 10f8 &lt;_strlen&gt;</a:t>
            </a:r>
          </a:p>
          <a:p>
            <a:pPr lvl="0">
              <a:spcAft>
                <a:spcPts val="0"/>
              </a:spcAft>
            </a:pPr>
            <a:r>
              <a:rPr lang="en-US">
                <a:solidFill>
                  <a:srgbClr val="94476B"/>
                </a:solidFill>
                <a:latin typeface="LMMono10" pitchFamily="17"/>
              </a:rPr>
              <a:t>     ...</a:t>
            </a:r>
          </a:p>
          <a:p>
            <a:pPr lvl="0">
              <a:spcAft>
                <a:spcPts val="0"/>
              </a:spcAft>
            </a:pPr>
            <a:r>
              <a:rPr lang="en-US">
                <a:solidFill>
                  <a:srgbClr val="94476B"/>
                </a:solidFill>
                <a:latin typeface="LMMono10" pitchFamily="17"/>
              </a:rPr>
              <a:t>    10c3: 6a 01 pushl $0x1</a:t>
            </a:r>
          </a:p>
          <a:p>
            <a:pPr lvl="0">
              <a:spcAft>
                <a:spcPts val="0"/>
              </a:spcAft>
            </a:pPr>
            <a:r>
              <a:rPr lang="en-US">
                <a:solidFill>
                  <a:srgbClr val="94476B"/>
                </a:solidFill>
                <a:latin typeface="LMMono10" pitchFamily="17"/>
              </a:rPr>
              <a:t>    10c5: e8 a2 00 00 00 call 116c &lt;_write&gt;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endParaRPr lang="en-US">
              <a:solidFill>
                <a:srgbClr val="94476B"/>
              </a:solidFill>
              <a:latin typeface="LMMono10" pitchFamily="17"/>
            </a:endParaRPr>
          </a:p>
        </p:txBody>
      </p:sp>
      <p:sp>
        <p:nvSpPr>
          <p:cNvPr id="4" name="Freeform 3">
            <a:extLst>
              <a:ext uri="{FF2B5EF4-FFF2-40B4-BE49-F238E27FC236}">
                <a16:creationId xmlns:a16="http://schemas.microsoft.com/office/drawing/2014/main" id="{19486CB2-D82C-3D6A-1D5C-5D5C0C5F7E59}"/>
              </a:ext>
            </a:extLst>
          </p:cNvPr>
          <p:cNvSpPr/>
          <p:nvPr/>
        </p:nvSpPr>
        <p:spPr>
          <a:xfrm>
            <a:off x="5943600" y="2057400"/>
            <a:ext cx="3886200" cy="1371600"/>
          </a:xfrm>
          <a:custGeom>
            <a:avLst>
              <a:gd name="f0" fmla="val -13236"/>
              <a:gd name="f1" fmla="val 26292"/>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99CCFF"/>
          </a:solidFill>
          <a:ln w="18360">
            <a:solidFill>
              <a:srgbClr val="000000"/>
            </a:solidFill>
            <a:prstDash val="solid"/>
          </a:ln>
        </p:spPr>
        <p:txBody>
          <a:bodyPr wrap="none" lIns="90000" tIns="45000" rIns="90000" bIns="45000" anchor="ctr" anchorCtr="0" compatLnSpc="0">
            <a:noAutofit/>
          </a:bodyPr>
          <a:lstStyle/>
          <a:p>
            <a:pPr marL="0" marR="0" lvl="0" indent="0" algn="l" hangingPunct="0">
              <a:lnSpc>
                <a:spcPct val="100000"/>
              </a:lnSpc>
              <a:spcBef>
                <a:spcPts val="0"/>
              </a:spcBef>
              <a:spcAft>
                <a:spcPts val="0"/>
              </a:spcAft>
              <a:buSzPct val="45000"/>
              <a:buFont typeface="StarSymbol"/>
              <a:buChar char="●"/>
              <a:tabLst/>
            </a:pPr>
            <a:r>
              <a:rPr lang="en-US" sz="1800" b="0" i="0" u="none" strike="noStrike" kern="1200">
                <a:ln>
                  <a:noFill/>
                </a:ln>
                <a:latin typeface="Liberation Sans" pitchFamily="18"/>
                <a:ea typeface="WenQuanYi Micro Hei" pitchFamily="2"/>
                <a:cs typeface="Lohit Hindi" pitchFamily="2"/>
              </a:rPr>
              <a:t>  Local function invocations</a:t>
            </a:r>
          </a:p>
          <a:p>
            <a:pPr marL="0" marR="0" lvl="0" indent="0" algn="l" hangingPunct="0">
              <a:lnSpc>
                <a:spcPct val="100000"/>
              </a:lnSpc>
              <a:spcBef>
                <a:spcPts val="0"/>
              </a:spcBef>
              <a:spcAft>
                <a:spcPts val="0"/>
              </a:spcAft>
              <a:buSzPct val="45000"/>
              <a:buFont typeface="StarSymbol"/>
              <a:buChar char="●"/>
              <a:tabLst/>
            </a:pPr>
            <a:r>
              <a:rPr lang="en-US" sz="1800" b="0" i="0" u="none" strike="noStrike" kern="1200">
                <a:ln>
                  <a:noFill/>
                </a:ln>
                <a:latin typeface="Liberation Sans" pitchFamily="18"/>
                <a:ea typeface="WenQuanYi Micro Hei" pitchFamily="2"/>
                <a:cs typeface="Lohit Hindi" pitchFamily="2"/>
              </a:rPr>
              <a:t>  use relative addresses</a:t>
            </a:r>
          </a:p>
          <a:p>
            <a:pPr marL="0" marR="0" lvl="1" indent="0" algn="l" hangingPunct="0">
              <a:lnSpc>
                <a:spcPct val="100000"/>
              </a:lnSpc>
              <a:spcBef>
                <a:spcPts val="0"/>
              </a:spcBef>
              <a:spcAft>
                <a:spcPts val="0"/>
              </a:spcAft>
              <a:buSzPct val="45000"/>
              <a:buFont typeface="StarSymbol"/>
              <a:buChar char="●"/>
              <a:tabLst/>
            </a:pPr>
            <a:r>
              <a:rPr lang="en-US" sz="1800" b="0" i="0" u="none" strike="noStrike" kern="1200">
                <a:ln>
                  <a:noFill/>
                </a:ln>
                <a:latin typeface="Liberation Sans" pitchFamily="18"/>
                <a:ea typeface="WenQuanYi Micro Hei" pitchFamily="2"/>
                <a:cs typeface="Lohit Hindi" pitchFamily="2"/>
              </a:rPr>
              <a:t>No need to relocate</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19364</TotalTime>
  <Words>13973</Words>
  <Application>Microsoft Macintosh PowerPoint</Application>
  <PresentationFormat>Custom</PresentationFormat>
  <Paragraphs>2054</Paragraphs>
  <Slides>157</Slides>
  <Notes>157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157</vt:i4>
      </vt:variant>
    </vt:vector>
  </HeadingPairs>
  <TitlesOfParts>
    <vt:vector size="166" baseType="lpstr">
      <vt:lpstr>Aptos</vt:lpstr>
      <vt:lpstr>Arial</vt:lpstr>
      <vt:lpstr>FiraMono Nerd Font</vt:lpstr>
      <vt:lpstr>Liberation Sans</vt:lpstr>
      <vt:lpstr>Liberation Serif</vt:lpstr>
      <vt:lpstr>LM Mono 10</vt:lpstr>
      <vt:lpstr>LMMono10</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Example</vt:lpstr>
      <vt:lpstr>Example</vt:lpstr>
      <vt:lpstr>Position independent code</vt:lpstr>
      <vt:lpstr>Position independent code</vt:lpstr>
      <vt:lpstr>Position independent code</vt:lpstr>
      <vt:lpstr>Insight 1: Constant offset between text and data sections</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What did we gain?</vt:lpstr>
      <vt:lpstr>PIC: Advantages and disadvantages</vt:lpstr>
      <vt:lpstr>PIC: Advantages and disadvantages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Conclusion</vt:lpstr>
      <vt:lpstr>Resources</vt:lpstr>
      <vt:lpstr>PowerPoint Presentation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720</cp:revision>
  <dcterms:created xsi:type="dcterms:W3CDTF">2012-05-17T21:33:40Z</dcterms:created>
  <dcterms:modified xsi:type="dcterms:W3CDTF">2024-02-01T18:28:19Z</dcterms:modified>
</cp:coreProperties>
</file>