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ADFF-7EAA-42EA-9AF1-B031A322B24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23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6/086.pdf" TargetMode="External"/><Relationship Id="rId2" Type="http://schemas.openxmlformats.org/officeDocument/2006/relationships/hyperlink" Target="http://ieeexplore.ieee.org/abstract/document/7349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system/files/conference/fast14/fast14-paper_vucinic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Intel Memory Hierarchy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same die core’s L2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61" y="2913686"/>
            <a:ext cx="1785248" cy="15607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same die core’s L1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88" y="2963734"/>
            <a:ext cx="2012330" cy="14856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remote L3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01" y="2978666"/>
            <a:ext cx="3624983" cy="1894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remote memory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82" y="2951096"/>
            <a:ext cx="6397658" cy="19950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remote L2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76" y="2962860"/>
            <a:ext cx="4892812" cy="1970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remote L2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57" y="2951957"/>
            <a:ext cx="4897802" cy="19637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</a:t>
            </a:r>
            <a:r>
              <a:rPr lang="en-US" dirty="0" err="1"/>
              <a:t>PCIe</a:t>
            </a:r>
            <a:r>
              <a:rPr lang="en-US" dirty="0"/>
              <a:t> round-trip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26" y="2893940"/>
            <a:ext cx="769941" cy="2706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just sending data to and from external devices</a:t>
            </a:r>
          </a:p>
          <a:p>
            <a:r>
              <a:rPr lang="en-US" dirty="0"/>
              <a:t>Modern devices communicate over </a:t>
            </a:r>
            <a:r>
              <a:rPr lang="en-US" dirty="0" err="1"/>
              <a:t>PCIe</a:t>
            </a:r>
            <a:endParaRPr lang="en-US" dirty="0"/>
          </a:p>
          <a:p>
            <a:pPr lvl="1"/>
            <a:r>
              <a:rPr lang="en-US" dirty="0"/>
              <a:t>Well there are other popular buses, e.g., USB, SATA (disks), etc. </a:t>
            </a:r>
          </a:p>
          <a:p>
            <a:pPr lvl="1"/>
            <a:r>
              <a:rPr lang="en-US" dirty="0"/>
              <a:t>Conceptually they are similar </a:t>
            </a:r>
          </a:p>
          <a:p>
            <a:r>
              <a:rPr lang="en-US" dirty="0"/>
              <a:t>Devices can</a:t>
            </a:r>
          </a:p>
          <a:p>
            <a:pPr lvl="1"/>
            <a:r>
              <a:rPr lang="en-US" dirty="0"/>
              <a:t>Read memory</a:t>
            </a:r>
          </a:p>
          <a:p>
            <a:pPr lvl="1"/>
            <a:r>
              <a:rPr lang="en-US" dirty="0"/>
              <a:t>Send interrupts to the CPU</a:t>
            </a:r>
          </a:p>
        </p:txBody>
      </p:sp>
    </p:spTree>
    <p:extLst>
      <p:ext uri="{BB962C8B-B14F-4D97-AF65-F5344CB8AC3E}">
        <p14:creationId xmlns:p14="http://schemas.microsoft.com/office/powerpoint/2010/main" val="109126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45" y="4314530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int</a:t>
            </a:r>
            <a:r>
              <a:rPr lang="en-US" sz="1400" b="1" dirty="0"/>
              <a:t> 0x…</a:t>
            </a:r>
          </a:p>
        </p:txBody>
      </p:sp>
    </p:spTree>
    <p:extLst>
      <p:ext uri="{BB962C8B-B14F-4D97-AF65-F5344CB8AC3E}">
        <p14:creationId xmlns:p14="http://schemas.microsoft.com/office/powerpoint/2010/main" val="404107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Processors, cores, memory and </a:t>
            </a:r>
            <a:r>
              <a:rPr lang="en-US" dirty="0" err="1"/>
              <a:t>PCIe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492510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int</a:t>
            </a:r>
            <a:r>
              <a:rPr lang="en-US" sz="1400" b="1" dirty="0"/>
              <a:t> 0x…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/>
          <a:lstStyle/>
          <a:p>
            <a:r>
              <a:rPr lang="en-US" dirty="0"/>
              <a:t>Write incoming data in memory, e.g., </a:t>
            </a:r>
          </a:p>
          <a:p>
            <a:pPr lvl="1"/>
            <a:r>
              <a:rPr lang="en-US" dirty="0"/>
              <a:t>Network packets</a:t>
            </a:r>
          </a:p>
          <a:p>
            <a:pPr lvl="1"/>
            <a:r>
              <a:rPr lang="en-US" dirty="0"/>
              <a:t>Disk requests, etc. </a:t>
            </a:r>
          </a:p>
          <a:p>
            <a:r>
              <a:rPr lang="en-US" dirty="0"/>
              <a:t>Then raise an interrupt to notify the CPU</a:t>
            </a:r>
          </a:p>
          <a:p>
            <a:pPr lvl="1"/>
            <a:r>
              <a:rPr lang="en-US" dirty="0"/>
              <a:t>CPU starts executing interrupt handler </a:t>
            </a:r>
          </a:p>
          <a:p>
            <a:pPr lvl="1"/>
            <a:r>
              <a:rPr lang="en-US" dirty="0"/>
              <a:t>Then reads incoming packets form memory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(polling mode)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>
            <a:normAutofit/>
          </a:bodyPr>
          <a:lstStyle/>
          <a:p>
            <a:r>
              <a:rPr lang="en-US" dirty="0"/>
              <a:t>Alternatively the CPU has to check for incoming data in memory periodically</a:t>
            </a:r>
          </a:p>
          <a:p>
            <a:pPr lvl="1"/>
            <a:r>
              <a:rPr lang="en-US" dirty="0"/>
              <a:t>Or poll</a:t>
            </a:r>
          </a:p>
          <a:p>
            <a:r>
              <a:rPr lang="en-US" dirty="0"/>
              <a:t>Rationale</a:t>
            </a:r>
          </a:p>
          <a:p>
            <a:pPr lvl="1"/>
            <a:r>
              <a:rPr lang="en-US" dirty="0"/>
              <a:t>Interrupts are expensive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5" y="2770283"/>
            <a:ext cx="676134" cy="98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1" y="2911724"/>
            <a:ext cx="2752507" cy="19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Coherence Protocol and Memory Performance of the Intel </a:t>
            </a:r>
            <a:r>
              <a:rPr lang="en-US" dirty="0" err="1"/>
              <a:t>Haswell</a:t>
            </a:r>
            <a:r>
              <a:rPr lang="en-US" dirty="0"/>
              <a:t>-EP Architecture. </a:t>
            </a:r>
            <a:r>
              <a:rPr lang="en-US" dirty="0">
                <a:hlinkClick r:id="rId2"/>
              </a:rPr>
              <a:t>http://ieeexplore.ieee.org/abstract/document/7349629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Intel SGX Explained </a:t>
            </a:r>
            <a:r>
              <a:rPr lang="en-US" dirty="0">
                <a:hlinkClick r:id="rId3"/>
              </a:rPr>
              <a:t>https://eprint.iacr.org/2016/086.pdf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DC Express: Shortest Latency Protocol for Reading Phase Change Memory over PCI Express  </a:t>
            </a:r>
            <a:r>
              <a:rPr lang="en-US" dirty="0">
                <a:hlinkClick r:id="rId4"/>
              </a:rPr>
              <a:t>https://www.usenix.org/system/files/conference/fast14/fast14-paper_vucinic.pdf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19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(load)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3" y="4928945"/>
            <a:ext cx="418649" cy="120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2921552"/>
            <a:ext cx="127006" cy="17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300228"/>
            <a:ext cx="127006" cy="23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868360"/>
            <a:ext cx="127006" cy="324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30" y="4456333"/>
            <a:ext cx="1196365" cy="4923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3866"/>
            <a:ext cx="676134" cy="981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74829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14677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86776"/>
            <a:ext cx="127006" cy="3245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Cache-coherence (store)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58879"/>
            <a:ext cx="127006" cy="230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49172"/>
            <a:ext cx="127006" cy="3245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8491"/>
            <a:ext cx="676134" cy="888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95067"/>
            <a:ext cx="127006" cy="175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47665" y="3808341"/>
            <a:ext cx="127006" cy="32457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38520" y="3373686"/>
            <a:ext cx="127006" cy="2304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67" y="3149338"/>
            <a:ext cx="412375" cy="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Cache-coherence (load of modified)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9" y="3153213"/>
            <a:ext cx="412375" cy="1144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821788"/>
            <a:ext cx="127006" cy="3245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328632"/>
            <a:ext cx="127006" cy="2304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20" y="2915667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368586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936718"/>
            <a:ext cx="127006" cy="3245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7" y="4885634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77778E-6 L -6.25E-7 -7.77778E-6 C -0.00078 0.00462 -0.00195 0.00925 -0.00221 0.01411 C -0.00286 0.02453 -0.00221 0.0199 -0.00378 0.02823 C -0.00391 0.03078 -0.00404 0.03333 -0.0043 0.03587 C -0.00495 0.04235 -0.00586 0.04907 -0.00651 0.05578 C -0.00677 0.05972 -0.00677 0.06388 -0.00703 0.06805 C -0.00729 0.07268 -0.00768 0.07731 -0.00807 0.08217 C -0.00846 0.08842 -0.00872 0.09467 -0.00911 0.10115 C -0.00924 0.1037 -0.00937 0.10624 -0.00963 0.10856 C -0.01003 0.11226 -0.01068 0.1155 -0.0112 0.11897 C -0.01198 0.12453 -0.01198 0.12985 -0.01393 0.13518 L -0.01497 0.13796 C -0.0151 0.13911 -0.01523 0.1405 -0.01549 0.14166 C -0.01615 0.14536 -0.01706 0.14884 -0.0181 0.15208 C -0.01862 0.1537 -0.01914 0.15532 -0.01979 0.15694 C -0.02109 0.16018 -0.02279 0.16296 -0.02396 0.16643 C -0.02773 0.17638 -0.02096 0.1581 -0.02669 0.17476 C -0.02825 0.17939 -0.02799 0.17777 -0.02982 0.18147 C -0.03047 0.18263 -0.03073 0.18425 -0.03138 0.18518 C -0.03203 0.1861 -0.03294 0.18634 -0.03359 0.18703 C -0.03711 0.1912 -0.03424 0.18911 -0.03841 0.19282 C -0.0388 0.19328 -0.03945 0.19328 -0.03997 0.19374 C -0.04141 0.1949 -0.04284 0.19629 -0.04414 0.19745 C -0.04935 0.20254 -0.04427 0.19814 -0.05 0.20509 C -0.05169 0.20717 -0.05365 0.20856 -0.05534 0.21087 L -0.05911 0.2155 C -0.06185 0.22268 -0.05794 0.21319 -0.06549 0.22407 C -0.06797 0.22754 -0.06797 0.228 -0.07083 0.23055 C -0.07213 0.23194 -0.07357 0.23356 -0.075 0.23448 C -0.07552 0.23472 -0.07617 0.23495 -0.07669 0.23541 C -0.07799 0.23657 -0.07995 0.23911 -0.08138 0.24004 C -0.08229 0.2405 -0.0832 0.24073 -0.08411 0.24097 C -0.09101 0.25138 -0.08424 0.24212 -0.08945 0.24768 C -0.09674 0.25578 -0.09206 0.25138 -0.09518 0.25439 L -0.09518 0.25439 " pathEditMode="relative" ptsTypes="AAAAAAAAAAAAAAAAAAAAAAAAAAAAAAAAAA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local L1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86" y="2895319"/>
            <a:ext cx="117187" cy="17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local L2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2924348"/>
            <a:ext cx="148844" cy="674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local L3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37" y="2908616"/>
            <a:ext cx="469404" cy="14349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Latencies: load from local memory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70" y="2907487"/>
            <a:ext cx="2903400" cy="2025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249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Intel Memory Hierarchy</vt:lpstr>
      <vt:lpstr>Processors, cores, memory and PCIe</vt:lpstr>
      <vt:lpstr>Caches (load)</vt:lpstr>
      <vt:lpstr>Cache-coherence (store)</vt:lpstr>
      <vt:lpstr>Cache-coherence (load of modified)</vt:lpstr>
      <vt:lpstr>Latencies: load from local L1</vt:lpstr>
      <vt:lpstr>Latencies: load from local L2</vt:lpstr>
      <vt:lpstr>Latencies: load from local L3</vt:lpstr>
      <vt:lpstr>Latencies: load from local memory</vt:lpstr>
      <vt:lpstr>Latencies: load from same die core’s L2</vt:lpstr>
      <vt:lpstr>Latencies: load from same die core’s L1</vt:lpstr>
      <vt:lpstr>Latencies: load from remote L3</vt:lpstr>
      <vt:lpstr>Latencies: load from remote memory</vt:lpstr>
      <vt:lpstr>Latencies: load from remote L2</vt:lpstr>
      <vt:lpstr>Latencies: load from remote L2</vt:lpstr>
      <vt:lpstr>Latencies: PCIe round-trip</vt:lpstr>
      <vt:lpstr>Device I/O</vt:lpstr>
      <vt:lpstr>Direct memory access</vt:lpstr>
      <vt:lpstr>Interrupts</vt:lpstr>
      <vt:lpstr>Device I/O</vt:lpstr>
      <vt:lpstr>Device I/O (polling mode)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Anton</dc:creator>
  <cp:lastModifiedBy>Anton</cp:lastModifiedBy>
  <cp:revision>25</cp:revision>
  <dcterms:created xsi:type="dcterms:W3CDTF">2017-10-06T05:34:03Z</dcterms:created>
  <dcterms:modified xsi:type="dcterms:W3CDTF">2019-12-06T20:10:44Z</dcterms:modified>
</cp:coreProperties>
</file>