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d11d31aac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d11d31aac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d11d31aac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d11d31aac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d11d31aac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d11d31aac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d11d31aac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d11d31aac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d11d31aac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d11d31aac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d11d31aac_0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d11d31aac_0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e848bca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e848bca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Customer segmentation</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14"/>
          <p:cNvSpPr txBox="1"/>
          <p:nvPr>
            <p:ph idx="4294967295" type="subTitle"/>
          </p:nvPr>
        </p:nvSpPr>
        <p:spPr>
          <a:xfrm>
            <a:off x="311700" y="241900"/>
            <a:ext cx="8520600" cy="27702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solidFill>
                  <a:schemeClr val="lt1"/>
                </a:solidFill>
              </a:rPr>
              <a:t>In this project we are trying to make a prediction on the right group of new customers for an automobile </a:t>
            </a:r>
            <a:r>
              <a:rPr lang="en">
                <a:solidFill>
                  <a:schemeClr val="lt1"/>
                </a:solidFill>
              </a:rPr>
              <a:t>company.</a:t>
            </a:r>
            <a:endParaRPr>
              <a:solidFill>
                <a:schemeClr val="lt1"/>
              </a:solidFill>
            </a:endParaRPr>
          </a:p>
          <a:p>
            <a:pPr indent="0" lvl="0" marL="0" rtl="0" algn="just">
              <a:spcBef>
                <a:spcPts val="1200"/>
              </a:spcBef>
              <a:spcAft>
                <a:spcPts val="0"/>
              </a:spcAft>
              <a:buNone/>
            </a:pPr>
            <a:r>
              <a:rPr lang="en">
                <a:solidFill>
                  <a:schemeClr val="lt1"/>
                </a:solidFill>
              </a:rPr>
              <a:t>The automobile company has plans to enter new markets with their existing products. After intensive market research, they’ve deduced that the behavior of new market is similar to their existing market.</a:t>
            </a:r>
            <a:endParaRPr>
              <a:solidFill>
                <a:schemeClr val="lt1"/>
              </a:solidFill>
            </a:endParaRPr>
          </a:p>
          <a:p>
            <a:pPr indent="0" lvl="0" marL="0" rtl="0" algn="just">
              <a:spcBef>
                <a:spcPts val="1200"/>
              </a:spcBef>
              <a:spcAft>
                <a:spcPts val="0"/>
              </a:spcAft>
              <a:buNone/>
            </a:pPr>
            <a:r>
              <a:rPr lang="en"/>
              <a:t>In their existing market, the sales team has classified all customers into 4 segments (A, B, C, D ). Then, they performed segmented outreach and communication for different segment of customers. This strategy has work exceptionally well for them. They plan to use the same strategy on new markets and have identified 2627 new potential customers.</a:t>
            </a:r>
            <a:endParaRPr/>
          </a:p>
          <a:p>
            <a:pPr indent="0" lvl="0" marL="0" rtl="0" algn="just">
              <a:spcBef>
                <a:spcPts val="1200"/>
              </a:spcBef>
              <a:spcAft>
                <a:spcPts val="0"/>
              </a:spcAft>
              <a:buNone/>
            </a:pPr>
            <a:r>
              <a:rPr lang="en"/>
              <a:t>Below, there’s a part of data set for you, to have better understanding of it.</a:t>
            </a:r>
            <a:endParaRPr/>
          </a:p>
          <a:p>
            <a:pPr indent="0" lvl="0" marL="0" rtl="0" algn="just">
              <a:spcBef>
                <a:spcPts val="1200"/>
              </a:spcBef>
              <a:spcAft>
                <a:spcPts val="1200"/>
              </a:spcAft>
              <a:buNone/>
            </a:pPr>
            <a:r>
              <a:rPr lang="en"/>
              <a:t>This is a classification problem with target "Segmentation" column (A, B, C, D ).</a:t>
            </a:r>
            <a:endParaRPr/>
          </a:p>
        </p:txBody>
      </p:sp>
      <p:pic>
        <p:nvPicPr>
          <p:cNvPr id="70" name="Google Shape;70;p14"/>
          <p:cNvPicPr preferRelativeResize="0"/>
          <p:nvPr/>
        </p:nvPicPr>
        <p:blipFill>
          <a:blip r:embed="rId3">
            <a:alphaModFix/>
          </a:blip>
          <a:stretch>
            <a:fillRect/>
          </a:stretch>
        </p:blipFill>
        <p:spPr>
          <a:xfrm>
            <a:off x="-17837" y="2975100"/>
            <a:ext cx="9179675" cy="1903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1" type="body"/>
          </p:nvPr>
        </p:nvSpPr>
        <p:spPr>
          <a:xfrm>
            <a:off x="180825" y="271225"/>
            <a:ext cx="3666600" cy="4822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2115">
                <a:solidFill>
                  <a:schemeClr val="lt1"/>
                </a:solidFill>
              </a:rPr>
              <a:t>Firstly, we can take a look on numeric values of our data set. Per </a:t>
            </a:r>
            <a:r>
              <a:rPr lang="en" sz="2115">
                <a:solidFill>
                  <a:schemeClr val="lt1"/>
                </a:solidFill>
              </a:rPr>
              <a:t>visualization</a:t>
            </a:r>
            <a:r>
              <a:rPr lang="en" sz="2115">
                <a:solidFill>
                  <a:schemeClr val="lt1"/>
                </a:solidFill>
              </a:rPr>
              <a:t> on the right, we see that we have the most amount of customers at age around 30 and 40 years old and the number drops with the age: the least number of customers are at age close to 90. </a:t>
            </a:r>
            <a:endParaRPr sz="2115">
              <a:solidFill>
                <a:schemeClr val="lt1"/>
              </a:solidFill>
            </a:endParaRPr>
          </a:p>
          <a:p>
            <a:pPr indent="0" lvl="0" marL="0" rtl="0" algn="l">
              <a:spcBef>
                <a:spcPts val="1200"/>
              </a:spcBef>
              <a:spcAft>
                <a:spcPts val="0"/>
              </a:spcAft>
              <a:buNone/>
            </a:pPr>
            <a:r>
              <a:rPr lang="en" sz="2115">
                <a:solidFill>
                  <a:schemeClr val="lt1"/>
                </a:solidFill>
              </a:rPr>
              <a:t>As for work experience, next </a:t>
            </a:r>
            <a:r>
              <a:rPr lang="en" sz="2115">
                <a:solidFill>
                  <a:schemeClr val="lt1"/>
                </a:solidFill>
              </a:rPr>
              <a:t>visualization</a:t>
            </a:r>
            <a:r>
              <a:rPr lang="en" sz="2115">
                <a:solidFill>
                  <a:schemeClr val="lt1"/>
                </a:solidFill>
              </a:rPr>
              <a:t> shows that the most customers have from 0 to 1 year of work experience. And then there’s also significant number of ones with 8-9 years of experience.</a:t>
            </a:r>
            <a:endParaRPr sz="2115">
              <a:solidFill>
                <a:schemeClr val="lt1"/>
              </a:solidFill>
            </a:endParaRPr>
          </a:p>
          <a:p>
            <a:pPr indent="0" lvl="0" marL="0" rtl="0" algn="l">
              <a:spcBef>
                <a:spcPts val="1200"/>
              </a:spcBef>
              <a:spcAft>
                <a:spcPts val="1200"/>
              </a:spcAft>
              <a:buNone/>
            </a:pPr>
            <a:r>
              <a:rPr lang="en" sz="2115">
                <a:solidFill>
                  <a:schemeClr val="lt1"/>
                </a:solidFill>
              </a:rPr>
              <a:t>Last visualization shows that most of customers have family of 2. There’s also significant amount of customers with </a:t>
            </a:r>
            <a:r>
              <a:rPr lang="en" sz="2115">
                <a:solidFill>
                  <a:schemeClr val="lt1"/>
                </a:solidFill>
              </a:rPr>
              <a:t>family size of 1,3 and 4. Bigger families are not as common. </a:t>
            </a:r>
            <a:endParaRPr>
              <a:solidFill>
                <a:schemeClr val="lt1"/>
              </a:solidFill>
            </a:endParaRPr>
          </a:p>
        </p:txBody>
      </p:sp>
      <p:pic>
        <p:nvPicPr>
          <p:cNvPr id="76" name="Google Shape;76;p15"/>
          <p:cNvPicPr preferRelativeResize="0"/>
          <p:nvPr/>
        </p:nvPicPr>
        <p:blipFill>
          <a:blip r:embed="rId3">
            <a:alphaModFix/>
          </a:blip>
          <a:stretch>
            <a:fillRect/>
          </a:stretch>
        </p:blipFill>
        <p:spPr>
          <a:xfrm>
            <a:off x="3978826" y="0"/>
            <a:ext cx="5165174"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1" type="body"/>
          </p:nvPr>
        </p:nvSpPr>
        <p:spPr>
          <a:xfrm>
            <a:off x="1904550" y="469425"/>
            <a:ext cx="5334900" cy="56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50">
                <a:solidFill>
                  <a:schemeClr val="lt1"/>
                </a:solidFill>
              </a:rPr>
              <a:t>Next</a:t>
            </a:r>
            <a:r>
              <a:rPr lang="en" sz="1450">
                <a:solidFill>
                  <a:schemeClr val="lt1"/>
                </a:solidFill>
              </a:rPr>
              <a:t> step, we are exploring our target - 'Segmentation'.</a:t>
            </a:r>
            <a:endParaRPr sz="1450">
              <a:solidFill>
                <a:schemeClr val="lt1"/>
              </a:solidFill>
            </a:endParaRPr>
          </a:p>
        </p:txBody>
      </p:sp>
      <p:pic>
        <p:nvPicPr>
          <p:cNvPr id="82" name="Google Shape;82;p16"/>
          <p:cNvPicPr preferRelativeResize="0"/>
          <p:nvPr/>
        </p:nvPicPr>
        <p:blipFill rotWithShape="1">
          <a:blip r:embed="rId3">
            <a:alphaModFix/>
          </a:blip>
          <a:srcRect b="0" l="1628" r="858" t="-1419"/>
          <a:stretch/>
        </p:blipFill>
        <p:spPr>
          <a:xfrm>
            <a:off x="632575" y="1363525"/>
            <a:ext cx="3789175" cy="2577209"/>
          </a:xfrm>
          <a:prstGeom prst="rect">
            <a:avLst/>
          </a:prstGeom>
          <a:noFill/>
          <a:ln>
            <a:noFill/>
          </a:ln>
        </p:spPr>
      </p:pic>
      <p:sp>
        <p:nvSpPr>
          <p:cNvPr id="83" name="Google Shape;83;p16"/>
          <p:cNvSpPr txBox="1"/>
          <p:nvPr/>
        </p:nvSpPr>
        <p:spPr>
          <a:xfrm>
            <a:off x="4642325" y="2034150"/>
            <a:ext cx="4262700" cy="143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450">
                <a:solidFill>
                  <a:schemeClr val="lt1"/>
                </a:solidFill>
                <a:latin typeface="Roboto"/>
                <a:ea typeface="Roboto"/>
                <a:cs typeface="Roboto"/>
                <a:sym typeface="Roboto"/>
              </a:rPr>
              <a:t>Visualization on the left shows that four segments of customers are pretty balanced, </a:t>
            </a:r>
            <a:r>
              <a:rPr lang="en" sz="1450">
                <a:solidFill>
                  <a:schemeClr val="lt1"/>
                </a:solidFill>
                <a:latin typeface="Roboto"/>
                <a:ea typeface="Roboto"/>
                <a:cs typeface="Roboto"/>
                <a:sym typeface="Roboto"/>
              </a:rPr>
              <a:t>meaning</a:t>
            </a:r>
            <a:r>
              <a:rPr lang="en" sz="1450">
                <a:solidFill>
                  <a:schemeClr val="lt1"/>
                </a:solidFill>
                <a:latin typeface="Roboto"/>
                <a:ea typeface="Roboto"/>
                <a:cs typeface="Roboto"/>
                <a:sym typeface="Roboto"/>
              </a:rPr>
              <a:t> the amount of customers of each segment is about the same with a little difference for segment ‘D’</a:t>
            </a:r>
            <a:endParaRPr sz="145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01675" y="442625"/>
            <a:ext cx="3127500" cy="1829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1670">
                <a:latin typeface="Roboto"/>
                <a:ea typeface="Roboto"/>
                <a:cs typeface="Roboto"/>
                <a:sym typeface="Roboto"/>
              </a:rPr>
              <a:t>Now, we are exploring how different aspects correlate with Segmentation. </a:t>
            </a:r>
            <a:endParaRPr sz="1670">
              <a:latin typeface="Roboto"/>
              <a:ea typeface="Roboto"/>
              <a:cs typeface="Roboto"/>
              <a:sym typeface="Roboto"/>
            </a:endParaRPr>
          </a:p>
          <a:p>
            <a:pPr indent="0" lvl="0" marL="0" rtl="0" algn="l">
              <a:lnSpc>
                <a:spcPct val="115000"/>
              </a:lnSpc>
              <a:spcBef>
                <a:spcPts val="1200"/>
              </a:spcBef>
              <a:spcAft>
                <a:spcPts val="0"/>
              </a:spcAft>
              <a:buSzPts val="990"/>
              <a:buNone/>
            </a:pPr>
            <a:r>
              <a:rPr lang="en" sz="1670">
                <a:latin typeface="Roboto"/>
                <a:ea typeface="Roboto"/>
                <a:cs typeface="Roboto"/>
                <a:sym typeface="Roboto"/>
              </a:rPr>
              <a:t>First visualization show that there's a bigger segment ‘D’ of Male and Female. Otherwise all segments are pretty balanced genderwise. </a:t>
            </a:r>
            <a:endParaRPr sz="1670">
              <a:latin typeface="Roboto"/>
              <a:ea typeface="Roboto"/>
              <a:cs typeface="Roboto"/>
              <a:sym typeface="Roboto"/>
            </a:endParaRPr>
          </a:p>
          <a:p>
            <a:pPr indent="0" lvl="0" marL="0" rtl="0" algn="l">
              <a:lnSpc>
                <a:spcPct val="115000"/>
              </a:lnSpc>
              <a:spcBef>
                <a:spcPts val="1200"/>
              </a:spcBef>
              <a:spcAft>
                <a:spcPts val="0"/>
              </a:spcAft>
              <a:buSzPts val="990"/>
              <a:buNone/>
            </a:pPr>
            <a:r>
              <a:rPr lang="en" sz="1670">
                <a:latin typeface="Roboto"/>
                <a:ea typeface="Roboto"/>
                <a:cs typeface="Roboto"/>
                <a:sym typeface="Roboto"/>
              </a:rPr>
              <a:t>Next visualization shows that the biggest segment among non-married people is ‘D’ and for married is ‘C’.</a:t>
            </a:r>
            <a:endParaRPr sz="1670">
              <a:latin typeface="Roboto"/>
              <a:ea typeface="Roboto"/>
              <a:cs typeface="Roboto"/>
              <a:sym typeface="Roboto"/>
            </a:endParaRPr>
          </a:p>
          <a:p>
            <a:pPr indent="0" lvl="0" marL="0" rtl="0" algn="l">
              <a:spcBef>
                <a:spcPts val="1200"/>
              </a:spcBef>
              <a:spcAft>
                <a:spcPts val="0"/>
              </a:spcAft>
              <a:buSzPts val="990"/>
              <a:buNone/>
            </a:pPr>
            <a:r>
              <a:t/>
            </a:r>
            <a:endParaRPr sz="3020"/>
          </a:p>
        </p:txBody>
      </p:sp>
      <p:pic>
        <p:nvPicPr>
          <p:cNvPr id="89" name="Google Shape;89;p17"/>
          <p:cNvPicPr preferRelativeResize="0"/>
          <p:nvPr/>
        </p:nvPicPr>
        <p:blipFill>
          <a:blip r:embed="rId3">
            <a:alphaModFix/>
          </a:blip>
          <a:stretch>
            <a:fillRect/>
          </a:stretch>
        </p:blipFill>
        <p:spPr>
          <a:xfrm>
            <a:off x="4813075" y="161418"/>
            <a:ext cx="3605500" cy="2391507"/>
          </a:xfrm>
          <a:prstGeom prst="rect">
            <a:avLst/>
          </a:prstGeom>
          <a:noFill/>
          <a:ln>
            <a:noFill/>
          </a:ln>
        </p:spPr>
      </p:pic>
      <p:pic>
        <p:nvPicPr>
          <p:cNvPr id="90" name="Google Shape;90;p17"/>
          <p:cNvPicPr preferRelativeResize="0"/>
          <p:nvPr/>
        </p:nvPicPr>
        <p:blipFill>
          <a:blip r:embed="rId4">
            <a:alphaModFix/>
          </a:blip>
          <a:stretch>
            <a:fillRect/>
          </a:stretch>
        </p:blipFill>
        <p:spPr>
          <a:xfrm>
            <a:off x="4813075" y="2673225"/>
            <a:ext cx="3605505" cy="227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34020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50"/>
              <a:t>Visualization below shows that the most ungraduated people fall under ‘D’ segment and graduated are segment ‘C’, ‘B’, ‘A’ respectfully. </a:t>
            </a:r>
            <a:endParaRPr sz="1650"/>
          </a:p>
        </p:txBody>
      </p:sp>
      <p:sp>
        <p:nvSpPr>
          <p:cNvPr id="96" name="Google Shape;96;p18"/>
          <p:cNvSpPr txBox="1"/>
          <p:nvPr/>
        </p:nvSpPr>
        <p:spPr>
          <a:xfrm>
            <a:off x="600300" y="4326400"/>
            <a:ext cx="3197400" cy="33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50">
              <a:solidFill>
                <a:srgbClr val="0B5394"/>
              </a:solidFill>
              <a:latin typeface="Merriweather"/>
              <a:ea typeface="Merriweather"/>
              <a:cs typeface="Merriweather"/>
              <a:sym typeface="Merriweather"/>
            </a:endParaRPr>
          </a:p>
        </p:txBody>
      </p:sp>
      <p:sp>
        <p:nvSpPr>
          <p:cNvPr id="97" name="Google Shape;97;p18"/>
          <p:cNvSpPr txBox="1"/>
          <p:nvPr/>
        </p:nvSpPr>
        <p:spPr>
          <a:xfrm>
            <a:off x="5069350" y="4326400"/>
            <a:ext cx="33735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p>
        </p:txBody>
      </p:sp>
      <p:pic>
        <p:nvPicPr>
          <p:cNvPr id="98" name="Google Shape;98;p18"/>
          <p:cNvPicPr preferRelativeResize="0"/>
          <p:nvPr/>
        </p:nvPicPr>
        <p:blipFill>
          <a:blip r:embed="rId3">
            <a:alphaModFix/>
          </a:blip>
          <a:stretch>
            <a:fillRect/>
          </a:stretch>
        </p:blipFill>
        <p:spPr>
          <a:xfrm>
            <a:off x="2023388" y="1812500"/>
            <a:ext cx="5097275" cy="3065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sp>
        <p:nvSpPr>
          <p:cNvPr id="103" name="Google Shape;103;p19"/>
          <p:cNvSpPr txBox="1"/>
          <p:nvPr>
            <p:ph type="title"/>
          </p:nvPr>
        </p:nvSpPr>
        <p:spPr>
          <a:xfrm>
            <a:off x="1376550" y="798600"/>
            <a:ext cx="6247800" cy="3546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SzPts val="990"/>
              <a:buNone/>
            </a:pPr>
            <a:r>
              <a:rPr lang="en" sz="1540">
                <a:solidFill>
                  <a:schemeClr val="lt1"/>
                </a:solidFill>
              </a:rPr>
              <a:t>After analyzing our data by segments i </a:t>
            </a:r>
            <a:r>
              <a:rPr lang="en" sz="1540">
                <a:solidFill>
                  <a:schemeClr val="lt1"/>
                </a:solidFill>
              </a:rPr>
              <a:t>would</a:t>
            </a:r>
            <a:r>
              <a:rPr lang="en" sz="1540">
                <a:solidFill>
                  <a:schemeClr val="lt1"/>
                </a:solidFill>
              </a:rPr>
              <a:t> assume that:</a:t>
            </a:r>
            <a:endParaRPr sz="1540">
              <a:solidFill>
                <a:schemeClr val="lt1"/>
              </a:solidFill>
            </a:endParaRPr>
          </a:p>
          <a:p>
            <a:pPr indent="0" lvl="0" marL="0" rtl="0" algn="just">
              <a:spcBef>
                <a:spcPts val="0"/>
              </a:spcBef>
              <a:spcAft>
                <a:spcPts val="0"/>
              </a:spcAft>
              <a:buSzPts val="990"/>
              <a:buNone/>
            </a:pPr>
            <a:r>
              <a:rPr lang="en" sz="1540">
                <a:solidFill>
                  <a:schemeClr val="lt1"/>
                </a:solidFill>
              </a:rPr>
              <a:t>- Seament "A" mostly includes male, married, artist, graduated, with 1 year or less work </a:t>
            </a:r>
            <a:r>
              <a:rPr lang="en" sz="1540">
                <a:solidFill>
                  <a:schemeClr val="lt1"/>
                </a:solidFill>
              </a:rPr>
              <a:t>experience</a:t>
            </a:r>
            <a:r>
              <a:rPr lang="en" sz="1540">
                <a:solidFill>
                  <a:schemeClr val="lt1"/>
                </a:solidFill>
              </a:rPr>
              <a:t> and </a:t>
            </a:r>
            <a:r>
              <a:rPr lang="en" sz="1540">
                <a:solidFill>
                  <a:schemeClr val="lt1"/>
                </a:solidFill>
              </a:rPr>
              <a:t>belong</a:t>
            </a:r>
            <a:r>
              <a:rPr lang="en" sz="1540">
                <a:solidFill>
                  <a:schemeClr val="lt1"/>
                </a:solidFill>
              </a:rPr>
              <a:t> in cat_6;</a:t>
            </a:r>
            <a:endParaRPr sz="1540">
              <a:solidFill>
                <a:schemeClr val="lt1"/>
              </a:solidFill>
            </a:endParaRPr>
          </a:p>
          <a:p>
            <a:pPr indent="0" lvl="0" marL="0" rtl="0" algn="just">
              <a:spcBef>
                <a:spcPts val="0"/>
              </a:spcBef>
              <a:spcAft>
                <a:spcPts val="0"/>
              </a:spcAft>
              <a:buSzPts val="990"/>
              <a:buNone/>
            </a:pPr>
            <a:r>
              <a:rPr lang="en" sz="1540">
                <a:solidFill>
                  <a:schemeClr val="lt1"/>
                </a:solidFill>
              </a:rPr>
              <a:t>- Segment "B": male, married, artist, graduated, with 1 year or less work </a:t>
            </a:r>
            <a:r>
              <a:rPr lang="en" sz="1540">
                <a:solidFill>
                  <a:schemeClr val="lt1"/>
                </a:solidFill>
              </a:rPr>
              <a:t>experience</a:t>
            </a:r>
            <a:r>
              <a:rPr lang="en" sz="1540">
                <a:solidFill>
                  <a:schemeClr val="lt1"/>
                </a:solidFill>
              </a:rPr>
              <a:t> and belong in cat_6;</a:t>
            </a:r>
            <a:endParaRPr sz="1540">
              <a:solidFill>
                <a:schemeClr val="lt1"/>
              </a:solidFill>
            </a:endParaRPr>
          </a:p>
          <a:p>
            <a:pPr indent="0" lvl="0" marL="0" rtl="0" algn="just">
              <a:spcBef>
                <a:spcPts val="0"/>
              </a:spcBef>
              <a:spcAft>
                <a:spcPts val="0"/>
              </a:spcAft>
              <a:buSzPts val="990"/>
              <a:buNone/>
            </a:pPr>
            <a:r>
              <a:rPr lang="en" sz="1540">
                <a:solidFill>
                  <a:schemeClr val="lt1"/>
                </a:solidFill>
              </a:rPr>
              <a:t>- Segment "C": male, married, artist, graduated, with 1 year or less work </a:t>
            </a:r>
            <a:r>
              <a:rPr lang="en" sz="1540">
                <a:solidFill>
                  <a:schemeClr val="lt1"/>
                </a:solidFill>
              </a:rPr>
              <a:t>experience</a:t>
            </a:r>
            <a:r>
              <a:rPr lang="en" sz="1540">
                <a:solidFill>
                  <a:schemeClr val="lt1"/>
                </a:solidFill>
              </a:rPr>
              <a:t> and belong in cat_6;</a:t>
            </a:r>
            <a:endParaRPr sz="1540">
              <a:solidFill>
                <a:schemeClr val="lt1"/>
              </a:solidFill>
            </a:endParaRPr>
          </a:p>
          <a:p>
            <a:pPr indent="0" lvl="0" marL="0" rtl="0" algn="just">
              <a:spcBef>
                <a:spcPts val="0"/>
              </a:spcBef>
              <a:spcAft>
                <a:spcPts val="0"/>
              </a:spcAft>
              <a:buSzPts val="990"/>
              <a:buNone/>
            </a:pPr>
            <a:r>
              <a:rPr lang="en" sz="1540">
                <a:solidFill>
                  <a:schemeClr val="lt1"/>
                </a:solidFill>
              </a:rPr>
              <a:t>- Segment "D": male, not married, healthcare worker, not </a:t>
            </a:r>
            <a:r>
              <a:rPr lang="en" sz="1540">
                <a:solidFill>
                  <a:schemeClr val="lt1"/>
                </a:solidFill>
              </a:rPr>
              <a:t>graduated</a:t>
            </a:r>
            <a:r>
              <a:rPr lang="en" sz="1540">
                <a:solidFill>
                  <a:schemeClr val="lt1"/>
                </a:solidFill>
              </a:rPr>
              <a:t>, with 1 year or less work </a:t>
            </a:r>
            <a:r>
              <a:rPr lang="en" sz="1540">
                <a:solidFill>
                  <a:schemeClr val="lt1"/>
                </a:solidFill>
              </a:rPr>
              <a:t>experience</a:t>
            </a:r>
            <a:r>
              <a:rPr lang="en" sz="1540">
                <a:solidFill>
                  <a:schemeClr val="lt1"/>
                </a:solidFill>
              </a:rPr>
              <a:t> and belong in cat_6;</a:t>
            </a:r>
            <a:endParaRPr sz="1540">
              <a:solidFill>
                <a:schemeClr val="lt1"/>
              </a:solidFill>
            </a:endParaRPr>
          </a:p>
          <a:p>
            <a:pPr indent="0" lvl="0" marL="0" rtl="0" algn="l">
              <a:spcBef>
                <a:spcPts val="0"/>
              </a:spcBef>
              <a:spcAft>
                <a:spcPts val="0"/>
              </a:spcAft>
              <a:buSzPts val="990"/>
              <a:buNone/>
            </a:pPr>
            <a:r>
              <a:t/>
            </a:r>
            <a:endParaRPr sz="324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448100" y="798600"/>
            <a:ext cx="6247800" cy="35463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n" sz="1500"/>
              <a:t>It was pretty hard to achieve high model </a:t>
            </a:r>
            <a:r>
              <a:rPr lang="en" sz="1500"/>
              <a:t>accuracy</a:t>
            </a:r>
            <a:r>
              <a:rPr lang="en" sz="1500"/>
              <a:t> on this dataset. </a:t>
            </a:r>
            <a:endParaRPr sz="1500"/>
          </a:p>
          <a:p>
            <a:pPr indent="0" lvl="0" marL="0" rtl="0" algn="just">
              <a:spcBef>
                <a:spcPts val="0"/>
              </a:spcBef>
              <a:spcAft>
                <a:spcPts val="0"/>
              </a:spcAft>
              <a:buNone/>
            </a:pPr>
            <a:r>
              <a:rPr lang="en" sz="1500"/>
              <a:t>After performing data </a:t>
            </a:r>
            <a:r>
              <a:rPr lang="en" sz="1500"/>
              <a:t>preprocessing</a:t>
            </a:r>
            <a:r>
              <a:rPr lang="en" sz="1500"/>
              <a:t> and evaluating different machine learning models, we came to conclusion, that eXtreme Gradient Boosting model with some </a:t>
            </a:r>
            <a:r>
              <a:rPr lang="en" sz="1500"/>
              <a:t>tuning</a:t>
            </a:r>
            <a:r>
              <a:rPr lang="en" sz="1500"/>
              <a:t> gave the best results:</a:t>
            </a:r>
            <a:endParaRPr sz="1500"/>
          </a:p>
          <a:p>
            <a:pPr indent="0" lvl="0" marL="0" rtl="0" algn="just">
              <a:spcBef>
                <a:spcPts val="0"/>
              </a:spcBef>
              <a:spcAft>
                <a:spcPts val="0"/>
              </a:spcAft>
              <a:buNone/>
            </a:pPr>
            <a:r>
              <a:t/>
            </a:r>
            <a:endParaRPr sz="1500"/>
          </a:p>
          <a:p>
            <a:pPr indent="0" lvl="0" marL="0" rtl="0" algn="ctr">
              <a:spcBef>
                <a:spcPts val="0"/>
              </a:spcBef>
              <a:spcAft>
                <a:spcPts val="0"/>
              </a:spcAft>
              <a:buNone/>
            </a:pPr>
            <a:r>
              <a:rPr lang="en" sz="1500"/>
              <a:t>Training accuracy: 56%</a:t>
            </a:r>
            <a:endParaRPr sz="1500"/>
          </a:p>
          <a:p>
            <a:pPr indent="0" lvl="0" marL="0" rtl="0" algn="ctr">
              <a:spcBef>
                <a:spcPts val="0"/>
              </a:spcBef>
              <a:spcAft>
                <a:spcPts val="0"/>
              </a:spcAft>
              <a:buNone/>
            </a:pPr>
            <a:r>
              <a:rPr lang="en" sz="1500"/>
              <a:t>Testing accuracy: 52%</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rPr lang="en" sz="1500"/>
              <a:t> We achieved the highest accuracy and the </a:t>
            </a:r>
            <a:r>
              <a:rPr lang="en" sz="1500"/>
              <a:t>smallest</a:t>
            </a:r>
            <a:r>
              <a:rPr lang="en" sz="1500"/>
              <a:t> overfitting with XGB model. Therefore, I would </a:t>
            </a:r>
            <a:r>
              <a:rPr lang="en" sz="1500"/>
              <a:t>recommend</a:t>
            </a:r>
            <a:r>
              <a:rPr lang="en" sz="1500"/>
              <a:t> using this model for test set.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