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730" r:id="rId5"/>
    <p:sldId id="729" r:id="rId6"/>
    <p:sldId id="733" r:id="rId7"/>
    <p:sldId id="734" r:id="rId8"/>
  </p:sldIdLst>
  <p:sldSz cx="9144000" cy="6858000" type="screen4x3"/>
  <p:notesSz cx="7010400" cy="9296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Yury German" initials="YG" lastIdx="5" clrIdx="5">
    <p:extLst>
      <p:ext uri="{19B8F6BF-5375-455C-9EA6-DF929625EA0E}">
        <p15:presenceInfo xmlns:p15="http://schemas.microsoft.com/office/powerpoint/2012/main" userId="Yury German" providerId="None"/>
      </p:ext>
    </p:extLst>
  </p:cmAuthor>
  <p:cmAuthor id="2" name="Maxim Chernuschenko" initials="MC" lastIdx="7" clrIdx="0">
    <p:extLst/>
  </p:cmAuthor>
  <p:cmAuthor id="3" name="Sergey Alexandrov" initials="SA" lastIdx="1" clrIdx="1">
    <p:extLst/>
  </p:cmAuthor>
  <p:cmAuthor id="4" name="User" initials="U" lastIdx="31" clrIdx="2"/>
  <p:cmAuthor id="5" name="Artem Andreev" initials="AA" lastIdx="10" clrIdx="3">
    <p:extLst>
      <p:ext uri="{19B8F6BF-5375-455C-9EA6-DF929625EA0E}">
        <p15:presenceInfo xmlns:p15="http://schemas.microsoft.com/office/powerpoint/2012/main" userId="Artem Andreev" providerId="None"/>
      </p:ext>
    </p:extLst>
  </p:cmAuthor>
  <p:cmAuthor id="6" name="Trifonov Alexey" initials="TA" lastIdx="7" clrIdx="4">
    <p:extLst>
      <p:ext uri="{19B8F6BF-5375-455C-9EA6-DF929625EA0E}">
        <p15:presenceInfo xmlns:p15="http://schemas.microsoft.com/office/powerpoint/2012/main" userId="eb7241aac44da6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957DB1"/>
    <a:srgbClr val="C7E6A4"/>
    <a:srgbClr val="9EB9DA"/>
    <a:srgbClr val="FFFF66"/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89" autoAdjust="0"/>
    <p:restoredTop sz="94133" autoAdjust="0"/>
  </p:normalViewPr>
  <p:slideViewPr>
    <p:cSldViewPr>
      <p:cViewPr varScale="1">
        <p:scale>
          <a:sx n="59" d="100"/>
          <a:sy n="59" d="100"/>
        </p:scale>
        <p:origin x="1488" y="31"/>
      </p:cViewPr>
      <p:guideLst>
        <p:guide orient="horz" pos="2160"/>
        <p:guide pos="2925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EF5071B-05EB-4AEF-BA7D-8A1E6AA385D3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79B5500-2B93-469C-92D5-C4759F8C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9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811F612-6801-4D4C-A0B7-C9E3864A2EA0}" type="datetimeFigureOut">
              <a:rPr lang="ru-RU" smtClean="0"/>
              <a:pPr/>
              <a:t>05.03.2016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CAF8928-5D96-4E18-BE87-4F1720F2B4F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00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F8928-5D96-4E18-BE87-4F1720F2B4F1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7668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F8928-5D96-4E18-BE87-4F1720F2B4F1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9993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F8928-5D96-4E18-BE87-4F1720F2B4F1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0078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F8928-5D96-4E18-BE87-4F1720F2B4F1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5446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588D-9E94-4144-9DA3-F84C352C206B}" type="datetime1">
              <a:rPr lang="ru-RU" smtClean="0"/>
              <a:pPr/>
              <a:t>05.03.2016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Picture 2" descr="http://finstar.com/front/fix/pre_foot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64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40F4-0E4D-4221-AF7C-55BA2A9DB0CA}" type="datetime1">
              <a:rPr lang="ru-RU" smtClean="0"/>
              <a:pPr/>
              <a:t>05.03.2016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56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43346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9389-570E-415D-9E4D-B1EB6D3575E2}" type="datetime1">
              <a:rPr lang="ru-RU" smtClean="0"/>
              <a:pPr/>
              <a:t>05.03.2016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66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A7EC-9A80-4032-9534-DF1BF1E144B2}" type="datetime1">
              <a:rPr lang="ru-RU" smtClean="0"/>
              <a:pPr/>
              <a:t>05.03.2016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F983-D4E0-4AC2-ABC3-C89C800AC54E}" type="datetime1">
              <a:rPr lang="ru-RU" smtClean="0"/>
              <a:pPr/>
              <a:t>05.03.2016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07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49DA-2B70-4C70-AADC-6EA99B8BD7A8}" type="datetime1">
              <a:rPr lang="ru-RU" smtClean="0"/>
              <a:pPr/>
              <a:t>05.03.2016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1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959049"/>
            <a:ext cx="4040188" cy="381719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340768"/>
            <a:ext cx="4040188" cy="478539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959049"/>
            <a:ext cx="4041775" cy="381719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340768"/>
            <a:ext cx="4041775" cy="478539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A12F-C88F-4C19-974A-BB3C2204DDEC}" type="datetime1">
              <a:rPr lang="ru-RU" smtClean="0"/>
              <a:pPr/>
              <a:t>05.03.2016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23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A9EB-8B72-47E9-84EB-C85F8ABB4663}" type="datetime1">
              <a:rPr lang="ru-RU" smtClean="0"/>
              <a:pPr/>
              <a:t>05.03.2016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94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8D49-0218-44CB-A4E1-9492E9B21D5F}" type="datetime1">
              <a:rPr lang="ru-RU" smtClean="0"/>
              <a:pPr/>
              <a:t>05.03.2016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35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3008313" cy="10180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692696"/>
            <a:ext cx="5111750" cy="543346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700808"/>
            <a:ext cx="3008313" cy="44253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31A-724C-4847-AA46-A8BA387B75F9}" type="datetime1">
              <a:rPr lang="ru-RU" smtClean="0"/>
              <a:pPr/>
              <a:t>05.03.2016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14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CA34-F0F1-4791-8DA0-79530C852FFA}" type="datetime1">
              <a:rPr lang="ru-RU" smtClean="0"/>
              <a:pPr/>
              <a:t>05.03.2016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74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0" y="6293136"/>
            <a:ext cx="9144000" cy="567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finstar.com/front/fix/pre_foot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159540" cy="3122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28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10F41-CB58-4F6B-BE82-03F044FE9CA2}" type="datetime1">
              <a:rPr lang="ru-RU" smtClean="0"/>
              <a:pPr/>
              <a:t>05.03.2016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8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67004" y="6525344"/>
            <a:ext cx="720080" cy="28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537183" y="81223"/>
            <a:ext cx="576064" cy="38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379133"/>
          </a:xfrm>
        </p:spPr>
        <p:txBody>
          <a:bodyPr/>
          <a:lstStyle/>
          <a:p>
            <a:pPr algn="ctr"/>
            <a:r>
              <a:rPr lang="en-GB" dirty="0"/>
              <a:t>Financing </a:t>
            </a:r>
            <a:br>
              <a:rPr lang="en-GB" dirty="0"/>
            </a:br>
            <a:r>
              <a:rPr lang="en-GB" dirty="0"/>
              <a:t>the Pawnshop </a:t>
            </a:r>
            <a:br>
              <a:rPr lang="en-GB" dirty="0"/>
            </a:br>
            <a:r>
              <a:rPr lang="en-GB" dirty="0"/>
              <a:t>in Myanmar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085184"/>
            <a:ext cx="6400800" cy="720080"/>
          </a:xfrm>
        </p:spPr>
        <p:txBody>
          <a:bodyPr>
            <a:normAutofit/>
          </a:bodyPr>
          <a:lstStyle/>
          <a:p>
            <a:r>
              <a:rPr lang="ru-RU" dirty="0"/>
              <a:t>24.</a:t>
            </a:r>
            <a:r>
              <a:rPr lang="en-US" dirty="0"/>
              <a:t>0</a:t>
            </a:r>
            <a:r>
              <a:rPr lang="ru-RU" dirty="0"/>
              <a:t>2</a:t>
            </a:r>
            <a:r>
              <a:rPr lang="en-US" dirty="0"/>
              <a:t>.2016</a:t>
            </a:r>
            <a:br>
              <a:rPr lang="en-US" dirty="0"/>
            </a:br>
            <a:endParaRPr lang="ru-RU" dirty="0"/>
          </a:p>
        </p:txBody>
      </p:sp>
      <p:pic>
        <p:nvPicPr>
          <p:cNvPr id="1026" name="Picture 2" descr="Flag of Myanmar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309961"/>
            <a:ext cx="2448272" cy="155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45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159540" cy="312281"/>
          </a:xfrm>
        </p:spPr>
        <p:txBody>
          <a:bodyPr/>
          <a:lstStyle/>
          <a:p>
            <a:r>
              <a:rPr lang="ru-RU" b="1" dirty="0"/>
              <a:t>«</a:t>
            </a:r>
            <a:r>
              <a:rPr lang="en-US" b="1" dirty="0"/>
              <a:t>Bridge</a:t>
            </a:r>
            <a:r>
              <a:rPr lang="ru-RU" b="1" dirty="0"/>
              <a:t>»</a:t>
            </a:r>
            <a:r>
              <a:rPr lang="en-US" b="1" dirty="0"/>
              <a:t> loan </a:t>
            </a:r>
            <a:r>
              <a:rPr lang="en-US" dirty="0"/>
              <a:t> |   Moneyflow scheme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5589240"/>
            <a:ext cx="8735689" cy="623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The Loan in Myanmar is secured by Deposit in Singapore</a:t>
            </a:r>
          </a:p>
          <a:p>
            <a:pPr>
              <a:spcBef>
                <a:spcPts val="300"/>
              </a:spcBef>
            </a:pPr>
            <a:r>
              <a:rPr lang="en-US" sz="1600" dirty="0"/>
              <a:t>No clear understanding about contractual relations between UOB branches in Myanmar and Singapore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3195122"/>
            <a:ext cx="1152128" cy="10081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APV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596336" y="3195122"/>
            <a:ext cx="1152128" cy="10081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Pawn</a:t>
            </a:r>
          </a:p>
          <a:p>
            <a:pPr algn="ctr"/>
            <a:r>
              <a:rPr lang="en-US" dirty="0"/>
              <a:t>Shop</a:t>
            </a:r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1937" y="980728"/>
            <a:ext cx="0" cy="4752528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5536" y="980728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Singapore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4048" y="980728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Myanmar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83674" y="3195122"/>
            <a:ext cx="1152128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UOB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436096" y="3195122"/>
            <a:ext cx="1152128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UOB</a:t>
            </a:r>
            <a:endParaRPr lang="en-GB" dirty="0"/>
          </a:p>
        </p:txBody>
      </p:sp>
      <p:sp>
        <p:nvSpPr>
          <p:cNvPr id="16" name="Curved Down Arrow 15"/>
          <p:cNvSpPr/>
          <p:nvPr/>
        </p:nvSpPr>
        <p:spPr>
          <a:xfrm>
            <a:off x="971600" y="2475042"/>
            <a:ext cx="2304256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Curved Down Arrow 16"/>
          <p:cNvSpPr/>
          <p:nvPr/>
        </p:nvSpPr>
        <p:spPr>
          <a:xfrm>
            <a:off x="5936120" y="2471663"/>
            <a:ext cx="2304256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37453" y="4526905"/>
            <a:ext cx="104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Deposit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6389085" y="1988840"/>
            <a:ext cx="144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Secured loan</a:t>
            </a:r>
            <a:endParaRPr lang="en-GB" dirty="0"/>
          </a:p>
        </p:txBody>
      </p:sp>
      <p:sp>
        <p:nvSpPr>
          <p:cNvPr id="20" name="Curved Down Arrow 19"/>
          <p:cNvSpPr/>
          <p:nvPr/>
        </p:nvSpPr>
        <p:spPr>
          <a:xfrm>
            <a:off x="3381852" y="2471663"/>
            <a:ext cx="2304256" cy="720080"/>
          </a:xfrm>
          <a:prstGeom prst="curvedDown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10929" y="2105710"/>
            <a:ext cx="104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  <a:endParaRPr lang="en-GB" dirty="0"/>
          </a:p>
        </p:txBody>
      </p:sp>
      <p:sp>
        <p:nvSpPr>
          <p:cNvPr id="22" name="Curved Down Arrow 21"/>
          <p:cNvSpPr/>
          <p:nvPr/>
        </p:nvSpPr>
        <p:spPr>
          <a:xfrm rot="10800000">
            <a:off x="5868145" y="4221088"/>
            <a:ext cx="2304256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/>
          <p:nvPr/>
        </p:nvSpPr>
        <p:spPr>
          <a:xfrm rot="10800000">
            <a:off x="871089" y="4244489"/>
            <a:ext cx="2304256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Curved Down Arrow 23"/>
          <p:cNvSpPr/>
          <p:nvPr/>
        </p:nvSpPr>
        <p:spPr>
          <a:xfrm rot="10800000">
            <a:off x="3381851" y="4221088"/>
            <a:ext cx="2304256" cy="720080"/>
          </a:xfrm>
          <a:prstGeom prst="curvedDown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07714" y="4481973"/>
            <a:ext cx="104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1861089" y="2170630"/>
            <a:ext cx="104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Deposit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6389085" y="4419863"/>
            <a:ext cx="144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Secured loan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663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159540" cy="312281"/>
          </a:xfrm>
        </p:spPr>
        <p:txBody>
          <a:bodyPr/>
          <a:lstStyle/>
          <a:p>
            <a:r>
              <a:rPr lang="en-US" b="1" dirty="0"/>
              <a:t>Equity funding</a:t>
            </a:r>
            <a:r>
              <a:rPr lang="en-US" dirty="0"/>
              <a:t>  |   Moneyflow scheme</a:t>
            </a:r>
            <a:endParaRPr lang="ru-RU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5949280"/>
            <a:ext cx="864108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/>
              <a:t>No any authorities’ permission nor specific license required to execute Trust agreement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395536" y="2784101"/>
            <a:ext cx="1152128" cy="10081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APV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596336" y="2784101"/>
            <a:ext cx="1152128" cy="10081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Pawn</a:t>
            </a:r>
          </a:p>
          <a:p>
            <a:pPr algn="ctr"/>
            <a:r>
              <a:rPr lang="en-US" dirty="0"/>
              <a:t>Shop</a:t>
            </a:r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339752" y="916998"/>
            <a:ext cx="0" cy="4752528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8243" y="991161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Singapore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4048" y="980728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Myanmar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47889" y="2753798"/>
            <a:ext cx="1152128" cy="10081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DCL</a:t>
            </a:r>
            <a:endParaRPr lang="en-GB" dirty="0"/>
          </a:p>
        </p:txBody>
      </p:sp>
      <p:sp>
        <p:nvSpPr>
          <p:cNvPr id="16" name="Curved Down Arrow 15"/>
          <p:cNvSpPr/>
          <p:nvPr/>
        </p:nvSpPr>
        <p:spPr>
          <a:xfrm>
            <a:off x="1251570" y="2064021"/>
            <a:ext cx="3032398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Curved Down Arrow 16"/>
          <p:cNvSpPr/>
          <p:nvPr/>
        </p:nvSpPr>
        <p:spPr>
          <a:xfrm>
            <a:off x="4746748" y="2060642"/>
            <a:ext cx="3493628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1726763"/>
            <a:ext cx="334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Charter capital   contribution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023172" y="1691969"/>
            <a:ext cx="296996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Trust Agreement</a:t>
            </a:r>
          </a:p>
          <a:p>
            <a:pPr algn="ctr"/>
            <a:r>
              <a:rPr lang="en-US" sz="900" dirty="0"/>
              <a:t> </a:t>
            </a:r>
          </a:p>
          <a:p>
            <a:pPr algn="ctr"/>
            <a:r>
              <a:rPr lang="en-US" dirty="0"/>
              <a:t>0% </a:t>
            </a:r>
          </a:p>
          <a:p>
            <a:pPr algn="ctr"/>
            <a:r>
              <a:rPr lang="en-US" dirty="0"/>
              <a:t>interest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5663555" y="4082804"/>
            <a:ext cx="185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Trust agreement</a:t>
            </a:r>
            <a:endParaRPr lang="en-GB" dirty="0"/>
          </a:p>
        </p:txBody>
      </p:sp>
      <p:sp>
        <p:nvSpPr>
          <p:cNvPr id="23" name="Curved Down Arrow 22"/>
          <p:cNvSpPr/>
          <p:nvPr/>
        </p:nvSpPr>
        <p:spPr>
          <a:xfrm rot="10800000">
            <a:off x="4644008" y="3789040"/>
            <a:ext cx="3488510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Curved Down Arrow 23"/>
          <p:cNvSpPr/>
          <p:nvPr/>
        </p:nvSpPr>
        <p:spPr>
          <a:xfrm rot="10800000">
            <a:off x="1187624" y="3789040"/>
            <a:ext cx="3096344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Curved Down Arrow 24"/>
          <p:cNvSpPr/>
          <p:nvPr/>
        </p:nvSpPr>
        <p:spPr>
          <a:xfrm rot="10800000">
            <a:off x="4283968" y="3789040"/>
            <a:ext cx="4248472" cy="93610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16312" y="4677153"/>
            <a:ext cx="257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Consultancy agreement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1043608" y="4470731"/>
            <a:ext cx="289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Dividend to     shareholder</a:t>
            </a:r>
          </a:p>
          <a:p>
            <a:r>
              <a:rPr lang="en-US" dirty="0"/>
              <a:t>          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03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159540" cy="312281"/>
          </a:xfrm>
        </p:spPr>
        <p:txBody>
          <a:bodyPr/>
          <a:lstStyle/>
          <a:p>
            <a:r>
              <a:rPr lang="en-US" b="1" dirty="0"/>
              <a:t>Direct Loan</a:t>
            </a:r>
            <a:r>
              <a:rPr lang="en-US" dirty="0"/>
              <a:t>  |   Moneyflow scheme</a:t>
            </a:r>
            <a:endParaRPr lang="ru-RU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395" y="5931426"/>
            <a:ext cx="864108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Permission of Central Bank required </a:t>
            </a:r>
            <a:r>
              <a:rPr lang="en-US" sz="1600"/>
              <a:t>for Credit Line </a:t>
            </a:r>
            <a:r>
              <a:rPr lang="en-US" sz="1600" dirty="0"/>
              <a:t>agreement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911735" y="2784101"/>
            <a:ext cx="1152128" cy="10081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APV</a:t>
            </a:r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855951" y="916998"/>
            <a:ext cx="0" cy="4752528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8242" y="991161"/>
            <a:ext cx="3245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Singapore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4048" y="980728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Myanmar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64088" y="2753798"/>
            <a:ext cx="1152128" cy="10081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Pawn shop</a:t>
            </a:r>
            <a:endParaRPr lang="en-GB" dirty="0"/>
          </a:p>
        </p:txBody>
      </p:sp>
      <p:sp>
        <p:nvSpPr>
          <p:cNvPr id="16" name="Curved Down Arrow 15"/>
          <p:cNvSpPr/>
          <p:nvPr/>
        </p:nvSpPr>
        <p:spPr>
          <a:xfrm>
            <a:off x="2767769" y="2064021"/>
            <a:ext cx="3032398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03823" y="1734676"/>
            <a:ext cx="3210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 line    agreement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endParaRPr lang="en-GB" dirty="0"/>
          </a:p>
        </p:txBody>
      </p:sp>
      <p:sp>
        <p:nvSpPr>
          <p:cNvPr id="24" name="Curved Down Arrow 23"/>
          <p:cNvSpPr/>
          <p:nvPr/>
        </p:nvSpPr>
        <p:spPr>
          <a:xfrm rot="10800000">
            <a:off x="2703823" y="3789040"/>
            <a:ext cx="3096344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03823" y="4446039"/>
            <a:ext cx="3236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 line    agreement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5825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Finstar">
      <a:dk1>
        <a:sysClr val="windowText" lastClr="000000"/>
      </a:dk1>
      <a:lt1>
        <a:sysClr val="window" lastClr="FFFFFF"/>
      </a:lt1>
      <a:dk2>
        <a:srgbClr val="001E69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327DF5"/>
      </a:accent5>
      <a:accent6>
        <a:srgbClr val="F79646"/>
      </a:accent6>
      <a:hlink>
        <a:srgbClr val="001E69"/>
      </a:hlink>
      <a:folHlink>
        <a:srgbClr val="8064A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3128248957E940845FBDA913C3E085" ma:contentTypeVersion="2" ma:contentTypeDescription="Create a new document." ma:contentTypeScope="" ma:versionID="2ffa383800078fc3f85a4e8c680b2303">
  <xsd:schema xmlns:xsd="http://www.w3.org/2001/XMLSchema" xmlns:xs="http://www.w3.org/2001/XMLSchema" xmlns:p="http://schemas.microsoft.com/office/2006/metadata/properties" xmlns:ns2="9de6a297-4883-49b5-b734-272fd15c37c5" targetNamespace="http://schemas.microsoft.com/office/2006/metadata/properties" ma:root="true" ma:fieldsID="963a402012eff12b22321bfd757036a3" ns2:_="">
    <xsd:import namespace="9de6a297-4883-49b5-b734-272fd15c37c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e6a297-4883-49b5-b734-272fd15c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9A644C-6ECB-40D7-AE5A-943F15FDFD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E2F406-45BB-417B-90C1-E21A37B5D17D}">
  <ds:schemaRefs>
    <ds:schemaRef ds:uri="http://purl.org/dc/elements/1.1/"/>
    <ds:schemaRef ds:uri="http://schemas.microsoft.com/office/2006/metadata/properties"/>
    <ds:schemaRef ds:uri="http://purl.org/dc/terms/"/>
    <ds:schemaRef ds:uri="9de6a297-4883-49b5-b734-272fd15c37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D53F462-6CDD-4C2B-8CB7-8DF0BBE06E1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91263</TotalTime>
  <Words>125</Words>
  <Application>Microsoft Office PowerPoint</Application>
  <PresentationFormat>On-screen Show (4:3)</PresentationFormat>
  <Paragraphs>54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Тема Office</vt:lpstr>
      <vt:lpstr>Financing  the Pawnshop  in Myanmar</vt:lpstr>
      <vt:lpstr>«Bridge» loan  |   Moneyflow scheme</vt:lpstr>
      <vt:lpstr>Equity funding  |   Moneyflow scheme</vt:lpstr>
      <vt:lpstr>Direct Loan  |   Moneyflow scheme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Alexandrov S</dc:creator>
  <cp:lastModifiedBy>Rinat Gataullin</cp:lastModifiedBy>
  <cp:revision>4158</cp:revision>
  <cp:lastPrinted>2015-11-08T05:21:46Z</cp:lastPrinted>
  <dcterms:created xsi:type="dcterms:W3CDTF">2014-10-16T06:51:06Z</dcterms:created>
  <dcterms:modified xsi:type="dcterms:W3CDTF">2016-03-05T07:17:32Z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0x010100163128248957E940845FBDA913C3E085</vt:lpwstr>
  </property>
</Properties>
</file>