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735" r:id="rId5"/>
    <p:sldId id="736" r:id="rId6"/>
    <p:sldId id="733" r:id="rId7"/>
    <p:sldId id="734" r:id="rId8"/>
  </p:sldIdLst>
  <p:sldSz cx="9144000" cy="6858000" type="screen4x3"/>
  <p:notesSz cx="7010400" cy="9296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Yury German" initials="YG" lastIdx="5" clrIdx="5">
    <p:extLst>
      <p:ext uri="{19B8F6BF-5375-455C-9EA6-DF929625EA0E}">
        <p15:presenceInfo xmlns:p15="http://schemas.microsoft.com/office/powerpoint/2012/main" userId="Yury German" providerId="None"/>
      </p:ext>
    </p:extLst>
  </p:cmAuthor>
  <p:cmAuthor id="2" name="Maxim Chernuschenko" initials="MC" lastIdx="7" clrIdx="0">
    <p:extLst/>
  </p:cmAuthor>
  <p:cmAuthor id="3" name="Sergey Alexandrov" initials="SA" lastIdx="1" clrIdx="1">
    <p:extLst/>
  </p:cmAuthor>
  <p:cmAuthor id="4" name="User" initials="U" lastIdx="31" clrIdx="2"/>
  <p:cmAuthor id="5" name="Artem Andreev" initials="AA" lastIdx="10" clrIdx="3">
    <p:extLst>
      <p:ext uri="{19B8F6BF-5375-455C-9EA6-DF929625EA0E}">
        <p15:presenceInfo xmlns:p15="http://schemas.microsoft.com/office/powerpoint/2012/main" userId="Artem Andreev" providerId="None"/>
      </p:ext>
    </p:extLst>
  </p:cmAuthor>
  <p:cmAuthor id="6" name="Trifonov Alexey" initials="TA" lastIdx="7" clrIdx="4">
    <p:extLst>
      <p:ext uri="{19B8F6BF-5375-455C-9EA6-DF929625EA0E}">
        <p15:presenceInfo xmlns:p15="http://schemas.microsoft.com/office/powerpoint/2012/main" userId="eb7241aac44da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57DB1"/>
    <a:srgbClr val="C7E6A4"/>
    <a:srgbClr val="9EB9DA"/>
    <a:srgbClr val="FFFF66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9" autoAdjust="0"/>
    <p:restoredTop sz="94133" autoAdjust="0"/>
  </p:normalViewPr>
  <p:slideViewPr>
    <p:cSldViewPr>
      <p:cViewPr varScale="1">
        <p:scale>
          <a:sx n="59" d="100"/>
          <a:sy n="59" d="100"/>
        </p:scale>
        <p:origin x="754" y="31"/>
      </p:cViewPr>
      <p:guideLst>
        <p:guide orient="horz" pos="2160"/>
        <p:guide pos="29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F5071B-05EB-4AEF-BA7D-8A1E6AA385D3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8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9B5500-2B93-469C-92D5-C4759F8C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11F612-6801-4D4C-A0B7-C9E3864A2EA0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AF8928-5D96-4E18-BE87-4F1720F2B4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0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91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77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07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8928-5D96-4E18-BE87-4F1720F2B4F1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16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588D-9E94-4144-9DA3-F84C352C206B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4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40F4-0E4D-4221-AF7C-55BA2A9DB0CA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6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9389-570E-415D-9E4D-B1EB6D3575E2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A7EC-9A80-4032-9534-DF1BF1E144B2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983-D4E0-4AC2-ABC3-C89C800AC54E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7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49DA-2B70-4C70-AADC-6EA99B8BD7A8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9049"/>
            <a:ext cx="4040188" cy="381719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340768"/>
            <a:ext cx="4040188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959049"/>
            <a:ext cx="4041775" cy="381719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340768"/>
            <a:ext cx="4041775" cy="478539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A12F-C88F-4C19-974A-BB3C2204DDEC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3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A9EB-8B72-47E9-84EB-C85F8ABB4663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8D49-0218-44CB-A4E1-9492E9B21D5F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5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008313" cy="10180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0" cy="54334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31A-724C-4847-AA46-A8BA387B75F9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4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CA34-F0F1-4791-8DA0-79530C852FFA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0" y="6293136"/>
            <a:ext cx="9144000" cy="56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finstar.com/front/fix/pre_foot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0F41-CB58-4F6B-BE82-03F044FE9CA2}" type="datetime1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67004" y="6525344"/>
            <a:ext cx="720080" cy="28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F305DA-160D-498F-B102-A1D8643B4A2C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37183" y="81223"/>
            <a:ext cx="576064" cy="38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en-US" dirty="0"/>
              <a:t>Essence of proposal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24744"/>
            <a:ext cx="80155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One of our legal entity DCL provides the </a:t>
            </a:r>
            <a:r>
              <a:rPr lang="en-US" sz="2400" b="1" dirty="0"/>
              <a:t>financing </a:t>
            </a:r>
            <a:r>
              <a:rPr lang="en-US" sz="2400" dirty="0"/>
              <a:t>to your MFI in form of stand by credit line through our partner Bank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You can use this financing only for disbursing the loans to customers </a:t>
            </a:r>
            <a:r>
              <a:rPr lang="en-US" sz="2400" b="1" dirty="0"/>
              <a:t>acquired </a:t>
            </a:r>
            <a:r>
              <a:rPr lang="en-US" sz="2400" dirty="0"/>
              <a:t>by our another our legal entity LGC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LGC could be the </a:t>
            </a:r>
            <a:r>
              <a:rPr lang="en-US" sz="2400" b="1" dirty="0"/>
              <a:t>guarantor </a:t>
            </a:r>
            <a:r>
              <a:rPr lang="en-US" sz="2400" dirty="0"/>
              <a:t>on all the loans disbursed to customers acquired by LGC in case credit decisioning had also been provided by LGC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LGC could outsource the most of MFI’s </a:t>
            </a:r>
            <a:r>
              <a:rPr lang="ru-RU" sz="2400" dirty="0"/>
              <a:t> </a:t>
            </a:r>
            <a:r>
              <a:rPr lang="en-US" sz="2400" dirty="0"/>
              <a:t>activities except the licensed ones</a:t>
            </a:r>
          </a:p>
        </p:txBody>
      </p:sp>
    </p:spTree>
    <p:extLst>
      <p:ext uri="{BB962C8B-B14F-4D97-AF65-F5344CB8AC3E}">
        <p14:creationId xmlns:p14="http://schemas.microsoft.com/office/powerpoint/2010/main" val="168731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en-US" dirty="0"/>
              <a:t>Services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075958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Debt financing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acquisition </a:t>
            </a:r>
            <a:r>
              <a:rPr lang="en-US" sz="2000" dirty="0"/>
              <a:t>(ATL, DSA, internet)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Credit decisioning (with </a:t>
            </a:r>
            <a:r>
              <a:rPr lang="en-US" sz="2400" b="1" dirty="0"/>
              <a:t>indemnity</a:t>
            </a:r>
            <a:r>
              <a:rPr lang="en-GB" sz="2400" dirty="0"/>
              <a:t>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KYC + customers’ documents delivery to MFI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Monies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Debt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support (core-banking, accounting, regulatory reporting)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care 7x24 (call center, internet)</a:t>
            </a:r>
          </a:p>
        </p:txBody>
      </p:sp>
    </p:spTree>
    <p:extLst>
      <p:ext uri="{BB962C8B-B14F-4D97-AF65-F5344CB8AC3E}">
        <p14:creationId xmlns:p14="http://schemas.microsoft.com/office/powerpoint/2010/main" val="203699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en-US" dirty="0"/>
              <a:t>Moneyflow scheme</a:t>
            </a:r>
            <a:endParaRPr lang="ru-RU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05DA-160D-498F-B102-A1D8643B4A2C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5137129" y="3648197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MFI</a:t>
            </a:r>
            <a:endParaRPr lang="en-GB" baseline="30000" dirty="0"/>
          </a:p>
        </p:txBody>
      </p:sp>
      <p:sp>
        <p:nvSpPr>
          <p:cNvPr id="14" name="Rectangle 13"/>
          <p:cNvSpPr/>
          <p:nvPr/>
        </p:nvSpPr>
        <p:spPr>
          <a:xfrm>
            <a:off x="312593" y="3617894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DCL</a:t>
            </a:r>
            <a:endParaRPr lang="en-GB" dirty="0"/>
          </a:p>
        </p:txBody>
      </p:sp>
      <p:sp>
        <p:nvSpPr>
          <p:cNvPr id="17" name="Curved Down Arrow 16"/>
          <p:cNvSpPr/>
          <p:nvPr/>
        </p:nvSpPr>
        <p:spPr>
          <a:xfrm>
            <a:off x="1084267" y="2924944"/>
            <a:ext cx="2396678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1428" y="2969375"/>
            <a:ext cx="140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Deposit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 rot="10800000">
            <a:off x="3470010" y="4653136"/>
            <a:ext cx="1966085" cy="720080"/>
          </a:xfrm>
          <a:prstGeom prst="curved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 rot="10800000">
            <a:off x="755575" y="4653136"/>
            <a:ext cx="5097101" cy="1190350"/>
          </a:xfrm>
          <a:prstGeom prst="curvedDownArrow">
            <a:avLst>
              <a:gd name="adj1" fmla="val 15347"/>
              <a:gd name="adj2" fmla="val 29681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3728" y="5805264"/>
            <a:ext cx="2576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Consultancy agreement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12892" y="3647079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  <a:endParaRPr lang="en-GB" dirty="0"/>
          </a:p>
        </p:txBody>
      </p:sp>
      <p:sp>
        <p:nvSpPr>
          <p:cNvPr id="28" name="Curved Down Arrow 27"/>
          <p:cNvSpPr/>
          <p:nvPr/>
        </p:nvSpPr>
        <p:spPr>
          <a:xfrm rot="10800000">
            <a:off x="1155159" y="4635913"/>
            <a:ext cx="2203299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3588957" y="2913434"/>
            <a:ext cx="1834552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0882" y="4867220"/>
            <a:ext cx="118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Principal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+%%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8858" y="4842680"/>
            <a:ext cx="14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Deposit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+%%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98927" y="2965271"/>
            <a:ext cx="1492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Stand By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Credit line</a:t>
            </a:r>
            <a:endParaRPr lang="en-GB" sz="1400" dirty="0">
              <a:solidFill>
                <a:srgbClr val="0070C0"/>
              </a:solidFill>
            </a:endParaRPr>
          </a:p>
        </p:txBody>
      </p:sp>
      <p:pic>
        <p:nvPicPr>
          <p:cNvPr id="15" name="Picture 14" descr="Fichier d'origine ‎ (Fichier SVG, résolution de 40 × 40 pixels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40352" y="3545632"/>
            <a:ext cx="930886" cy="93088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668344" y="4345359"/>
            <a:ext cx="113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Customer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37" name="Curved Down Arrow 36"/>
          <p:cNvSpPr/>
          <p:nvPr/>
        </p:nvSpPr>
        <p:spPr>
          <a:xfrm>
            <a:off x="6156175" y="2896211"/>
            <a:ext cx="2178433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21983" y="2890410"/>
            <a:ext cx="120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Loan agreement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70528" y="4875921"/>
            <a:ext cx="1507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Principal</a:t>
            </a:r>
            <a:endParaRPr lang="en-GB" sz="1400" dirty="0">
              <a:solidFill>
                <a:srgbClr val="0070C0"/>
              </a:solidFill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+%%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41" name="Curved Down Arrow 40"/>
          <p:cNvSpPr/>
          <p:nvPr/>
        </p:nvSpPr>
        <p:spPr>
          <a:xfrm rot="10800000">
            <a:off x="5877743" y="4653137"/>
            <a:ext cx="2389260" cy="72008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86141" y="771825"/>
            <a:ext cx="1152128" cy="10081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LGC</a:t>
            </a:r>
            <a:endParaRPr lang="en-GB" baseline="30000" dirty="0"/>
          </a:p>
        </p:txBody>
      </p:sp>
      <p:sp>
        <p:nvSpPr>
          <p:cNvPr id="20" name="Down Arrow 19"/>
          <p:cNvSpPr/>
          <p:nvPr/>
        </p:nvSpPr>
        <p:spPr>
          <a:xfrm>
            <a:off x="5724128" y="1798896"/>
            <a:ext cx="239857" cy="184612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5898961" y="2220415"/>
            <a:ext cx="130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Indemnity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45" name="Bent-Up Arrow 44"/>
          <p:cNvSpPr/>
          <p:nvPr/>
        </p:nvSpPr>
        <p:spPr>
          <a:xfrm rot="16200000">
            <a:off x="6079708" y="1355967"/>
            <a:ext cx="2994934" cy="2630616"/>
          </a:xfrm>
          <a:prstGeom prst="bentUpArrow">
            <a:avLst>
              <a:gd name="adj1" fmla="val 4881"/>
              <a:gd name="adj2" fmla="val 6360"/>
              <a:gd name="adj3" fmla="val 5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8532443" y="4041578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523093" y="1380863"/>
            <a:ext cx="120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Service 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fee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 rot="10800000">
            <a:off x="5423508" y="1798895"/>
            <a:ext cx="221940" cy="1812707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267969" y="2174496"/>
            <a:ext cx="134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Commission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703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59540" cy="312281"/>
          </a:xfrm>
        </p:spPr>
        <p:txBody>
          <a:bodyPr/>
          <a:lstStyle/>
          <a:p>
            <a:r>
              <a:rPr lang="en-US" dirty="0"/>
              <a:t>Advantages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24744"/>
            <a:ext cx="81369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We help to scale up your MFI business without any</a:t>
            </a:r>
          </a:p>
          <a:p>
            <a:r>
              <a:rPr lang="en-US" sz="2800" dirty="0"/>
              <a:t>      Investment from your side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We create sustainable risk-free customers flow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We deliver extra profit into your business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We could outsource the most of your activities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800" b="1" dirty="0"/>
              <a:t>We could become your </a:t>
            </a:r>
            <a:r>
              <a:rPr lang="en-US" sz="3200" b="1" dirty="0">
                <a:solidFill>
                  <a:srgbClr val="0070C0"/>
                </a:solidFill>
              </a:rPr>
              <a:t>Partner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Finstar">
      <a:dk1>
        <a:sysClr val="windowText" lastClr="000000"/>
      </a:dk1>
      <a:lt1>
        <a:sysClr val="window" lastClr="FFFFFF"/>
      </a:lt1>
      <a:dk2>
        <a:srgbClr val="001E6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7DF5"/>
      </a:accent5>
      <a:accent6>
        <a:srgbClr val="F79646"/>
      </a:accent6>
      <a:hlink>
        <a:srgbClr val="001E69"/>
      </a:hlink>
      <a:folHlink>
        <a:srgbClr val="8064A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128248957E940845FBDA913C3E085" ma:contentTypeVersion="2" ma:contentTypeDescription="Create a new document." ma:contentTypeScope="" ma:versionID="2ffa383800078fc3f85a4e8c680b2303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963a402012eff12b22321bfd757036a3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9A644C-6ECB-40D7-AE5A-943F15FDF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E2F406-45BB-417B-90C1-E21A37B5D1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de6a297-4883-49b5-b734-272fd15c37c5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9DD93FF-ECA2-42B3-8FE9-E66667E1FBD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91684</TotalTime>
  <Words>205</Words>
  <Application>Microsoft Office PowerPoint</Application>
  <PresentationFormat>On-screen Show (4:3)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Тема Office</vt:lpstr>
      <vt:lpstr>Essence of proposal</vt:lpstr>
      <vt:lpstr>Services</vt:lpstr>
      <vt:lpstr>Moneyflow scheme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Alexandrov S</dc:creator>
  <cp:lastModifiedBy>Rinat Gataullin</cp:lastModifiedBy>
  <cp:revision>4176</cp:revision>
  <cp:lastPrinted>2016-03-08T09:12:25Z</cp:lastPrinted>
  <dcterms:created xsi:type="dcterms:W3CDTF">2014-10-16T06:51:06Z</dcterms:created>
  <dcterms:modified xsi:type="dcterms:W3CDTF">2016-03-08T15:42:19Z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0x010100163128248957E940845FBDA913C3E085</vt:lpwstr>
  </property>
</Properties>
</file>