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5"/>
  </p:notesMasterIdLst>
  <p:sldIdLst>
    <p:sldId id="256" r:id="rId2"/>
    <p:sldId id="258" r:id="rId3"/>
    <p:sldId id="264" r:id="rId4"/>
    <p:sldId id="257" r:id="rId5"/>
    <p:sldId id="283" r:id="rId6"/>
    <p:sldId id="25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8" r:id="rId28"/>
    <p:sldId id="309" r:id="rId29"/>
    <p:sldId id="310" r:id="rId30"/>
    <p:sldId id="306" r:id="rId31"/>
    <p:sldId id="307" r:id="rId32"/>
    <p:sldId id="313" r:id="rId33"/>
    <p:sldId id="312" r:id="rId34"/>
    <p:sldId id="315" r:id="rId35"/>
    <p:sldId id="316" r:id="rId36"/>
    <p:sldId id="317" r:id="rId37"/>
    <p:sldId id="318" r:id="rId38"/>
    <p:sldId id="319" r:id="rId39"/>
    <p:sldId id="311" r:id="rId40"/>
    <p:sldId id="314" r:id="rId41"/>
    <p:sldId id="320" r:id="rId42"/>
    <p:sldId id="279" r:id="rId43"/>
    <p:sldId id="280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Fira Sans Extra Condensed Medium" panose="020B0604020202020204" charset="0"/>
      <p:regular r:id="rId50"/>
      <p:bold r:id="rId51"/>
      <p:italic r:id="rId52"/>
      <p:boldItalic r:id="rId53"/>
    </p:embeddedFont>
    <p:embeddedFont>
      <p:font typeface="Hind" panose="020B0604020202020204" charset="0"/>
      <p:regular r:id="rId54"/>
      <p:bold r:id="rId55"/>
    </p:embeddedFont>
    <p:embeddedFont>
      <p:font typeface="Oswald" panose="020B0604020202020204" charset="0"/>
      <p:regular r:id="rId56"/>
      <p:bold r:id="rId57"/>
    </p:embeddedFont>
    <p:embeddedFont>
      <p:font typeface="Pathway Gothic One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0BDAA-C046-4C98-849D-C90362C54DA7}" v="79" dt="2020-05-03T02:57:33.430"/>
  </p1510:revLst>
</p1510:revInfo>
</file>

<file path=ppt/tableStyles.xml><?xml version="1.0" encoding="utf-8"?>
<a:tblStyleLst xmlns:a="http://schemas.openxmlformats.org/drawingml/2006/main" def="{AD5696DF-E14A-41D1-BD76-A7C48D773102}">
  <a:tblStyle styleId="{AD5696DF-E14A-41D1-BD76-A7C48D773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61C794-B2AD-4520-AAA9-B66107B9B7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s, Antone J" userId="e688b207-ec37-4bf2-8f3d-9cb5e3ae67d0" providerId="ADAL" clId="{2F80BDAA-C046-4C98-849D-C90362C54DA7}"/>
    <pc:docChg chg="custSel modSld">
      <pc:chgData name="Evans, Antone J" userId="e688b207-ec37-4bf2-8f3d-9cb5e3ae67d0" providerId="ADAL" clId="{2F80BDAA-C046-4C98-849D-C90362C54DA7}" dt="2020-05-03T03:00:13.053" v="171" actId="20577"/>
      <pc:docMkLst>
        <pc:docMk/>
      </pc:docMkLst>
      <pc:sldChg chg="modSp">
        <pc:chgData name="Evans, Antone J" userId="e688b207-ec37-4bf2-8f3d-9cb5e3ae67d0" providerId="ADAL" clId="{2F80BDAA-C046-4C98-849D-C90362C54DA7}" dt="2020-05-03T02:13:15.578" v="24" actId="20577"/>
        <pc:sldMkLst>
          <pc:docMk/>
          <pc:sldMk cId="0" sldId="256"/>
        </pc:sldMkLst>
        <pc:spChg chg="mod">
          <ac:chgData name="Evans, Antone J" userId="e688b207-ec37-4bf2-8f3d-9cb5e3ae67d0" providerId="ADAL" clId="{2F80BDAA-C046-4C98-849D-C90362C54DA7}" dt="2020-05-03T02:13:15.578" v="24" actId="20577"/>
          <ac:spMkLst>
            <pc:docMk/>
            <pc:sldMk cId="0" sldId="256"/>
            <ac:spMk id="312" creationId="{00000000-0000-0000-0000-000000000000}"/>
          </ac:spMkLst>
        </pc:spChg>
      </pc:sldChg>
      <pc:sldChg chg="modSp">
        <pc:chgData name="Evans, Antone J" userId="e688b207-ec37-4bf2-8f3d-9cb5e3ae67d0" providerId="ADAL" clId="{2F80BDAA-C046-4C98-849D-C90362C54DA7}" dt="2020-05-03T02:18:05.020" v="56" actId="123"/>
        <pc:sldMkLst>
          <pc:docMk/>
          <pc:sldMk cId="0" sldId="257"/>
        </pc:sldMkLst>
        <pc:spChg chg="mod">
          <ac:chgData name="Evans, Antone J" userId="e688b207-ec37-4bf2-8f3d-9cb5e3ae67d0" providerId="ADAL" clId="{2F80BDAA-C046-4C98-849D-C90362C54DA7}" dt="2020-05-03T02:18:05.020" v="56" actId="123"/>
          <ac:spMkLst>
            <pc:docMk/>
            <pc:sldMk cId="0" sldId="257"/>
            <ac:spMk id="358" creationId="{00000000-0000-0000-0000-000000000000}"/>
          </ac:spMkLst>
        </pc:spChg>
      </pc:sldChg>
      <pc:sldChg chg="modSp">
        <pc:chgData name="Evans, Antone J" userId="e688b207-ec37-4bf2-8f3d-9cb5e3ae67d0" providerId="ADAL" clId="{2F80BDAA-C046-4C98-849D-C90362C54DA7}" dt="2020-05-03T02:18:14.553" v="57" actId="123"/>
        <pc:sldMkLst>
          <pc:docMk/>
          <pc:sldMk cId="3651209360" sldId="284"/>
        </pc:sldMkLst>
        <pc:spChg chg="mod">
          <ac:chgData name="Evans, Antone J" userId="e688b207-ec37-4bf2-8f3d-9cb5e3ae67d0" providerId="ADAL" clId="{2F80BDAA-C046-4C98-849D-C90362C54DA7}" dt="2020-05-03T02:18:14.553" v="57" actId="123"/>
          <ac:spMkLst>
            <pc:docMk/>
            <pc:sldMk cId="3651209360" sldId="284"/>
            <ac:spMk id="358" creationId="{00000000-0000-0000-0000-000000000000}"/>
          </ac:spMkLst>
        </pc:spChg>
      </pc:sldChg>
      <pc:sldChg chg="modSp">
        <pc:chgData name="Evans, Antone J" userId="e688b207-ec37-4bf2-8f3d-9cb5e3ae67d0" providerId="ADAL" clId="{2F80BDAA-C046-4C98-849D-C90362C54DA7}" dt="2020-05-03T02:18:26.781" v="58" actId="123"/>
        <pc:sldMkLst>
          <pc:docMk/>
          <pc:sldMk cId="299881736" sldId="287"/>
        </pc:sldMkLst>
        <pc:spChg chg="mod">
          <ac:chgData name="Evans, Antone J" userId="e688b207-ec37-4bf2-8f3d-9cb5e3ae67d0" providerId="ADAL" clId="{2F80BDAA-C046-4C98-849D-C90362C54DA7}" dt="2020-05-03T02:18:26.781" v="58" actId="123"/>
          <ac:spMkLst>
            <pc:docMk/>
            <pc:sldMk cId="299881736" sldId="287"/>
            <ac:spMk id="358" creationId="{00000000-0000-0000-0000-000000000000}"/>
          </ac:spMkLst>
        </pc:spChg>
      </pc:sldChg>
      <pc:sldChg chg="modSp">
        <pc:chgData name="Evans, Antone J" userId="e688b207-ec37-4bf2-8f3d-9cb5e3ae67d0" providerId="ADAL" clId="{2F80BDAA-C046-4C98-849D-C90362C54DA7}" dt="2020-05-02T18:27:09.775" v="0" actId="20577"/>
        <pc:sldMkLst>
          <pc:docMk/>
          <pc:sldMk cId="3733176140" sldId="288"/>
        </pc:sldMkLst>
        <pc:spChg chg="mod">
          <ac:chgData name="Evans, Antone J" userId="e688b207-ec37-4bf2-8f3d-9cb5e3ae67d0" providerId="ADAL" clId="{2F80BDAA-C046-4C98-849D-C90362C54DA7}" dt="2020-05-02T18:27:09.775" v="0" actId="20577"/>
          <ac:spMkLst>
            <pc:docMk/>
            <pc:sldMk cId="3733176140" sldId="288"/>
            <ac:spMk id="428" creationId="{00000000-0000-0000-0000-000000000000}"/>
          </ac:spMkLst>
        </pc:spChg>
      </pc:sldChg>
      <pc:sldChg chg="modSp">
        <pc:chgData name="Evans, Antone J" userId="e688b207-ec37-4bf2-8f3d-9cb5e3ae67d0" providerId="ADAL" clId="{2F80BDAA-C046-4C98-849D-C90362C54DA7}" dt="2020-05-03T02:53:32.749" v="88" actId="20577"/>
        <pc:sldMkLst>
          <pc:docMk/>
          <pc:sldMk cId="182086052" sldId="289"/>
        </pc:sldMkLst>
        <pc:spChg chg="mod">
          <ac:chgData name="Evans, Antone J" userId="e688b207-ec37-4bf2-8f3d-9cb5e3ae67d0" providerId="ADAL" clId="{2F80BDAA-C046-4C98-849D-C90362C54DA7}" dt="2020-05-03T02:53:32.749" v="88" actId="20577"/>
          <ac:spMkLst>
            <pc:docMk/>
            <pc:sldMk cId="182086052" sldId="289"/>
            <ac:spMk id="358" creationId="{00000000-0000-0000-0000-000000000000}"/>
          </ac:spMkLst>
        </pc:spChg>
      </pc:sldChg>
      <pc:sldChg chg="modSp">
        <pc:chgData name="Evans, Antone J" userId="e688b207-ec37-4bf2-8f3d-9cb5e3ae67d0" providerId="ADAL" clId="{2F80BDAA-C046-4C98-849D-C90362C54DA7}" dt="2020-05-03T02:54:11.108" v="89" actId="207"/>
        <pc:sldMkLst>
          <pc:docMk/>
          <pc:sldMk cId="1279882216" sldId="294"/>
        </pc:sldMkLst>
        <pc:spChg chg="mod">
          <ac:chgData name="Evans, Antone J" userId="e688b207-ec37-4bf2-8f3d-9cb5e3ae67d0" providerId="ADAL" clId="{2F80BDAA-C046-4C98-849D-C90362C54DA7}" dt="2020-05-03T02:54:11.108" v="89" actId="207"/>
          <ac:spMkLst>
            <pc:docMk/>
            <pc:sldMk cId="1279882216" sldId="294"/>
            <ac:spMk id="3" creationId="{DE6F6A1F-7755-4AAD-9202-E30FA3AFA1C4}"/>
          </ac:spMkLst>
        </pc:spChg>
      </pc:sldChg>
      <pc:sldChg chg="modSp">
        <pc:chgData name="Evans, Antone J" userId="e688b207-ec37-4bf2-8f3d-9cb5e3ae67d0" providerId="ADAL" clId="{2F80BDAA-C046-4C98-849D-C90362C54DA7}" dt="2020-05-03T02:54:57.100" v="91" actId="20577"/>
        <pc:sldMkLst>
          <pc:docMk/>
          <pc:sldMk cId="2149726921" sldId="308"/>
        </pc:sldMkLst>
        <pc:spChg chg="mod">
          <ac:chgData name="Evans, Antone J" userId="e688b207-ec37-4bf2-8f3d-9cb5e3ae67d0" providerId="ADAL" clId="{2F80BDAA-C046-4C98-849D-C90362C54DA7}" dt="2020-05-03T02:54:57.100" v="91" actId="20577"/>
          <ac:spMkLst>
            <pc:docMk/>
            <pc:sldMk cId="2149726921" sldId="308"/>
            <ac:spMk id="428" creationId="{00000000-0000-0000-0000-000000000000}"/>
          </ac:spMkLst>
        </pc:spChg>
      </pc:sldChg>
      <pc:sldChg chg="modSp">
        <pc:chgData name="Evans, Antone J" userId="e688b207-ec37-4bf2-8f3d-9cb5e3ae67d0" providerId="ADAL" clId="{2F80BDAA-C046-4C98-849D-C90362C54DA7}" dt="2020-05-03T02:19:58.832" v="61" actId="123"/>
        <pc:sldMkLst>
          <pc:docMk/>
          <pc:sldMk cId="890832955" sldId="309"/>
        </pc:sldMkLst>
        <pc:spChg chg="mod">
          <ac:chgData name="Evans, Antone J" userId="e688b207-ec37-4bf2-8f3d-9cb5e3ae67d0" providerId="ADAL" clId="{2F80BDAA-C046-4C98-849D-C90362C54DA7}" dt="2020-05-03T02:19:58.832" v="61" actId="123"/>
          <ac:spMkLst>
            <pc:docMk/>
            <pc:sldMk cId="890832955" sldId="309"/>
            <ac:spMk id="8" creationId="{6FC40B3D-A0DF-4C06-BABA-0F3AD53033D2}"/>
          </ac:spMkLst>
        </pc:spChg>
      </pc:sldChg>
      <pc:sldChg chg="modSp">
        <pc:chgData name="Evans, Antone J" userId="e688b207-ec37-4bf2-8f3d-9cb5e3ae67d0" providerId="ADAL" clId="{2F80BDAA-C046-4C98-849D-C90362C54DA7}" dt="2020-05-03T02:55:47.440" v="105" actId="20577"/>
        <pc:sldMkLst>
          <pc:docMk/>
          <pc:sldMk cId="3472925715" sldId="310"/>
        </pc:sldMkLst>
        <pc:spChg chg="mod">
          <ac:chgData name="Evans, Antone J" userId="e688b207-ec37-4bf2-8f3d-9cb5e3ae67d0" providerId="ADAL" clId="{2F80BDAA-C046-4C98-849D-C90362C54DA7}" dt="2020-05-03T02:55:47.440" v="105" actId="20577"/>
          <ac:spMkLst>
            <pc:docMk/>
            <pc:sldMk cId="3472925715" sldId="310"/>
            <ac:spMk id="8" creationId="{6FC40B3D-A0DF-4C06-BABA-0F3AD53033D2}"/>
          </ac:spMkLst>
        </pc:spChg>
      </pc:sldChg>
      <pc:sldChg chg="modSp">
        <pc:chgData name="Evans, Antone J" userId="e688b207-ec37-4bf2-8f3d-9cb5e3ae67d0" providerId="ADAL" clId="{2F80BDAA-C046-4C98-849D-C90362C54DA7}" dt="2020-05-03T02:56:16.272" v="106" actId="207"/>
        <pc:sldMkLst>
          <pc:docMk/>
          <pc:sldMk cId="4009767999" sldId="312"/>
        </pc:sldMkLst>
        <pc:spChg chg="mod">
          <ac:chgData name="Evans, Antone J" userId="e688b207-ec37-4bf2-8f3d-9cb5e3ae67d0" providerId="ADAL" clId="{2F80BDAA-C046-4C98-849D-C90362C54DA7}" dt="2020-05-03T02:56:16.272" v="106" actId="207"/>
          <ac:spMkLst>
            <pc:docMk/>
            <pc:sldMk cId="4009767999" sldId="312"/>
            <ac:spMk id="8" creationId="{6FC40B3D-A0DF-4C06-BABA-0F3AD53033D2}"/>
          </ac:spMkLst>
        </pc:spChg>
      </pc:sldChg>
      <pc:sldChg chg="modSp">
        <pc:chgData name="Evans, Antone J" userId="e688b207-ec37-4bf2-8f3d-9cb5e3ae67d0" providerId="ADAL" clId="{2F80BDAA-C046-4C98-849D-C90362C54DA7}" dt="2020-05-03T02:56:33.669" v="109" actId="14100"/>
        <pc:sldMkLst>
          <pc:docMk/>
          <pc:sldMk cId="1616144899" sldId="315"/>
        </pc:sldMkLst>
        <pc:spChg chg="mod">
          <ac:chgData name="Evans, Antone J" userId="e688b207-ec37-4bf2-8f3d-9cb5e3ae67d0" providerId="ADAL" clId="{2F80BDAA-C046-4C98-849D-C90362C54DA7}" dt="2020-05-03T02:56:26.517" v="107" actId="207"/>
          <ac:spMkLst>
            <pc:docMk/>
            <pc:sldMk cId="1616144899" sldId="315"/>
            <ac:spMk id="8" creationId="{6FC40B3D-A0DF-4C06-BABA-0F3AD53033D2}"/>
          </ac:spMkLst>
        </pc:spChg>
        <pc:spChg chg="mod">
          <ac:chgData name="Evans, Antone J" userId="e688b207-ec37-4bf2-8f3d-9cb5e3ae67d0" providerId="ADAL" clId="{2F80BDAA-C046-4C98-849D-C90362C54DA7}" dt="2020-05-03T02:56:33.669" v="109" actId="14100"/>
          <ac:spMkLst>
            <pc:docMk/>
            <pc:sldMk cId="1616144899" sldId="315"/>
            <ac:spMk id="12" creationId="{155ED0B3-FC0F-4E52-9565-9F6ACA5F4922}"/>
          </ac:spMkLst>
        </pc:spChg>
      </pc:sldChg>
      <pc:sldChg chg="modSp">
        <pc:chgData name="Evans, Antone J" userId="e688b207-ec37-4bf2-8f3d-9cb5e3ae67d0" providerId="ADAL" clId="{2F80BDAA-C046-4C98-849D-C90362C54DA7}" dt="2020-05-03T02:56:59.036" v="116" actId="14100"/>
        <pc:sldMkLst>
          <pc:docMk/>
          <pc:sldMk cId="2405534937" sldId="316"/>
        </pc:sldMkLst>
        <pc:spChg chg="mod">
          <ac:chgData name="Evans, Antone J" userId="e688b207-ec37-4bf2-8f3d-9cb5e3ae67d0" providerId="ADAL" clId="{2F80BDAA-C046-4C98-849D-C90362C54DA7}" dt="2020-05-03T02:56:59.036" v="116" actId="14100"/>
          <ac:spMkLst>
            <pc:docMk/>
            <pc:sldMk cId="2405534937" sldId="316"/>
            <ac:spMk id="2" creationId="{C923D29F-6641-4C0C-8DBD-DE41DFA7408D}"/>
          </ac:spMkLst>
        </pc:spChg>
        <pc:spChg chg="mod">
          <ac:chgData name="Evans, Antone J" userId="e688b207-ec37-4bf2-8f3d-9cb5e3ae67d0" providerId="ADAL" clId="{2F80BDAA-C046-4C98-849D-C90362C54DA7}" dt="2020-05-03T02:56:46.297" v="111" actId="207"/>
          <ac:spMkLst>
            <pc:docMk/>
            <pc:sldMk cId="2405534937" sldId="316"/>
            <ac:spMk id="7" creationId="{8CB4D9A2-AF56-498E-9F68-EF781C418567}"/>
          </ac:spMkLst>
        </pc:spChg>
        <pc:spChg chg="mod">
          <ac:chgData name="Evans, Antone J" userId="e688b207-ec37-4bf2-8f3d-9cb5e3ae67d0" providerId="ADAL" clId="{2F80BDAA-C046-4C98-849D-C90362C54DA7}" dt="2020-05-03T02:56:41.479" v="110" actId="207"/>
          <ac:spMkLst>
            <pc:docMk/>
            <pc:sldMk cId="2405534937" sldId="316"/>
            <ac:spMk id="8" creationId="{6FC40B3D-A0DF-4C06-BABA-0F3AD53033D2}"/>
          </ac:spMkLst>
        </pc:spChg>
      </pc:sldChg>
      <pc:sldChg chg="modSp">
        <pc:chgData name="Evans, Antone J" userId="e688b207-ec37-4bf2-8f3d-9cb5e3ae67d0" providerId="ADAL" clId="{2F80BDAA-C046-4C98-849D-C90362C54DA7}" dt="2020-05-02T18:28:54.128" v="5" actId="20577"/>
        <pc:sldMkLst>
          <pc:docMk/>
          <pc:sldMk cId="3021922598" sldId="317"/>
        </pc:sldMkLst>
        <pc:spChg chg="mod">
          <ac:chgData name="Evans, Antone J" userId="e688b207-ec37-4bf2-8f3d-9cb5e3ae67d0" providerId="ADAL" clId="{2F80BDAA-C046-4C98-849D-C90362C54DA7}" dt="2020-05-02T18:28:54.128" v="5" actId="20577"/>
          <ac:spMkLst>
            <pc:docMk/>
            <pc:sldMk cId="3021922598" sldId="317"/>
            <ac:spMk id="10" creationId="{F3577CFA-102A-4F71-BD95-3BB33224B09E}"/>
          </ac:spMkLst>
        </pc:spChg>
      </pc:sldChg>
      <pc:sldChg chg="modSp">
        <pc:chgData name="Evans, Antone J" userId="e688b207-ec37-4bf2-8f3d-9cb5e3ae67d0" providerId="ADAL" clId="{2F80BDAA-C046-4C98-849D-C90362C54DA7}" dt="2020-05-03T02:57:13.216" v="117" actId="207"/>
        <pc:sldMkLst>
          <pc:docMk/>
          <pc:sldMk cId="3886976527" sldId="318"/>
        </pc:sldMkLst>
        <pc:spChg chg="mod">
          <ac:chgData name="Evans, Antone J" userId="e688b207-ec37-4bf2-8f3d-9cb5e3ae67d0" providerId="ADAL" clId="{2F80BDAA-C046-4C98-849D-C90362C54DA7}" dt="2020-05-03T02:57:13.216" v="117" actId="207"/>
          <ac:spMkLst>
            <pc:docMk/>
            <pc:sldMk cId="3886976527" sldId="318"/>
            <ac:spMk id="10" creationId="{F3577CFA-102A-4F71-BD95-3BB33224B09E}"/>
          </ac:spMkLst>
        </pc:spChg>
      </pc:sldChg>
      <pc:sldChg chg="modSp">
        <pc:chgData name="Evans, Antone J" userId="e688b207-ec37-4bf2-8f3d-9cb5e3ae67d0" providerId="ADAL" clId="{2F80BDAA-C046-4C98-849D-C90362C54DA7}" dt="2020-05-03T03:00:13.053" v="171" actId="20577"/>
        <pc:sldMkLst>
          <pc:docMk/>
          <pc:sldMk cId="2383223686" sldId="320"/>
        </pc:sldMkLst>
        <pc:spChg chg="mod">
          <ac:chgData name="Evans, Antone J" userId="e688b207-ec37-4bf2-8f3d-9cb5e3ae67d0" providerId="ADAL" clId="{2F80BDAA-C046-4C98-849D-C90362C54DA7}" dt="2020-05-03T03:00:13.053" v="171" actId="20577"/>
          <ac:spMkLst>
            <pc:docMk/>
            <pc:sldMk cId="2383223686" sldId="320"/>
            <ac:spMk id="5" creationId="{ECCE7FE1-E2E1-40FF-A7B7-0CF60C353702}"/>
          </ac:spMkLst>
        </pc:spChg>
        <pc:spChg chg="mod">
          <ac:chgData name="Evans, Antone J" userId="e688b207-ec37-4bf2-8f3d-9cb5e3ae67d0" providerId="ADAL" clId="{2F80BDAA-C046-4C98-849D-C90362C54DA7}" dt="2020-05-03T02:22:32.379" v="78" actId="123"/>
          <ac:spMkLst>
            <pc:docMk/>
            <pc:sldMk cId="2383223686" sldId="320"/>
            <ac:spMk id="7" creationId="{5FEA022B-8AC9-48EE-82A3-022CBD05FE2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Outcome of all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lasso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Sheet2!$C$1:$F$1</c:f>
              <c:strCache>
                <c:ptCount val="4"/>
                <c:pt idx="0">
                  <c:v> accuary</c:v>
                </c:pt>
                <c:pt idx="1">
                  <c:v> kappa </c:v>
                </c:pt>
                <c:pt idx="2">
                  <c:v>auc  </c:v>
                </c:pt>
                <c:pt idx="3">
                  <c:v>fnr</c:v>
                </c:pt>
              </c:strCache>
            </c:strRef>
          </c:cat>
          <c:val>
            <c:numRef>
              <c:f>Sheet2!$C$2:$F$2</c:f>
              <c:numCache>
                <c:formatCode>General</c:formatCode>
                <c:ptCount val="4"/>
                <c:pt idx="0">
                  <c:v>0.91244239999999999</c:v>
                </c:pt>
                <c:pt idx="1">
                  <c:v>0.34876010000000002</c:v>
                </c:pt>
                <c:pt idx="2">
                  <c:v>0.96314100000000002</c:v>
                </c:pt>
                <c:pt idx="3">
                  <c:v>0.72727269999999999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15-4F75-9C6F-E0700EB9CA7D}"/>
            </c:ext>
          </c:extLst>
        </c:ser>
        <c:ser>
          <c:idx val="1"/>
          <c:order val="1"/>
          <c:tx>
            <c:strRef>
              <c:f>Sheet2!$B$3</c:f>
              <c:strCache>
                <c:ptCount val="1"/>
                <c:pt idx="0">
                  <c:v>ridge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Sheet2!$C$3:$F$3</c:f>
              <c:numCache>
                <c:formatCode>General</c:formatCode>
                <c:ptCount val="4"/>
                <c:pt idx="0">
                  <c:v>0.92165900000000001</c:v>
                </c:pt>
                <c:pt idx="1">
                  <c:v>0.37822349999999999</c:v>
                </c:pt>
                <c:pt idx="2">
                  <c:v>0.96047009999999999</c:v>
                </c:pt>
                <c:pt idx="3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15-4F75-9C6F-E0700EB9CA7D}"/>
            </c:ext>
          </c:extLst>
        </c:ser>
        <c:ser>
          <c:idx val="2"/>
          <c:order val="2"/>
          <c:tx>
            <c:strRef>
              <c:f>Sheet2!$B$4</c:f>
              <c:strCache>
                <c:ptCount val="1"/>
                <c:pt idx="0">
                  <c:v>enet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Sheet2!$C$4:$F$4</c:f>
              <c:numCache>
                <c:formatCode>General</c:formatCode>
                <c:ptCount val="4"/>
                <c:pt idx="0">
                  <c:v>0.91244239999999999</c:v>
                </c:pt>
                <c:pt idx="1">
                  <c:v>0.34876010000000002</c:v>
                </c:pt>
                <c:pt idx="2">
                  <c:v>0.96314100000000002</c:v>
                </c:pt>
                <c:pt idx="3">
                  <c:v>0.72727269999999999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15-4F75-9C6F-E0700EB9CA7D}"/>
            </c:ext>
          </c:extLst>
        </c:ser>
        <c:ser>
          <c:idx val="3"/>
          <c:order val="3"/>
          <c:tx>
            <c:strRef>
              <c:f>Sheet2!$B$5</c:f>
              <c:strCache>
                <c:ptCount val="1"/>
                <c:pt idx="0">
                  <c:v>rf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Sheet2!$C$5:$F$5</c:f>
              <c:numCache>
                <c:formatCode>General</c:formatCode>
                <c:ptCount val="4"/>
                <c:pt idx="0">
                  <c:v>0.96774190000000004</c:v>
                </c:pt>
                <c:pt idx="1">
                  <c:v>0.65008060000000001</c:v>
                </c:pt>
                <c:pt idx="2">
                  <c:v>0.97222220000000004</c:v>
                </c:pt>
                <c:pt idx="3">
                  <c:v>0.4166667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15-4F75-9C6F-E0700EB9CA7D}"/>
            </c:ext>
          </c:extLst>
        </c:ser>
        <c:ser>
          <c:idx val="4"/>
          <c:order val="4"/>
          <c:tx>
            <c:strRef>
              <c:f>Sheet2!$B$6</c:f>
              <c:strCache>
                <c:ptCount val="1"/>
                <c:pt idx="0">
                  <c:v>gbm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Sheet2!$C$6:$F$6</c:f>
              <c:numCache>
                <c:formatCode>General</c:formatCode>
                <c:ptCount val="4"/>
                <c:pt idx="0">
                  <c:v>0.90783409999999998</c:v>
                </c:pt>
                <c:pt idx="1">
                  <c:v>0.33537519999999998</c:v>
                </c:pt>
                <c:pt idx="2">
                  <c:v>0.9375</c:v>
                </c:pt>
                <c:pt idx="3">
                  <c:v>0.73913039999999997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15-4F75-9C6F-E0700EB9CA7D}"/>
            </c:ext>
          </c:extLst>
        </c:ser>
        <c:ser>
          <c:idx val="5"/>
          <c:order val="5"/>
          <c:tx>
            <c:strRef>
              <c:f>Sheet2!$B$7</c:f>
              <c:strCache>
                <c:ptCount val="1"/>
                <c:pt idx="0">
                  <c:v>knn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Sheet2!$C$7:$F$7</c:f>
              <c:numCache>
                <c:formatCode>General</c:formatCode>
                <c:ptCount val="4"/>
                <c:pt idx="0">
                  <c:v>0.90783409999999998</c:v>
                </c:pt>
                <c:pt idx="1">
                  <c:v>0.43811499999999998</c:v>
                </c:pt>
                <c:pt idx="2">
                  <c:v>0.97115379999999996</c:v>
                </c:pt>
                <c:pt idx="3">
                  <c:v>0.68965520000000002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15-4F75-9C6F-E0700EB9CA7D}"/>
            </c:ext>
          </c:extLst>
        </c:ser>
        <c:ser>
          <c:idx val="6"/>
          <c:order val="6"/>
          <c:tx>
            <c:strRef>
              <c:f>Sheet2!$B$8</c:f>
              <c:strCache>
                <c:ptCount val="1"/>
                <c:pt idx="0">
                  <c:v>ann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Sheet2!$C$8:$F$8</c:f>
              <c:numCache>
                <c:formatCode>General</c:formatCode>
                <c:ptCount val="4"/>
                <c:pt idx="0">
                  <c:v>0.88940090000000005</c:v>
                </c:pt>
                <c:pt idx="1">
                  <c:v>0.28910730000000001</c:v>
                </c:pt>
                <c:pt idx="2">
                  <c:v>0.78285260000000001</c:v>
                </c:pt>
                <c:pt idx="3">
                  <c:v>0.77777779999999996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15-4F75-9C6F-E0700EB9CA7D}"/>
            </c:ext>
          </c:extLst>
        </c:ser>
        <c:ser>
          <c:idx val="7"/>
          <c:order val="7"/>
          <c:tx>
            <c:strRef>
              <c:f>Sheet2!$B$9</c:f>
              <c:strCache>
                <c:ptCount val="1"/>
                <c:pt idx="0">
                  <c:v>svm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Sheet2!$C$9:$F$9</c:f>
              <c:numCache>
                <c:formatCode>General</c:formatCode>
                <c:ptCount val="4"/>
                <c:pt idx="0">
                  <c:v>0.71165639999999997</c:v>
                </c:pt>
                <c:pt idx="1">
                  <c:v>0.34794449999999999</c:v>
                </c:pt>
                <c:pt idx="2">
                  <c:v>0.66222219999999998</c:v>
                </c:pt>
                <c:pt idx="3">
                  <c:v>0.28455279999999999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15-4F75-9C6F-E0700EB9C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2026584"/>
        <c:axId val="532027896"/>
      </c:lineChart>
      <c:catAx>
        <c:axId val="532026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27896"/>
        <c:crosses val="autoZero"/>
        <c:auto val="1"/>
        <c:lblAlgn val="ctr"/>
        <c:lblOffset val="100"/>
        <c:noMultiLvlLbl val="0"/>
      </c:catAx>
      <c:valAx>
        <c:axId val="53202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26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71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37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49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1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144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30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41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6ffd58534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6ffd58534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52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17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4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66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3" r:id="rId6"/>
    <p:sldLayoutId id="2147483665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290850" y="2968900"/>
            <a:ext cx="2562300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/>
              <a:t>PREDICTING THE SURVIVAL RATE OF COVID-19 PATIENTS</a:t>
            </a:r>
            <a:endParaRPr sz="6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171600" y="3023644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Antone Evans Jr.,</a:t>
            </a:r>
          </a:p>
          <a:p>
            <a:pPr marL="0" lvl="0" indent="0"/>
            <a:r>
              <a:rPr lang="en-US" sz="2400" dirty="0">
                <a:solidFill>
                  <a:schemeClr val="dk2"/>
                </a:solidFill>
              </a:rPr>
              <a:t>Abilash Vanam</a:t>
            </a: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5231219" y="0"/>
            <a:ext cx="3912781" cy="82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dirty="0"/>
              <a:t>PREPROCESSING DATA</a:t>
            </a:r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45463" y="828136"/>
            <a:ext cx="7704000" cy="3830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</a:rPr>
              <a:t>We started by removing the following variables:</a:t>
            </a:r>
          </a:p>
          <a:p>
            <a:pPr marL="946150" lvl="1" indent="-342900" algn="just">
              <a:lnSpc>
                <a:spcPct val="100000"/>
              </a:lnSpc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lt2"/>
                </a:solidFill>
              </a:rPr>
              <a:t>case_in_country, summary, X, location, exposure_start, exposure_end, link and source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</a:rPr>
              <a:t>We also got the Symptom and Reporting Length </a:t>
            </a:r>
          </a:p>
          <a:p>
            <a:pPr marL="946150" lvl="1" indent="-342900" algn="just">
              <a:lnSpc>
                <a:spcPct val="100000"/>
              </a:lnSpc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lt2"/>
                </a:solidFill>
              </a:rPr>
              <a:t>Symptom Length = Reporting Date – Symptom Onset Date</a:t>
            </a:r>
          </a:p>
          <a:p>
            <a:pPr marL="946150" lvl="1" indent="-342900" algn="just">
              <a:lnSpc>
                <a:spcPct val="100000"/>
              </a:lnSpc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</a:rPr>
              <a:t>Reporting Length = Reporting Date – Hospital Visit Date</a:t>
            </a:r>
          </a:p>
          <a:p>
            <a:pPr marL="488950" indent="-342900" algn="just">
              <a:lnSpc>
                <a:spcPct val="100000"/>
              </a:lnSpc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then removed the symptom_onset and hosp_visit_date</a:t>
            </a:r>
          </a:p>
        </p:txBody>
      </p:sp>
    </p:spTree>
    <p:extLst>
      <p:ext uri="{BB962C8B-B14F-4D97-AF65-F5344CB8AC3E}">
        <p14:creationId xmlns:p14="http://schemas.microsoft.com/office/powerpoint/2010/main" val="2998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6317850" y="289713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39811" y="2254940"/>
            <a:ext cx="5180236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HANDLING MISSING DATA</a:t>
            </a:r>
            <a:endParaRPr sz="4800"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17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423145" y="0"/>
            <a:ext cx="4720856" cy="82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dirty="0"/>
              <a:t>HANDLEING MISSING DATA</a:t>
            </a:r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45463" y="828136"/>
            <a:ext cx="7704000" cy="3830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used the missForest method to deal with our missing data</a:t>
            </a:r>
          </a:p>
          <a:p>
            <a:pPr marL="946150" lvl="1" indent="-342900" algn="just">
              <a:lnSpc>
                <a:spcPct val="100000"/>
              </a:lnSpc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</a:rPr>
              <a:t>reportingDate 1 NA, Gender with 183 NAs, age with 242 NAs, from.Wuhan with 4 NAs, symptomLength with 522 NAs, and reportingLength with 579 NAs.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removed the symptom variable and the outcome variable “death” before performing MissForest.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B07DDF-B35D-422B-A4BC-8F6C3D6A0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64240"/>
              </p:ext>
            </p:extLst>
          </p:nvPr>
        </p:nvGraphicFramePr>
        <p:xfrm>
          <a:off x="1400384" y="3838354"/>
          <a:ext cx="2023300" cy="76225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042306">
                  <a:extLst>
                    <a:ext uri="{9D8B030D-6E8A-4147-A177-3AD203B41FA5}">
                      <a16:colId xmlns:a16="http://schemas.microsoft.com/office/drawing/2014/main" val="3371683094"/>
                    </a:ext>
                  </a:extLst>
                </a:gridCol>
                <a:gridCol w="980994">
                  <a:extLst>
                    <a:ext uri="{9D8B030D-6E8A-4147-A177-3AD203B41FA5}">
                      <a16:colId xmlns:a16="http://schemas.microsoft.com/office/drawing/2014/main" val="1954836460"/>
                    </a:ext>
                  </a:extLst>
                </a:gridCol>
              </a:tblGrid>
              <a:tr h="397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NRMSE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PFC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943333"/>
                  </a:ext>
                </a:extLst>
              </a:tr>
              <a:tr h="36456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0.02708344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0.20288248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2575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3CB256-ED26-452D-8537-8425CCE63CCF}"/>
              </a:ext>
            </a:extLst>
          </p:cNvPr>
          <p:cNvSpPr txBox="1"/>
          <p:nvPr/>
        </p:nvSpPr>
        <p:spPr>
          <a:xfrm>
            <a:off x="1400384" y="4658264"/>
            <a:ext cx="202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Out of Bag Error</a:t>
            </a:r>
          </a:p>
        </p:txBody>
      </p:sp>
    </p:spTree>
    <p:extLst>
      <p:ext uri="{BB962C8B-B14F-4D97-AF65-F5344CB8AC3E}">
        <p14:creationId xmlns:p14="http://schemas.microsoft.com/office/powerpoint/2010/main" val="18208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423145" y="0"/>
            <a:ext cx="4720856" cy="82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dirty="0"/>
              <a:t>PREPROCESSING DATA</a:t>
            </a:r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828136"/>
            <a:ext cx="7704000" cy="978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then split the symptom variable out into columns based on unique variables </a:t>
            </a:r>
          </a:p>
        </p:txBody>
      </p:sp>
      <p:sp>
        <p:nvSpPr>
          <p:cNvPr id="6" name="Google Shape;357;p32">
            <a:extLst>
              <a:ext uri="{FF2B5EF4-FFF2-40B4-BE49-F238E27FC236}">
                <a16:creationId xmlns:a16="http://schemas.microsoft.com/office/drawing/2014/main" id="{DCCEB6B4-D74C-4B60-A95C-97D2022E2C44}"/>
              </a:ext>
            </a:extLst>
          </p:cNvPr>
          <p:cNvSpPr txBox="1">
            <a:spLocks/>
          </p:cNvSpPr>
          <p:nvPr/>
        </p:nvSpPr>
        <p:spPr>
          <a:xfrm>
            <a:off x="3099392" y="1656272"/>
            <a:ext cx="2647506" cy="56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400" dirty="0"/>
              <a:t>COLUMNS PRODUCED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CF426-7D2B-4680-B038-21F5BE52A665}"/>
              </a:ext>
            </a:extLst>
          </p:cNvPr>
          <p:cNvSpPr/>
          <p:nvPr/>
        </p:nvSpPr>
        <p:spPr>
          <a:xfrm>
            <a:off x="6159268" y="2096896"/>
            <a:ext cx="29847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Symptom_sneeze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Symptom_chest.discomfort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Symptom_thirst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Symptom_flu.symptoms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Symptom_muscle.cramps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Symptom_reflux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Symptom_physical.discomfort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Symptom_itchy.throat</a:t>
            </a:r>
            <a:endParaRPr lang="en-US" sz="1600" dirty="0">
              <a:solidFill>
                <a:schemeClr val="lt2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F37B4-9430-471C-83D6-26F2C8148116}"/>
              </a:ext>
            </a:extLst>
          </p:cNvPr>
          <p:cNvSpPr/>
          <p:nvPr/>
        </p:nvSpPr>
        <p:spPr>
          <a:xfrm>
            <a:off x="3099392" y="2222205"/>
            <a:ext cx="33705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Symptom_none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Symptom_fever..mild.to.sever.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Symptom_coughing..mild.to.sever.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Symptom_difficulty.breathing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Symptom_chills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Symptom_joint.pain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Symptom_throat.pain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Symptom_nasal.discharge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Symptom_fatigue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Symptom_abdominal.pain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Symptom_diarrhea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Symptom_cold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9924E-05AD-46C2-8EAD-6D803BE2F1B3}"/>
              </a:ext>
            </a:extLst>
          </p:cNvPr>
          <p:cNvSpPr/>
          <p:nvPr/>
        </p:nvSpPr>
        <p:spPr>
          <a:xfrm>
            <a:off x="77486" y="2235120"/>
            <a:ext cx="31289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Symptom_pneumonia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Symptom_vomiting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Symptom_loss.of.appetite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Symptom_malaise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Symptom_headache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Symptom_sputum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Symptom_myalgia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Symptom_sore.throat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Symptom_dyspnea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Symptom_nausea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Symptom_respiratory.distress</a:t>
            </a:r>
          </a:p>
          <a:p>
            <a:pPr marL="488950" lvl="0" indent="-34290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Symptom_throat.discomfort</a:t>
            </a:r>
          </a:p>
        </p:txBody>
      </p:sp>
    </p:spTree>
    <p:extLst>
      <p:ext uri="{BB962C8B-B14F-4D97-AF65-F5344CB8AC3E}">
        <p14:creationId xmlns:p14="http://schemas.microsoft.com/office/powerpoint/2010/main" val="423938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6317850" y="289713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39811" y="2254939"/>
            <a:ext cx="5180236" cy="2487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CORRELATION BETWEEN </a:t>
            </a:r>
            <a:br>
              <a:rPr lang="en-US" sz="4800" dirty="0"/>
            </a:br>
            <a:r>
              <a:rPr lang="en-US" sz="4800" dirty="0"/>
              <a:t>THE OUTCOME AND VARIABLES</a:t>
            </a:r>
            <a:endParaRPr sz="4800"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407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50" y="346050"/>
            <a:ext cx="3889099" cy="755700"/>
          </a:xfrm>
        </p:spPr>
        <p:txBody>
          <a:bodyPr/>
          <a:lstStyle/>
          <a:p>
            <a:r>
              <a:rPr lang="en-US" sz="4000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6A1F-7755-4AAD-9202-E30FA3AFA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81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We used bar graphs to compare the data between the outcome and categorical data along with cross tables and the chi square test</a:t>
            </a:r>
          </a:p>
          <a:p>
            <a:pPr marL="4381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bar graphs shown have a p value of under 0.001 </a:t>
            </a:r>
          </a:p>
          <a:p>
            <a:pPr marL="4381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We used boxplots and two-sample t test to compare the data between the outcome and numeric data. </a:t>
            </a:r>
          </a:p>
        </p:txBody>
      </p:sp>
    </p:spTree>
    <p:extLst>
      <p:ext uri="{BB962C8B-B14F-4D97-AF65-F5344CB8AC3E}">
        <p14:creationId xmlns:p14="http://schemas.microsoft.com/office/powerpoint/2010/main" val="127988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pic>
        <p:nvPicPr>
          <p:cNvPr id="6" name="Picture 5" descr="30969ABF">
            <a:extLst>
              <a:ext uri="{FF2B5EF4-FFF2-40B4-BE49-F238E27FC236}">
                <a16:creationId xmlns:a16="http://schemas.microsoft.com/office/drawing/2014/main" id="{EAB71696-958E-4070-AA53-D8BF6B7F11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19" y="1101750"/>
            <a:ext cx="4663455" cy="31880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751521" y="4289804"/>
            <a:ext cx="643909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Visiting Wuhan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B333E4-9187-4D68-9751-1684D8AD06D4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0.0005564678</a:t>
            </a:r>
          </a:p>
        </p:txBody>
      </p:sp>
    </p:spTree>
    <p:extLst>
      <p:ext uri="{BB962C8B-B14F-4D97-AF65-F5344CB8AC3E}">
        <p14:creationId xmlns:p14="http://schemas.microsoft.com/office/powerpoint/2010/main" val="81155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751521" y="4289804"/>
            <a:ext cx="643909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From Wuhan </a:t>
            </a:r>
            <a:endParaRPr lang="en-US" sz="2400" dirty="0"/>
          </a:p>
        </p:txBody>
      </p:sp>
      <p:pic>
        <p:nvPicPr>
          <p:cNvPr id="5" name="Picture 4" descr="35EA3225">
            <a:extLst>
              <a:ext uri="{FF2B5EF4-FFF2-40B4-BE49-F238E27FC236}">
                <a16:creationId xmlns:a16="http://schemas.microsoft.com/office/drawing/2014/main" id="{B3A4B4EF-89C0-4631-868E-9D37F871E4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4" y="1101750"/>
            <a:ext cx="5131288" cy="3188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189815-6BF3-4793-AD93-2224EE255735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2.756613e-20</a:t>
            </a:r>
          </a:p>
        </p:txBody>
      </p:sp>
    </p:spTree>
    <p:extLst>
      <p:ext uri="{BB962C8B-B14F-4D97-AF65-F5344CB8AC3E}">
        <p14:creationId xmlns:p14="http://schemas.microsoft.com/office/powerpoint/2010/main" val="9019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751521" y="4289804"/>
            <a:ext cx="643909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Recovered</a:t>
            </a:r>
            <a:endParaRPr lang="en-US" sz="2400" dirty="0"/>
          </a:p>
        </p:txBody>
      </p:sp>
      <p:pic>
        <p:nvPicPr>
          <p:cNvPr id="6" name="Picture 5" descr="CD1CC7B">
            <a:extLst>
              <a:ext uri="{FF2B5EF4-FFF2-40B4-BE49-F238E27FC236}">
                <a16:creationId xmlns:a16="http://schemas.microsoft.com/office/drawing/2014/main" id="{9B6FE546-E4F7-4C7E-85A4-09B644B501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38" y="849275"/>
            <a:ext cx="4890629" cy="3440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212E9F-5712-40C7-95AB-20B3A7F2BC87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0.0007018556</a:t>
            </a:r>
          </a:p>
        </p:txBody>
      </p:sp>
    </p:spTree>
    <p:extLst>
      <p:ext uri="{BB962C8B-B14F-4D97-AF65-F5344CB8AC3E}">
        <p14:creationId xmlns:p14="http://schemas.microsoft.com/office/powerpoint/2010/main" val="58349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751521" y="458263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Country</a:t>
            </a:r>
            <a:endParaRPr lang="en-US" sz="2400" dirty="0"/>
          </a:p>
        </p:txBody>
      </p:sp>
      <p:pic>
        <p:nvPicPr>
          <p:cNvPr id="5" name="Picture 4" descr="C:\Users\csc\AppData\Local\Microsoft\Windows\INetCache\Content.MSO\C6E8CAC3.tmp">
            <a:extLst>
              <a:ext uri="{FF2B5EF4-FFF2-40B4-BE49-F238E27FC236}">
                <a16:creationId xmlns:a16="http://schemas.microsoft.com/office/drawing/2014/main" id="{D7F0FF79-B8A7-4188-9501-F8D370AC1D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22" y="830225"/>
            <a:ext cx="5553046" cy="37524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DE4AD66-E6CF-4D8E-93D6-D5F7A4B3F161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5.841393e-10</a:t>
            </a:r>
          </a:p>
        </p:txBody>
      </p:sp>
    </p:spTree>
    <p:extLst>
      <p:ext uri="{BB962C8B-B14F-4D97-AF65-F5344CB8AC3E}">
        <p14:creationId xmlns:p14="http://schemas.microsoft.com/office/powerpoint/2010/main" val="66457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43300" y="737427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00" y="-82481"/>
            <a:ext cx="3856800" cy="781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OVERVIEW</a:t>
            </a:r>
            <a:endParaRPr sz="4400"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464750" y="934385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966476" y="766077"/>
            <a:ext cx="27063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DESCRIPTION</a:t>
            </a:r>
            <a:endParaRPr sz="3200"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43300" y="1966152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843300" y="3194877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5436525" y="2061186"/>
            <a:ext cx="2706300" cy="781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EXPLORATION AND PREPROCESSING</a:t>
            </a:r>
            <a:endParaRPr sz="2800"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966476" y="3405724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TRAINING MODELS</a:t>
            </a:r>
            <a:endParaRPr sz="3200"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978975" y="2165810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4464750" y="3387710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2" name="Google Shape;371;p33">
            <a:extLst>
              <a:ext uri="{FF2B5EF4-FFF2-40B4-BE49-F238E27FC236}">
                <a16:creationId xmlns:a16="http://schemas.microsoft.com/office/drawing/2014/main" id="{63C7DA43-DF99-4722-86D4-C23EFCBFB8BC}"/>
              </a:ext>
            </a:extLst>
          </p:cNvPr>
          <p:cNvGrpSpPr/>
          <p:nvPr/>
        </p:nvGrpSpPr>
        <p:grpSpPr>
          <a:xfrm flipH="1">
            <a:off x="3864634" y="4299888"/>
            <a:ext cx="1457400" cy="971700"/>
            <a:chOff x="3600450" y="1186000"/>
            <a:chExt cx="1457400" cy="971700"/>
          </a:xfrm>
        </p:grpSpPr>
        <p:sp>
          <p:nvSpPr>
            <p:cNvPr id="33" name="Google Shape;372;p33">
              <a:extLst>
                <a:ext uri="{FF2B5EF4-FFF2-40B4-BE49-F238E27FC236}">
                  <a16:creationId xmlns:a16="http://schemas.microsoft.com/office/drawing/2014/main" id="{09B09C58-1F8A-4F5E-B721-8AC13BAE106B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73;p33">
              <a:extLst>
                <a:ext uri="{FF2B5EF4-FFF2-40B4-BE49-F238E27FC236}">
                  <a16:creationId xmlns:a16="http://schemas.microsoft.com/office/drawing/2014/main" id="{553AEB17-26C7-4EF0-95D8-5156B1404D97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74;p33">
              <a:extLst>
                <a:ext uri="{FF2B5EF4-FFF2-40B4-BE49-F238E27FC236}">
                  <a16:creationId xmlns:a16="http://schemas.microsoft.com/office/drawing/2014/main" id="{AF8D91AC-82C2-4DC5-AC29-0AF74EA6B034}"/>
                </a:ext>
              </a:extLst>
            </p:cNvPr>
            <p:cNvCxnSpPr>
              <a:stCxn id="33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380;p33">
            <a:extLst>
              <a:ext uri="{FF2B5EF4-FFF2-40B4-BE49-F238E27FC236}">
                <a16:creationId xmlns:a16="http://schemas.microsoft.com/office/drawing/2014/main" id="{552EC32B-56E7-4707-9623-FF57956B2B1B}"/>
              </a:ext>
            </a:extLst>
          </p:cNvPr>
          <p:cNvSpPr txBox="1">
            <a:spLocks/>
          </p:cNvSpPr>
          <p:nvPr/>
        </p:nvSpPr>
        <p:spPr>
          <a:xfrm flipH="1">
            <a:off x="5457859" y="4394922"/>
            <a:ext cx="2706300" cy="78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sz="2800" dirty="0"/>
              <a:t>RESULTS</a:t>
            </a:r>
          </a:p>
        </p:txBody>
      </p:sp>
      <p:sp>
        <p:nvSpPr>
          <p:cNvPr id="37" name="Google Shape;383;p33">
            <a:extLst>
              <a:ext uri="{FF2B5EF4-FFF2-40B4-BE49-F238E27FC236}">
                <a16:creationId xmlns:a16="http://schemas.microsoft.com/office/drawing/2014/main" id="{858D3588-60DB-46FA-8E29-86440D55B988}"/>
              </a:ext>
            </a:extLst>
          </p:cNvPr>
          <p:cNvSpPr txBox="1">
            <a:spLocks/>
          </p:cNvSpPr>
          <p:nvPr/>
        </p:nvSpPr>
        <p:spPr>
          <a:xfrm>
            <a:off x="4000309" y="4499546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464442" y="444356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Fever(Mild to Sever)</a:t>
            </a:r>
            <a:endParaRPr lang="en-US" sz="2400" dirty="0"/>
          </a:p>
        </p:txBody>
      </p:sp>
      <p:pic>
        <p:nvPicPr>
          <p:cNvPr id="6" name="Picture 5" descr="52159BF7">
            <a:extLst>
              <a:ext uri="{FF2B5EF4-FFF2-40B4-BE49-F238E27FC236}">
                <a16:creationId xmlns:a16="http://schemas.microsoft.com/office/drawing/2014/main" id="{D4557258-15AE-4804-8799-3F50B082A1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77" y="861237"/>
            <a:ext cx="5135525" cy="35300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C051265-298E-4CFB-BE1C-62EB03E1ADAF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0.008410168</a:t>
            </a:r>
          </a:p>
        </p:txBody>
      </p:sp>
    </p:spTree>
    <p:extLst>
      <p:ext uri="{BB962C8B-B14F-4D97-AF65-F5344CB8AC3E}">
        <p14:creationId xmlns:p14="http://schemas.microsoft.com/office/powerpoint/2010/main" val="206248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464442" y="444356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Cold</a:t>
            </a:r>
            <a:endParaRPr lang="en-US" sz="2400" dirty="0"/>
          </a:p>
        </p:txBody>
      </p:sp>
      <p:pic>
        <p:nvPicPr>
          <p:cNvPr id="5" name="Picture 4" descr="4372201D">
            <a:extLst>
              <a:ext uri="{FF2B5EF4-FFF2-40B4-BE49-F238E27FC236}">
                <a16:creationId xmlns:a16="http://schemas.microsoft.com/office/drawing/2014/main" id="{E911052B-7ADC-4841-B359-AD22E583E9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43" y="978195"/>
            <a:ext cx="4933506" cy="34653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33574E-3A67-4215-814B-FE7666835A42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0.00747502</a:t>
            </a:r>
          </a:p>
        </p:txBody>
      </p:sp>
    </p:spTree>
    <p:extLst>
      <p:ext uri="{BB962C8B-B14F-4D97-AF65-F5344CB8AC3E}">
        <p14:creationId xmlns:p14="http://schemas.microsoft.com/office/powerpoint/2010/main" val="94466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464442" y="444356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Pneumonia</a:t>
            </a:r>
            <a:endParaRPr lang="en-US" sz="2400" dirty="0"/>
          </a:p>
        </p:txBody>
      </p:sp>
      <p:pic>
        <p:nvPicPr>
          <p:cNvPr id="6" name="Picture 5" descr="2B530533">
            <a:extLst>
              <a:ext uri="{FF2B5EF4-FFF2-40B4-BE49-F238E27FC236}">
                <a16:creationId xmlns:a16="http://schemas.microsoft.com/office/drawing/2014/main" id="{332F44F4-5B15-4782-BB8F-3F19C2AB3A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04" y="945301"/>
            <a:ext cx="4255297" cy="34982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385862-4F8B-45ED-B8A2-3F8A2E0F9B02}"/>
              </a:ext>
            </a:extLst>
          </p:cNvPr>
          <p:cNvSpPr txBox="1">
            <a:spLocks/>
          </p:cNvSpPr>
          <p:nvPr/>
        </p:nvSpPr>
        <p:spPr>
          <a:xfrm>
            <a:off x="6915939" y="2204532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6.371671e-06</a:t>
            </a:r>
          </a:p>
        </p:txBody>
      </p:sp>
    </p:spTree>
    <p:extLst>
      <p:ext uri="{BB962C8B-B14F-4D97-AF65-F5344CB8AC3E}">
        <p14:creationId xmlns:p14="http://schemas.microsoft.com/office/powerpoint/2010/main" val="38500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464442" y="444356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Gender</a:t>
            </a:r>
            <a:endParaRPr lang="en-US" sz="2400" dirty="0"/>
          </a:p>
        </p:txBody>
      </p:sp>
      <p:pic>
        <p:nvPicPr>
          <p:cNvPr id="5" name="Picture 4" descr="D84D54C9">
            <a:extLst>
              <a:ext uri="{FF2B5EF4-FFF2-40B4-BE49-F238E27FC236}">
                <a16:creationId xmlns:a16="http://schemas.microsoft.com/office/drawing/2014/main" id="{ED7443F7-7BC7-43BD-99E8-28A8779EEF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33" y="839972"/>
            <a:ext cx="4869711" cy="37001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639C37-F41A-4C7D-B869-E89FDAFAA84B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0.0007997044</a:t>
            </a:r>
          </a:p>
        </p:txBody>
      </p:sp>
    </p:spTree>
    <p:extLst>
      <p:ext uri="{BB962C8B-B14F-4D97-AF65-F5344CB8AC3E}">
        <p14:creationId xmlns:p14="http://schemas.microsoft.com/office/powerpoint/2010/main" val="103946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NUMERIC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464442" y="444356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Age</a:t>
            </a:r>
            <a:endParaRPr lang="en-US" sz="2400" dirty="0"/>
          </a:p>
        </p:txBody>
      </p:sp>
      <p:pic>
        <p:nvPicPr>
          <p:cNvPr id="6" name="Picture 5" descr="C:\Users\csc\AppData\Local\Microsoft\Windows\INetCache\Content.MSO\63A0F367.tmp">
            <a:extLst>
              <a:ext uri="{FF2B5EF4-FFF2-40B4-BE49-F238E27FC236}">
                <a16:creationId xmlns:a16="http://schemas.microsoft.com/office/drawing/2014/main" id="{F2C63407-80BE-41EE-B90E-DFA976E0A0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30" y="914400"/>
            <a:ext cx="4742121" cy="35291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2B81FE-4C00-4279-8570-7EADB1B15A8E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2.423e-16</a:t>
            </a:r>
          </a:p>
        </p:txBody>
      </p:sp>
    </p:spTree>
    <p:extLst>
      <p:ext uri="{BB962C8B-B14F-4D97-AF65-F5344CB8AC3E}">
        <p14:creationId xmlns:p14="http://schemas.microsoft.com/office/powerpoint/2010/main" val="2731376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464442" y="444356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Length of Symptom</a:t>
            </a:r>
            <a:endParaRPr lang="en-US" sz="2400" dirty="0"/>
          </a:p>
        </p:txBody>
      </p:sp>
      <p:pic>
        <p:nvPicPr>
          <p:cNvPr id="6" name="Picture 5" descr="C:\Users\csc\AppData\Local\Microsoft\Windows\INetCache\Content.MSO\7A6CC42F.tmp">
            <a:extLst>
              <a:ext uri="{FF2B5EF4-FFF2-40B4-BE49-F238E27FC236}">
                <a16:creationId xmlns:a16="http://schemas.microsoft.com/office/drawing/2014/main" id="{9A973A62-4E20-4F54-A1E5-A3D88229A8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40" y="829340"/>
            <a:ext cx="4965404" cy="36142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B4DBF1-F097-4CA0-BF5D-BAA3AF754047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2.195e-09</a:t>
            </a:r>
          </a:p>
        </p:txBody>
      </p:sp>
    </p:spTree>
    <p:extLst>
      <p:ext uri="{BB962C8B-B14F-4D97-AF65-F5344CB8AC3E}">
        <p14:creationId xmlns:p14="http://schemas.microsoft.com/office/powerpoint/2010/main" val="63096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07" y="346050"/>
            <a:ext cx="6439093" cy="755700"/>
          </a:xfrm>
        </p:spPr>
        <p:txBody>
          <a:bodyPr/>
          <a:lstStyle/>
          <a:p>
            <a:r>
              <a:rPr lang="en-US" sz="2400" dirty="0"/>
              <a:t>CORRELATION BETWEEN THE OUTCOME AND CATEGORICAL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1464442" y="4443562"/>
            <a:ext cx="6439093" cy="4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Death/Survival VS Reporting Length</a:t>
            </a:r>
            <a:endParaRPr lang="en-US" sz="2400" dirty="0"/>
          </a:p>
        </p:txBody>
      </p:sp>
      <p:pic>
        <p:nvPicPr>
          <p:cNvPr id="6" name="Picture 5" descr="C:\Users\csc\AppData\Local\Microsoft\Windows\INetCache\Content.MSO\BAFCD15.tmp">
            <a:extLst>
              <a:ext uri="{FF2B5EF4-FFF2-40B4-BE49-F238E27FC236}">
                <a16:creationId xmlns:a16="http://schemas.microsoft.com/office/drawing/2014/main" id="{45045FF2-7FA6-4A77-B97F-B866F627C3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55" y="986502"/>
            <a:ext cx="4886880" cy="34570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C467DB-9C6A-4606-8BC3-00A801A82E35}"/>
              </a:ext>
            </a:extLst>
          </p:cNvPr>
          <p:cNvSpPr txBox="1">
            <a:spLocks/>
          </p:cNvSpPr>
          <p:nvPr/>
        </p:nvSpPr>
        <p:spPr>
          <a:xfrm>
            <a:off x="6915939" y="2193899"/>
            <a:ext cx="2520996" cy="10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800" dirty="0"/>
              <a:t>P-Value: </a:t>
            </a:r>
          </a:p>
          <a:p>
            <a:r>
              <a:rPr lang="en-US" sz="2800" dirty="0"/>
              <a:t>3.164e-07</a:t>
            </a:r>
          </a:p>
        </p:txBody>
      </p:sp>
    </p:spTree>
    <p:extLst>
      <p:ext uri="{BB962C8B-B14F-4D97-AF65-F5344CB8AC3E}">
        <p14:creationId xmlns:p14="http://schemas.microsoft.com/office/powerpoint/2010/main" val="3777776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6317850" y="289713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954119" y="2354690"/>
            <a:ext cx="4978644" cy="219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FURTHER DATA PROCESSING ON ANN </a:t>
            </a:r>
            <a:br>
              <a:rPr lang="en-US" sz="4800" dirty="0"/>
            </a:br>
            <a:r>
              <a:rPr lang="en-US" sz="4800" dirty="0"/>
              <a:t>AND ONE-CLASS SVM</a:t>
            </a:r>
            <a:endParaRPr sz="4800"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9726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465" y="346050"/>
            <a:ext cx="4093535" cy="755700"/>
          </a:xfrm>
        </p:spPr>
        <p:txBody>
          <a:bodyPr/>
          <a:lstStyle/>
          <a:p>
            <a:r>
              <a:rPr lang="en-US" sz="3200" dirty="0"/>
              <a:t>FURTHER DATA PROCESSING ANN</a:t>
            </a:r>
          </a:p>
        </p:txBody>
      </p:sp>
      <p:sp>
        <p:nvSpPr>
          <p:cNvPr id="8" name="Google Shape;358;p32">
            <a:extLst>
              <a:ext uri="{FF2B5EF4-FFF2-40B4-BE49-F238E27FC236}">
                <a16:creationId xmlns:a16="http://schemas.microsoft.com/office/drawing/2014/main" id="{6FC40B3D-A0DF-4C06-BABA-0F3AD5303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976992"/>
            <a:ext cx="7704000" cy="364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split the data into 80% training and 20% testing then 90% training and 10% validation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then converted the categorical variables to numeric and scaled all of our numeric data. 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then scaled our numeric validation data on the standard deviation and mean of the training data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This step is then repeated on the original 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89083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75" y="346050"/>
            <a:ext cx="5592726" cy="755700"/>
          </a:xfrm>
        </p:spPr>
        <p:txBody>
          <a:bodyPr/>
          <a:lstStyle/>
          <a:p>
            <a:r>
              <a:rPr lang="en-US" sz="3200" dirty="0"/>
              <a:t>FURTHER DATA PROCESSING ONE-CLASS SVM</a:t>
            </a:r>
          </a:p>
        </p:txBody>
      </p:sp>
      <p:sp>
        <p:nvSpPr>
          <p:cNvPr id="8" name="Google Shape;358;p32">
            <a:extLst>
              <a:ext uri="{FF2B5EF4-FFF2-40B4-BE49-F238E27FC236}">
                <a16:creationId xmlns:a16="http://schemas.microsoft.com/office/drawing/2014/main" id="{6FC40B3D-A0DF-4C06-BABA-0F3AD5303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976992"/>
            <a:ext cx="7704000" cy="364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started by converted the categorical variables to numeric and scaled all of our numeric data. </a:t>
            </a:r>
          </a:p>
          <a:p>
            <a:pPr marL="48895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convert our outcome variable to TRUE and FALSE where TRUE(1) is survival and FALSE(0) is death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lt2"/>
                </a:solidFill>
              </a:rPr>
              <a:t>We split the data into 90% training and 10% testing </a:t>
            </a:r>
          </a:p>
        </p:txBody>
      </p:sp>
    </p:spTree>
    <p:extLst>
      <p:ext uri="{BB962C8B-B14F-4D97-AF65-F5344CB8AC3E}">
        <p14:creationId xmlns:p14="http://schemas.microsoft.com/office/powerpoint/2010/main" val="347292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685222" y="1802552"/>
            <a:ext cx="2706300" cy="1538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PROJECT DESCRIPTION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6317850" y="289713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954119" y="2354690"/>
            <a:ext cx="3532189" cy="219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BALANCING DATA </a:t>
            </a:r>
            <a:br>
              <a:rPr lang="en-US" sz="4800" dirty="0"/>
            </a:br>
            <a:r>
              <a:rPr lang="en-US" sz="4800" dirty="0"/>
              <a:t>USING SMOTE</a:t>
            </a:r>
            <a:endParaRPr sz="4800"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9496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465" y="346050"/>
            <a:ext cx="4093535" cy="755700"/>
          </a:xfrm>
        </p:spPr>
        <p:txBody>
          <a:bodyPr/>
          <a:lstStyle/>
          <a:p>
            <a:r>
              <a:rPr lang="en-US" sz="3200" dirty="0"/>
              <a:t>BALANCING DATA USING SMOTE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40B10-CB82-4B5A-8E29-E74A3C970C52}"/>
              </a:ext>
            </a:extLst>
          </p:cNvPr>
          <p:cNvSpPr txBox="1">
            <a:spLocks/>
          </p:cNvSpPr>
          <p:nvPr/>
        </p:nvSpPr>
        <p:spPr>
          <a:xfrm>
            <a:off x="450546" y="3860172"/>
            <a:ext cx="3724246" cy="10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 VS Survival after splitting data</a:t>
            </a:r>
            <a:endParaRPr lang="en-US" sz="2400" dirty="0"/>
          </a:p>
        </p:txBody>
      </p:sp>
      <p:pic>
        <p:nvPicPr>
          <p:cNvPr id="9" name="Picture 8" descr="C:\Users\anton\AppData\Local\Microsoft\Windows\INetCache\Content.MSO\E03C0FC2.tmp">
            <a:extLst>
              <a:ext uri="{FF2B5EF4-FFF2-40B4-BE49-F238E27FC236}">
                <a16:creationId xmlns:a16="http://schemas.microsoft.com/office/drawing/2014/main" id="{3E59CC0A-6FA2-4F6E-A01F-369C243E47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7" y="1283327"/>
            <a:ext cx="3902325" cy="257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nton\AppData\Local\Microsoft\Windows\INetCache\Content.MSO\7DD98520.tmp">
            <a:extLst>
              <a:ext uri="{FF2B5EF4-FFF2-40B4-BE49-F238E27FC236}">
                <a16:creationId xmlns:a16="http://schemas.microsoft.com/office/drawing/2014/main" id="{006487F9-7C0C-4AD1-99FE-DE16C7E388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50" y="1283328"/>
            <a:ext cx="3902324" cy="2576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98F76CD-68A7-40FF-8865-460A0577809F}"/>
              </a:ext>
            </a:extLst>
          </p:cNvPr>
          <p:cNvSpPr txBox="1">
            <a:spLocks/>
          </p:cNvSpPr>
          <p:nvPr/>
        </p:nvSpPr>
        <p:spPr>
          <a:xfrm>
            <a:off x="4505416" y="3860172"/>
            <a:ext cx="3991365" cy="10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Death VS Survival after applying SMOTE on training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670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685222" y="1802552"/>
            <a:ext cx="2706300" cy="1538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TRAINING MODELS</a:t>
            </a:r>
          </a:p>
        </p:txBody>
      </p:sp>
    </p:spTree>
    <p:extLst>
      <p:ext uri="{BB962C8B-B14F-4D97-AF65-F5344CB8AC3E}">
        <p14:creationId xmlns:p14="http://schemas.microsoft.com/office/powerpoint/2010/main" val="453733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2" y="303520"/>
            <a:ext cx="5592726" cy="755700"/>
          </a:xfrm>
        </p:spPr>
        <p:txBody>
          <a:bodyPr/>
          <a:lstStyle/>
          <a:p>
            <a:r>
              <a:rPr lang="en-US" sz="3200" dirty="0"/>
              <a:t>ALGORITHMS USED </a:t>
            </a:r>
          </a:p>
        </p:txBody>
      </p:sp>
      <p:sp>
        <p:nvSpPr>
          <p:cNvPr id="8" name="Google Shape;358;p32">
            <a:extLst>
              <a:ext uri="{FF2B5EF4-FFF2-40B4-BE49-F238E27FC236}">
                <a16:creationId xmlns:a16="http://schemas.microsoft.com/office/drawing/2014/main" id="{6FC40B3D-A0DF-4C06-BABA-0F3AD5303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05246" y="976992"/>
            <a:ext cx="6318753" cy="364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50000"/>
              </a:lnSpc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Regularized Logistic Regression 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lnSpc>
                <a:spcPct val="50000"/>
              </a:lnSpc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Lasso Regression</a:t>
            </a:r>
            <a:endParaRPr lang="en-US" sz="1100" dirty="0">
              <a:solidFill>
                <a:schemeClr val="tx2"/>
              </a:solidFill>
            </a:endParaRPr>
          </a:p>
          <a:p>
            <a:pPr lvl="1">
              <a:lnSpc>
                <a:spcPct val="50000"/>
              </a:lnSpc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Ridge Regression</a:t>
            </a:r>
            <a:endParaRPr lang="en-US" sz="1400" dirty="0">
              <a:solidFill>
                <a:schemeClr val="tx2"/>
              </a:solidFill>
            </a:endParaRPr>
          </a:p>
          <a:p>
            <a:pPr lvl="1">
              <a:lnSpc>
                <a:spcPct val="50000"/>
              </a:lnSpc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Elastic Net Regression</a:t>
            </a:r>
          </a:p>
          <a:p>
            <a:pPr marL="609600" lvl="1" indent="0">
              <a:lnSpc>
                <a:spcPct val="50000"/>
              </a:lnSpc>
              <a:buClr>
                <a:schemeClr val="tx2"/>
              </a:buClr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Tree Ensemble Models</a:t>
            </a:r>
          </a:p>
          <a:p>
            <a:pPr lvl="1">
              <a:lnSpc>
                <a:spcPct val="50000"/>
              </a:lnSpc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Random Forest Model  </a:t>
            </a:r>
            <a:endParaRPr lang="en-US" sz="1100" dirty="0">
              <a:solidFill>
                <a:schemeClr val="tx2"/>
              </a:solidFill>
            </a:endParaRPr>
          </a:p>
          <a:p>
            <a:pPr lvl="1">
              <a:lnSpc>
                <a:spcPct val="50000"/>
              </a:lnSpc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Gradient Boosted Tree Model</a:t>
            </a:r>
          </a:p>
          <a:p>
            <a:pPr marL="609600" lvl="1" indent="0">
              <a:lnSpc>
                <a:spcPct val="50000"/>
              </a:lnSpc>
              <a:buClr>
                <a:schemeClr val="tx2"/>
              </a:buClr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K Nearest Neighbor</a:t>
            </a:r>
          </a:p>
          <a:p>
            <a:pPr>
              <a:lnSpc>
                <a:spcPct val="50000"/>
              </a:lnSpc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Artificial Neural Network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buClr>
                <a:schemeClr val="tx2"/>
              </a:buClr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Anomaly Detection methods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buClr>
                <a:schemeClr val="tx2"/>
              </a:buClr>
            </a:pPr>
            <a:endParaRPr lang="en-US" sz="1600" dirty="0">
              <a:solidFill>
                <a:schemeClr val="tx2"/>
              </a:solidFill>
            </a:endParaRPr>
          </a:p>
          <a:p>
            <a:pPr lvl="1">
              <a:lnSpc>
                <a:spcPct val="50000"/>
              </a:lnSpc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Isolation Forest</a:t>
            </a:r>
            <a:endParaRPr lang="en-US" sz="1100" dirty="0">
              <a:solidFill>
                <a:schemeClr val="tx2"/>
              </a:solidFill>
            </a:endParaRPr>
          </a:p>
          <a:p>
            <a:pPr lvl="1">
              <a:lnSpc>
                <a:spcPct val="50000"/>
              </a:lnSpc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One-Class Support Vector Machines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67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0" y="303520"/>
            <a:ext cx="6039292" cy="755700"/>
          </a:xfrm>
        </p:spPr>
        <p:txBody>
          <a:bodyPr/>
          <a:lstStyle/>
          <a:p>
            <a:r>
              <a:rPr lang="en-US" sz="3200" dirty="0"/>
              <a:t>VARIABLES LASSO DIDN’T SHRINK</a:t>
            </a:r>
          </a:p>
        </p:txBody>
      </p:sp>
      <p:sp>
        <p:nvSpPr>
          <p:cNvPr id="8" name="Google Shape;358;p32">
            <a:extLst>
              <a:ext uri="{FF2B5EF4-FFF2-40B4-BE49-F238E27FC236}">
                <a16:creationId xmlns:a16="http://schemas.microsoft.com/office/drawing/2014/main" id="{6FC40B3D-A0DF-4C06-BABA-0F3AD5303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71330" y="948572"/>
            <a:ext cx="3657601" cy="364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countryChina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countryFrance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countryHong Kong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countryIran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countryJapan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countryPhillipines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countrySingapore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countrySouth Korea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countrySwitzerland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countryTaiwan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countryThailand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countryUAE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gendermale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age</a:t>
            </a:r>
          </a:p>
        </p:txBody>
      </p:sp>
      <p:sp>
        <p:nvSpPr>
          <p:cNvPr id="12" name="Google Shape;358;p32">
            <a:extLst>
              <a:ext uri="{FF2B5EF4-FFF2-40B4-BE49-F238E27FC236}">
                <a16:creationId xmlns:a16="http://schemas.microsoft.com/office/drawing/2014/main" id="{155ED0B3-FC0F-4E52-9565-9F6ACA5F4922}"/>
              </a:ext>
            </a:extLst>
          </p:cNvPr>
          <p:cNvSpPr txBox="1">
            <a:spLocks/>
          </p:cNvSpPr>
          <p:nvPr/>
        </p:nvSpPr>
        <p:spPr>
          <a:xfrm>
            <a:off x="4593265" y="942375"/>
            <a:ext cx="4142173" cy="364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If_onset_approximated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visiting.Wuhan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recovered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symptomLength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reportingLength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Symptom_fever..mild.to.sever.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Symptom_coughing..mild.to.sever.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Symptom_chills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Symptom_diarrhea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Symptom_pneumonia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Symptom_sputum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Symptom_myalgia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Symptom_sore.throat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Symptom_dyspnea</a:t>
            </a:r>
          </a:p>
        </p:txBody>
      </p:sp>
    </p:spTree>
    <p:extLst>
      <p:ext uri="{BB962C8B-B14F-4D97-AF65-F5344CB8AC3E}">
        <p14:creationId xmlns:p14="http://schemas.microsoft.com/office/powerpoint/2010/main" val="161614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29" y="168907"/>
            <a:ext cx="6595731" cy="755700"/>
          </a:xfrm>
        </p:spPr>
        <p:txBody>
          <a:bodyPr/>
          <a:lstStyle/>
          <a:p>
            <a:r>
              <a:rPr lang="en-US" sz="3200" dirty="0"/>
              <a:t>LEVEL OF IMPORTANCE BY RANDOM FOREST MODEL FROM LEFT TO RIGHT </a:t>
            </a:r>
          </a:p>
        </p:txBody>
      </p:sp>
      <p:sp>
        <p:nvSpPr>
          <p:cNvPr id="8" name="Google Shape;358;p32">
            <a:extLst>
              <a:ext uri="{FF2B5EF4-FFF2-40B4-BE49-F238E27FC236}">
                <a16:creationId xmlns:a16="http://schemas.microsoft.com/office/drawing/2014/main" id="{6FC40B3D-A0DF-4C06-BABA-0F3AD5303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71330" y="1267550"/>
            <a:ext cx="3657601" cy="303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Age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from.Wuhan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reportingLength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symptomLength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countryMalaysia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countryChina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Recovered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countrySouth Korea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Gendermale</a:t>
            </a:r>
          </a:p>
          <a:p>
            <a:pPr lvl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countryThailand</a:t>
            </a:r>
          </a:p>
        </p:txBody>
      </p:sp>
      <p:sp>
        <p:nvSpPr>
          <p:cNvPr id="7" name="Google Shape;358;p32">
            <a:extLst>
              <a:ext uri="{FF2B5EF4-FFF2-40B4-BE49-F238E27FC236}">
                <a16:creationId xmlns:a16="http://schemas.microsoft.com/office/drawing/2014/main" id="{8CB4D9A2-AF56-498E-9F68-EF781C418567}"/>
              </a:ext>
            </a:extLst>
          </p:cNvPr>
          <p:cNvSpPr txBox="1">
            <a:spLocks/>
          </p:cNvSpPr>
          <p:nvPr/>
        </p:nvSpPr>
        <p:spPr>
          <a:xfrm>
            <a:off x="4809460" y="1267550"/>
            <a:ext cx="3657601" cy="303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Symptom_sputum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Symptom_pneumonia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Symptom_sore.throat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countrySingapore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Symptom_fever..mild.to.sever.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countryJapan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Symptom_diarrhea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countryTaiwan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countryUAE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visiting.Wuhan</a:t>
            </a:r>
          </a:p>
        </p:txBody>
      </p:sp>
    </p:spTree>
    <p:extLst>
      <p:ext uri="{BB962C8B-B14F-4D97-AF65-F5344CB8AC3E}">
        <p14:creationId xmlns:p14="http://schemas.microsoft.com/office/powerpoint/2010/main" val="2405534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0" y="168907"/>
            <a:ext cx="6039292" cy="755700"/>
          </a:xfrm>
        </p:spPr>
        <p:txBody>
          <a:bodyPr/>
          <a:lstStyle/>
          <a:p>
            <a:r>
              <a:rPr lang="en-US" sz="3200" dirty="0"/>
              <a:t>TUNING OF KNN</a:t>
            </a:r>
          </a:p>
        </p:txBody>
      </p:sp>
      <p:pic>
        <p:nvPicPr>
          <p:cNvPr id="9" name="Picture 8" descr="C:\Users\csc\AppData\Local\Microsoft\Windows\INetCache\Content.MSO\246C7D3B.tmp">
            <a:extLst>
              <a:ext uri="{FF2B5EF4-FFF2-40B4-BE49-F238E27FC236}">
                <a16:creationId xmlns:a16="http://schemas.microsoft.com/office/drawing/2014/main" id="{9512262D-991E-4D44-AAA6-19640D4236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30" y="924607"/>
            <a:ext cx="5582092" cy="3338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577CFA-102A-4F71-BD95-3BB33224B09E}"/>
              </a:ext>
            </a:extLst>
          </p:cNvPr>
          <p:cNvSpPr txBox="1">
            <a:spLocks/>
          </p:cNvSpPr>
          <p:nvPr/>
        </p:nvSpPr>
        <p:spPr>
          <a:xfrm>
            <a:off x="1552354" y="4263229"/>
            <a:ext cx="6039292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3200" dirty="0"/>
              <a:t>K – 7 gives the highest accuracy</a:t>
            </a:r>
          </a:p>
        </p:txBody>
      </p:sp>
    </p:spTree>
    <p:extLst>
      <p:ext uri="{BB962C8B-B14F-4D97-AF65-F5344CB8AC3E}">
        <p14:creationId xmlns:p14="http://schemas.microsoft.com/office/powerpoint/2010/main" val="302192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0" y="168907"/>
            <a:ext cx="6039292" cy="755700"/>
          </a:xfrm>
        </p:spPr>
        <p:txBody>
          <a:bodyPr/>
          <a:lstStyle/>
          <a:p>
            <a:r>
              <a:rPr lang="en-US" sz="3200" dirty="0"/>
              <a:t>ANN – TRAINING AND TEST BASED ON BEST FLAGS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77CFA-102A-4F71-BD95-3BB33224B09E}"/>
              </a:ext>
            </a:extLst>
          </p:cNvPr>
          <p:cNvSpPr txBox="1">
            <a:spLocks/>
          </p:cNvSpPr>
          <p:nvPr/>
        </p:nvSpPr>
        <p:spPr>
          <a:xfrm>
            <a:off x="691116" y="4263229"/>
            <a:ext cx="796378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400" dirty="0"/>
              <a:t>node1 392, batch_size 500, activation relu, </a:t>
            </a:r>
          </a:p>
          <a:p>
            <a:r>
              <a:rPr lang="en-US" sz="2400" dirty="0"/>
              <a:t>learning_rate 0.001, epochs 30, dropout 0.5 and nodes2 392</a:t>
            </a:r>
          </a:p>
        </p:txBody>
      </p:sp>
      <p:pic>
        <p:nvPicPr>
          <p:cNvPr id="5" name="Picture 4" descr="C:\Users\csc\AppData\Local\Microsoft\Windows\INetCache\Content.MSO\BAA14601.tmp">
            <a:extLst>
              <a:ext uri="{FF2B5EF4-FFF2-40B4-BE49-F238E27FC236}">
                <a16:creationId xmlns:a16="http://schemas.microsoft.com/office/drawing/2014/main" id="{9C97B5F8-0343-4861-A092-FB791FC5D1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30" y="808075"/>
            <a:ext cx="5635256" cy="3455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976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0" y="168907"/>
            <a:ext cx="6039292" cy="755700"/>
          </a:xfrm>
        </p:spPr>
        <p:txBody>
          <a:bodyPr/>
          <a:lstStyle/>
          <a:p>
            <a:r>
              <a:rPr lang="en-US" sz="3200" dirty="0"/>
              <a:t>ISOLATED FOREST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77CFA-102A-4F71-BD95-3BB33224B09E}"/>
              </a:ext>
            </a:extLst>
          </p:cNvPr>
          <p:cNvSpPr txBox="1">
            <a:spLocks/>
          </p:cNvSpPr>
          <p:nvPr/>
        </p:nvSpPr>
        <p:spPr>
          <a:xfrm>
            <a:off x="691116" y="4263229"/>
            <a:ext cx="796378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400" dirty="0"/>
              <a:t>DEATH/SURVIVE VS Anomaly Score</a:t>
            </a:r>
          </a:p>
        </p:txBody>
      </p:sp>
      <p:pic>
        <p:nvPicPr>
          <p:cNvPr id="6" name="Picture 5" descr="C:\Users\csc\AppData\Local\Microsoft\Windows\INetCache\Content.MSO\90F0F8B7.tmp">
            <a:extLst>
              <a:ext uri="{FF2B5EF4-FFF2-40B4-BE49-F238E27FC236}">
                <a16:creationId xmlns:a16="http://schemas.microsoft.com/office/drawing/2014/main" id="{4EC59A37-6A31-47C7-819E-845EABDAEE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05" y="839547"/>
            <a:ext cx="5156790" cy="3423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837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685222" y="1802552"/>
            <a:ext cx="2706300" cy="1538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3832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2658731" y="1405345"/>
            <a:ext cx="3877463" cy="82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dirty="0"/>
              <a:t>PROJECT DESCRIPTION</a:t>
            </a:r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45463" y="2233481"/>
            <a:ext cx="7704000" cy="14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None/>
            </a:pPr>
            <a:r>
              <a:rPr lang="en-US" sz="2400" dirty="0">
                <a:solidFill>
                  <a:schemeClr val="lt2"/>
                </a:solidFill>
              </a:rPr>
              <a:t>The purpose of this project was to predict the survival rate of COVID-19 based on age, gender, medical and travel history along with other factors.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37" y="154664"/>
            <a:ext cx="5592726" cy="755700"/>
          </a:xfrm>
        </p:spPr>
        <p:txBody>
          <a:bodyPr/>
          <a:lstStyle/>
          <a:p>
            <a:r>
              <a:rPr lang="en-US" sz="3200" dirty="0"/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87D023-CC6E-4A27-9713-745041B0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609466"/>
              </p:ext>
            </p:extLst>
          </p:nvPr>
        </p:nvGraphicFramePr>
        <p:xfrm>
          <a:off x="1323754" y="755700"/>
          <a:ext cx="6496492" cy="423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059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29F-6641-4C0C-8DBD-DE41DFA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37" y="154664"/>
            <a:ext cx="5592726" cy="755700"/>
          </a:xfrm>
        </p:spPr>
        <p:txBody>
          <a:bodyPr/>
          <a:lstStyle/>
          <a:p>
            <a:r>
              <a:rPr lang="en-US" sz="3200" dirty="0"/>
              <a:t>CONCLUSION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E7FE1-E2E1-40FF-A7B7-0CF60C353702}"/>
              </a:ext>
            </a:extLst>
          </p:cNvPr>
          <p:cNvSpPr/>
          <p:nvPr/>
        </p:nvSpPr>
        <p:spPr>
          <a:xfrm>
            <a:off x="2456121" y="369881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            Reference</a:t>
            </a:r>
          </a:p>
          <a:p>
            <a:r>
              <a:rPr lang="en-US" b="1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Prediction	                      0	1</a:t>
            </a:r>
          </a:p>
          <a:p>
            <a:r>
              <a:rPr lang="en-US" b="1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0	203	2</a:t>
            </a:r>
          </a:p>
          <a:p>
            <a:r>
              <a:rPr lang="en-US" b="1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1	5	7</a:t>
            </a:r>
          </a:p>
          <a:p>
            <a:r>
              <a:rPr lang="en-US" b="1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Random Forest Confusion Matrix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EA022B-8AC9-48EE-82A3-022CBD05FE28}"/>
              </a:ext>
            </a:extLst>
          </p:cNvPr>
          <p:cNvSpPr txBox="1">
            <a:spLocks/>
          </p:cNvSpPr>
          <p:nvPr/>
        </p:nvSpPr>
        <p:spPr>
          <a:xfrm>
            <a:off x="927691" y="910364"/>
            <a:ext cx="7628860" cy="254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We noticed that some algorithms produced very good accuracy; however, we received very poor false negative rates.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Random forest seems to be relatively the best choice as it gives the highest accuracy, kappa, AUC and a low FNR compared to other algorithms.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SVM gives a low FNR, it also gives a low AUC and accuracy and an average kappa based on the other algorithms.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With a better dataset, we could improve the outcome of all algorithms as we wouldn’t have to deal with imbalanced data. </a:t>
            </a:r>
          </a:p>
        </p:txBody>
      </p:sp>
    </p:spTree>
    <p:extLst>
      <p:ext uri="{BB962C8B-B14F-4D97-AF65-F5344CB8AC3E}">
        <p14:creationId xmlns:p14="http://schemas.microsoft.com/office/powerpoint/2010/main" val="2383223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4"/>
          <p:cNvSpPr/>
          <p:nvPr/>
        </p:nvSpPr>
        <p:spPr>
          <a:xfrm>
            <a:off x="191386" y="882502"/>
            <a:ext cx="8771861" cy="33492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4"/>
          <p:cNvSpPr txBox="1">
            <a:spLocks noGrp="1"/>
          </p:cNvSpPr>
          <p:nvPr>
            <p:ph type="title"/>
          </p:nvPr>
        </p:nvSpPr>
        <p:spPr>
          <a:xfrm>
            <a:off x="470225" y="249374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REFERENCES</a:t>
            </a:r>
            <a:endParaRPr dirty="0"/>
          </a:p>
        </p:txBody>
      </p:sp>
      <p:sp>
        <p:nvSpPr>
          <p:cNvPr id="1464" name="Google Shape;1464;p54"/>
          <p:cNvSpPr txBox="1">
            <a:spLocks noGrp="1"/>
          </p:cNvSpPr>
          <p:nvPr>
            <p:ph type="body" idx="1"/>
          </p:nvPr>
        </p:nvSpPr>
        <p:spPr>
          <a:xfrm>
            <a:off x="470225" y="545412"/>
            <a:ext cx="8067719" cy="4228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en-US" dirty="0">
                <a:solidFill>
                  <a:schemeClr val="dk2"/>
                </a:solidFill>
              </a:rPr>
              <a:t>[1] Naming the coronavirus disease (COVID-19) and the virus that causes it. (n.d.). Retrieved May 1, 2020, from https://www.who.int/emergencies/diseases/novel-coronavirus-2019/technical-guidance/naming-the-coronavirus-disease-(covid-2019)-and-the-virus-that-causes-it</a:t>
            </a:r>
          </a:p>
          <a:p>
            <a:pPr lvl="0">
              <a:buClr>
                <a:schemeClr val="dk2"/>
              </a:buClr>
            </a:pPr>
            <a:r>
              <a:rPr lang="en-US" dirty="0">
                <a:solidFill>
                  <a:schemeClr val="dk2"/>
                </a:solidFill>
              </a:rPr>
              <a:t>[2] Li Yan, H.-T. Z., Goncalves, J., Xiao, Y., Wang, M., Guo, Y., Sun, C., … Yuan, Y. (2020, January 1). A machine learning-based model for survival prediction in patients with severe COVID-19 infection. Retrieved May 1, 2020, from https://www.medrxiv.org/content/10.1101/2020.02.27.20028027v3</a:t>
            </a:r>
          </a:p>
          <a:p>
            <a:pPr lvl="0">
              <a:buClr>
                <a:schemeClr val="dk2"/>
              </a:buClr>
            </a:pPr>
            <a:r>
              <a:rPr lang="en-US" dirty="0">
                <a:solidFill>
                  <a:schemeClr val="dk2"/>
                </a:solidFill>
              </a:rPr>
              <a:t>[3] Pourhomayoun, M., &amp; Shakibi, M. (2020, January 1). Predicting Mortality Risk in Patients with COVID-19 Using Artificial Intelligence to Help Medical Decision-Making. Retrieved May 1, 2020, from https://www.medrxiv.org/content/10.1101/2020.03.30.20047308v1</a:t>
            </a:r>
          </a:p>
          <a:p>
            <a:pPr lvl="0">
              <a:buClr>
                <a:schemeClr val="dk2"/>
              </a:buClr>
            </a:pPr>
            <a:r>
              <a:rPr lang="en-US" dirty="0">
                <a:solidFill>
                  <a:schemeClr val="dk2"/>
                </a:solidFill>
              </a:rPr>
              <a:t>[4] DataVedas, &amp; *, N. (n.d.). UNSUPERVISED ANOMALY DETECTION. Retrieved May 1, 2020, from https://www.datavedas.com/unsupervised-anomaly-detection/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2612584" y="2046932"/>
            <a:ext cx="3918831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-US" dirty="0"/>
              <a:t>YOU!</a:t>
            </a:r>
            <a:endParaRPr dirty="0"/>
          </a:p>
        </p:txBody>
      </p: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685219" y="1802552"/>
            <a:ext cx="4406405" cy="1538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DATA EXPLORATION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1668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EXPLORING DATA</a:t>
            </a:r>
            <a:endParaRPr sz="4800"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5422605" y="0"/>
            <a:ext cx="3721395" cy="82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dirty="0"/>
              <a:t>DATA EXPLORATION</a:t>
            </a:r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45463" y="828136"/>
            <a:ext cx="7704000" cy="3830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</a:rPr>
              <a:t>The dataset was obtained from Kaggle.com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</a:rPr>
              <a:t>This dataset initially contains 1,085 observations of 21 variables 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</a:rPr>
              <a:t>14 factors, 6 numeric, and 1 logical variable</a:t>
            </a:r>
          </a:p>
          <a:p>
            <a:pPr marL="488950" lvl="0" indent="-342900" algn="just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</a:rPr>
              <a:t>There were a lot of missing values and variables to be removed. </a:t>
            </a:r>
          </a:p>
        </p:txBody>
      </p:sp>
    </p:spTree>
    <p:extLst>
      <p:ext uri="{BB962C8B-B14F-4D97-AF65-F5344CB8AC3E}">
        <p14:creationId xmlns:p14="http://schemas.microsoft.com/office/powerpoint/2010/main" val="365120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7FFC-17AD-47BF-9FAF-8CE844FD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50" y="828136"/>
            <a:ext cx="8203500" cy="755700"/>
          </a:xfrm>
        </p:spPr>
        <p:txBody>
          <a:bodyPr/>
          <a:lstStyle/>
          <a:p>
            <a:r>
              <a:rPr lang="en-US" dirty="0"/>
              <a:t>INITIAL VARIABLES</a:t>
            </a:r>
          </a:p>
        </p:txBody>
      </p:sp>
      <p:sp>
        <p:nvSpPr>
          <p:cNvPr id="6" name="Google Shape;357;p32">
            <a:extLst>
              <a:ext uri="{FF2B5EF4-FFF2-40B4-BE49-F238E27FC236}">
                <a16:creationId xmlns:a16="http://schemas.microsoft.com/office/drawing/2014/main" id="{1149188C-8168-440D-B3B0-E4DDD8DBFFB6}"/>
              </a:ext>
            </a:extLst>
          </p:cNvPr>
          <p:cNvSpPr txBox="1">
            <a:spLocks/>
          </p:cNvSpPr>
          <p:nvPr/>
        </p:nvSpPr>
        <p:spPr>
          <a:xfrm>
            <a:off x="5688419" y="0"/>
            <a:ext cx="3455581" cy="8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4400" dirty="0"/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FC2E6-A992-460C-A6CC-6516DC078442}"/>
              </a:ext>
            </a:extLst>
          </p:cNvPr>
          <p:cNvSpPr/>
          <p:nvPr/>
        </p:nvSpPr>
        <p:spPr>
          <a:xfrm>
            <a:off x="4572000" y="1435396"/>
            <a:ext cx="31897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If_onset_approximated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hosp_visit_date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exposure_start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exposure_end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visiting.Wuhan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from.Wuhan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Death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Recovered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Source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Link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200B5-EF44-45BC-A4FE-C2D69CACFE99}"/>
              </a:ext>
            </a:extLst>
          </p:cNvPr>
          <p:cNvSpPr/>
          <p:nvPr/>
        </p:nvSpPr>
        <p:spPr>
          <a:xfrm>
            <a:off x="2018581" y="1435396"/>
            <a:ext cx="25199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ï..id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case_in_country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reporting.date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X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Summary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Location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Country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Gender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Age</a:t>
            </a:r>
          </a:p>
          <a:p>
            <a:pPr marL="431800" lvl="0" indent="-285750">
              <a:buClr>
                <a:schemeClr val="lt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Hind" panose="020B0604020202020204" charset="0"/>
                <a:cs typeface="Hind" panose="020B0604020202020204" charset="0"/>
              </a:rPr>
              <a:t>symptom_onset</a:t>
            </a:r>
          </a:p>
        </p:txBody>
      </p:sp>
    </p:spTree>
    <p:extLst>
      <p:ext uri="{BB962C8B-B14F-4D97-AF65-F5344CB8AC3E}">
        <p14:creationId xmlns:p14="http://schemas.microsoft.com/office/powerpoint/2010/main" val="414307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39811" y="2254940"/>
            <a:ext cx="4261449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PREPROCESSING DATA</a:t>
            </a:r>
            <a:endParaRPr sz="4800"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9073598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2C5F5"/>
      </a:dk1>
      <a:lt1>
        <a:srgbClr val="6F41A7"/>
      </a:lt1>
      <a:dk2>
        <a:srgbClr val="4A1D7A"/>
      </a:dk2>
      <a:lt2>
        <a:srgbClr val="F1EFFF"/>
      </a:lt2>
      <a:accent1>
        <a:srgbClr val="AC71EC"/>
      </a:accent1>
      <a:accent2>
        <a:srgbClr val="824DB6"/>
      </a:accent2>
      <a:accent3>
        <a:srgbClr val="B684E0"/>
      </a:accent3>
      <a:accent4>
        <a:srgbClr val="873CCC"/>
      </a:accent4>
      <a:accent5>
        <a:srgbClr val="D996DD"/>
      </a:accent5>
      <a:accent6>
        <a:srgbClr val="B354B9"/>
      </a:accent6>
      <a:hlink>
        <a:srgbClr val="F1E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1386</Words>
  <Application>Microsoft Office PowerPoint</Application>
  <PresentationFormat>On-screen Show (16:9)</PresentationFormat>
  <Paragraphs>259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Roboto Condensed Light</vt:lpstr>
      <vt:lpstr>Hind</vt:lpstr>
      <vt:lpstr>Fira Sans Extra Condensed Medium</vt:lpstr>
      <vt:lpstr>Arial</vt:lpstr>
      <vt:lpstr>Calibri</vt:lpstr>
      <vt:lpstr>Raleway SemiBold</vt:lpstr>
      <vt:lpstr>Pathway Gothic One</vt:lpstr>
      <vt:lpstr>Oxygen Light</vt:lpstr>
      <vt:lpstr>Oswald</vt:lpstr>
      <vt:lpstr>Nunito Light</vt:lpstr>
      <vt:lpstr>Coronavirus Disease by Slidesgo</vt:lpstr>
      <vt:lpstr>PREDICTING THE SURVIVAL RATE OF COVID-19 PATIENTS</vt:lpstr>
      <vt:lpstr>OVERVIEW</vt:lpstr>
      <vt:lpstr>01</vt:lpstr>
      <vt:lpstr>PROJECT DESCRIPTION</vt:lpstr>
      <vt:lpstr>02</vt:lpstr>
      <vt:lpstr>EXPLORING DATA</vt:lpstr>
      <vt:lpstr>DATA EXPLORATION</vt:lpstr>
      <vt:lpstr>INITIAL VARIABLES</vt:lpstr>
      <vt:lpstr>PREPROCESSING DATA</vt:lpstr>
      <vt:lpstr>PREPROCESSING DATA</vt:lpstr>
      <vt:lpstr>HANDLING MISSING DATA</vt:lpstr>
      <vt:lpstr>HANDLEING MISSING DATA</vt:lpstr>
      <vt:lpstr>PREPROCESSING DATA</vt:lpstr>
      <vt:lpstr>CORRELATION BETWEEN  THE OUTCOME AND VARIABLES</vt:lpstr>
      <vt:lpstr>CORRELATION</vt:lpstr>
      <vt:lpstr>CORRELATION BETWEEN THE OUTCOME AND CATEGORICAL VARIABLES</vt:lpstr>
      <vt:lpstr>CORRELATION BETWEEN THE OUTCOME AND CATEGORICAL VARIABLES</vt:lpstr>
      <vt:lpstr>CORRELATION BETWEEN THE OUTCOME AND CATEGORICAL VARIABLES</vt:lpstr>
      <vt:lpstr>CORRELATION BETWEEN THE OUTCOME AND CATEGORICAL VARIABLES</vt:lpstr>
      <vt:lpstr>CORRELATION BETWEEN THE OUTCOME AND CATEGORICAL VARIABLES</vt:lpstr>
      <vt:lpstr>CORRELATION BETWEEN THE OUTCOME AND CATEGORICAL VARIABLES</vt:lpstr>
      <vt:lpstr>CORRELATION BETWEEN THE OUTCOME AND CATEGORICAL VARIABLES</vt:lpstr>
      <vt:lpstr>CORRELATION BETWEEN THE OUTCOME AND CATEGORICAL VARIABLES</vt:lpstr>
      <vt:lpstr>CORRELATION BETWEEN THE OUTCOME AND NUMERIC VARIABLES</vt:lpstr>
      <vt:lpstr>CORRELATION BETWEEN THE OUTCOME AND CATEGORICAL VARIABLES</vt:lpstr>
      <vt:lpstr>CORRELATION BETWEEN THE OUTCOME AND CATEGORICAL VARIABLES</vt:lpstr>
      <vt:lpstr>FURTHER DATA PROCESSING ON ANN  AND ONE-CLASS SVM</vt:lpstr>
      <vt:lpstr>FURTHER DATA PROCESSING ANN</vt:lpstr>
      <vt:lpstr>FURTHER DATA PROCESSING ONE-CLASS SVM</vt:lpstr>
      <vt:lpstr>BALANCING DATA  USING SMOTE</vt:lpstr>
      <vt:lpstr>BALANCING DATA USING SMOTE</vt:lpstr>
      <vt:lpstr>03</vt:lpstr>
      <vt:lpstr>ALGORITHMS USED </vt:lpstr>
      <vt:lpstr>VARIABLES LASSO DIDN’T SHRINK</vt:lpstr>
      <vt:lpstr>LEVEL OF IMPORTANCE BY RANDOM FOREST MODEL FROM LEFT TO RIGHT </vt:lpstr>
      <vt:lpstr>TUNING OF KNN</vt:lpstr>
      <vt:lpstr>ANN – TRAINING AND TEST BASED ON BEST FLAGS</vt:lpstr>
      <vt:lpstr>ISOLATED FOREST</vt:lpstr>
      <vt:lpstr>04</vt:lpstr>
      <vt:lpstr>RESULTS</vt:lpstr>
      <vt:lpstr>CONCLUSION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SURVIVAL RATE OF COVID-19 PATIENTS</dc:title>
  <cp:lastModifiedBy>Evans, Antone J</cp:lastModifiedBy>
  <cp:revision>17</cp:revision>
  <dcterms:modified xsi:type="dcterms:W3CDTF">2020-05-03T03:00:23Z</dcterms:modified>
</cp:coreProperties>
</file>