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57"/>
  </p:notesMasterIdLst>
  <p:handoutMasterIdLst>
    <p:handoutMasterId r:id="rId58"/>
  </p:handoutMasterIdLst>
  <p:sldIdLst>
    <p:sldId id="342" r:id="rId3"/>
    <p:sldId id="346" r:id="rId4"/>
    <p:sldId id="349" r:id="rId5"/>
    <p:sldId id="348" r:id="rId6"/>
    <p:sldId id="350" r:id="rId7"/>
    <p:sldId id="343" r:id="rId8"/>
    <p:sldId id="345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3" r:id="rId21"/>
    <p:sldId id="362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7" r:id="rId35"/>
    <p:sldId id="380" r:id="rId36"/>
    <p:sldId id="378" r:id="rId37"/>
    <p:sldId id="379" r:id="rId38"/>
    <p:sldId id="376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95" r:id="rId48"/>
    <p:sldId id="391" r:id="rId49"/>
    <p:sldId id="392" r:id="rId50"/>
    <p:sldId id="393" r:id="rId51"/>
    <p:sldId id="394" r:id="rId52"/>
    <p:sldId id="389" r:id="rId53"/>
    <p:sldId id="396" r:id="rId54"/>
    <p:sldId id="399" r:id="rId55"/>
    <p:sldId id="34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2C608-0CA5-5447-B6D5-2FF7D38FD537}" v="5" dt="2020-12-03T23:18:27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48" autoAdjust="0"/>
    <p:restoredTop sz="95884" autoAdjust="0"/>
  </p:normalViewPr>
  <p:slideViewPr>
    <p:cSldViewPr snapToGrid="0">
      <p:cViewPr varScale="1">
        <p:scale>
          <a:sx n="53" d="100"/>
          <a:sy n="53" d="100"/>
        </p:scale>
        <p:origin x="20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s, Antone J" userId="e688b207-ec37-4bf2-8f3d-9cb5e3ae67d0" providerId="ADAL" clId="{8082C608-0CA5-5447-B6D5-2FF7D38FD537}"/>
    <pc:docChg chg="undo custSel delSld modSld">
      <pc:chgData name="Evans, Antone J" userId="e688b207-ec37-4bf2-8f3d-9cb5e3ae67d0" providerId="ADAL" clId="{8082C608-0CA5-5447-B6D5-2FF7D38FD537}" dt="2020-12-06T02:42:19.212" v="6" actId="2696"/>
      <pc:docMkLst>
        <pc:docMk/>
      </pc:docMkLst>
      <pc:sldChg chg="modSp mod">
        <pc:chgData name="Evans, Antone J" userId="e688b207-ec37-4bf2-8f3d-9cb5e3ae67d0" providerId="ADAL" clId="{8082C608-0CA5-5447-B6D5-2FF7D38FD537}" dt="2020-12-06T02:18:36.429" v="5" actId="2710"/>
        <pc:sldMkLst>
          <pc:docMk/>
          <pc:sldMk cId="417488564" sldId="342"/>
        </pc:sldMkLst>
        <pc:spChg chg="mod">
          <ac:chgData name="Evans, Antone J" userId="e688b207-ec37-4bf2-8f3d-9cb5e3ae67d0" providerId="ADAL" clId="{8082C608-0CA5-5447-B6D5-2FF7D38FD537}" dt="2020-12-06T02:18:36.429" v="5" actId="2710"/>
          <ac:spMkLst>
            <pc:docMk/>
            <pc:sldMk cId="417488564" sldId="342"/>
            <ac:spMk id="2" creationId="{5CE96478-0438-4D0D-A7E9-EF6F93B41DA5}"/>
          </ac:spMkLst>
        </pc:spChg>
      </pc:sldChg>
      <pc:sldChg chg="del">
        <pc:chgData name="Evans, Antone J" userId="e688b207-ec37-4bf2-8f3d-9cb5e3ae67d0" providerId="ADAL" clId="{8082C608-0CA5-5447-B6D5-2FF7D38FD537}" dt="2020-12-06T02:42:19.212" v="6" actId="2696"/>
        <pc:sldMkLst>
          <pc:docMk/>
          <pc:sldMk cId="1372552613" sldId="3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274BC4-CDE7-4CA6-9FB4-3E1A38289C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51F3B-2D9C-4294-9284-FADC631B3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26D9E-F2D5-4CF1-8F7B-8A67FC62ECF6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F0C3F-2BB9-4F18-98BD-05F979F012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6DCD1-B3C4-4AED-9837-A9CC2B8E93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0821F-2D54-42AB-A36B-61CF6BD7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18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98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59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1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3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03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4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44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9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0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00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4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95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5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9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2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3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79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1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43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75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7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552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6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93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5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68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8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32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40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7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310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89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304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853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25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18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3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571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38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701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922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150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365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546975-FA57-894B-9D55-A9CEF6FD1A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7571" y="3605653"/>
            <a:ext cx="11552642" cy="2421508"/>
          </a:xfrm>
          <a:solidFill>
            <a:srgbClr val="C00000"/>
          </a:solidFill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7571" y="633847"/>
            <a:ext cx="11552613" cy="1995043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571" y="2867892"/>
            <a:ext cx="11552613" cy="550708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47612B-B330-8B4A-A5E5-5CB86224AD8D}"/>
              </a:ext>
            </a:extLst>
          </p:cNvPr>
          <p:cNvCxnSpPr>
            <a:cxnSpLocks/>
          </p:cNvCxnSpPr>
          <p:nvPr userDrawn="1"/>
        </p:nvCxnSpPr>
        <p:spPr>
          <a:xfrm>
            <a:off x="307571" y="405243"/>
            <a:ext cx="396309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583CC9-D2FD-0E44-886B-342599A2EADA}"/>
              </a:ext>
            </a:extLst>
          </p:cNvPr>
          <p:cNvCxnSpPr>
            <a:cxnSpLocks/>
          </p:cNvCxnSpPr>
          <p:nvPr userDrawn="1"/>
        </p:nvCxnSpPr>
        <p:spPr>
          <a:xfrm>
            <a:off x="307571" y="2774371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6F358D-BCC8-CC4F-A067-F2E9928E50D5}"/>
              </a:ext>
            </a:extLst>
          </p:cNvPr>
          <p:cNvCxnSpPr>
            <a:cxnSpLocks/>
          </p:cNvCxnSpPr>
          <p:nvPr userDrawn="1"/>
        </p:nvCxnSpPr>
        <p:spPr>
          <a:xfrm>
            <a:off x="307571" y="3512126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92ACB2-C795-2B4B-9824-5F812553F93A}"/>
              </a:ext>
            </a:extLst>
          </p:cNvPr>
          <p:cNvCxnSpPr>
            <a:cxnSpLocks/>
          </p:cNvCxnSpPr>
          <p:nvPr userDrawn="1"/>
        </p:nvCxnSpPr>
        <p:spPr>
          <a:xfrm>
            <a:off x="7897091" y="405243"/>
            <a:ext cx="396309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604DB8-B889-3B42-8218-D114E5B4754B}"/>
              </a:ext>
            </a:extLst>
          </p:cNvPr>
          <p:cNvCxnSpPr>
            <a:cxnSpLocks/>
          </p:cNvCxnSpPr>
          <p:nvPr userDrawn="1"/>
        </p:nvCxnSpPr>
        <p:spPr>
          <a:xfrm>
            <a:off x="307571" y="6473535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A69E43-8AB6-1C4D-92D0-1DE776130F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7975" y="6112290"/>
            <a:ext cx="11552238" cy="248754"/>
          </a:xfrm>
        </p:spPr>
        <p:txBody>
          <a:bodyPr anchor="ctr"/>
          <a:lstStyle>
            <a:lvl1pPr algn="ctr">
              <a:buNone/>
              <a:defRPr sz="1400"/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r>
              <a:rPr lang="en-US" dirty="0"/>
              <a:t>Click to edit the description of the cover image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BE8BB9D-436E-6946-8020-9F18D32FAD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3644" y="191276"/>
            <a:ext cx="3553692" cy="427933"/>
          </a:xfrm>
        </p:spPr>
        <p:txBody>
          <a:bodyPr anchor="ctr"/>
          <a:lstStyle>
            <a:lvl1pPr algn="ctr">
              <a:buNone/>
              <a:defRPr sz="1600"/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r>
              <a:rPr lang="en-US" sz="1600" dirty="0"/>
              <a:t>Click to edit Newspaper Name</a:t>
            </a:r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3D0F2B-8F74-CC42-B0CF-16B9574BC86F}"/>
              </a:ext>
            </a:extLst>
          </p:cNvPr>
          <p:cNvSpPr/>
          <p:nvPr userDrawn="1"/>
        </p:nvSpPr>
        <p:spPr>
          <a:xfrm>
            <a:off x="6096000" y="1729746"/>
            <a:ext cx="5764177" cy="45415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98611" y="584631"/>
            <a:ext cx="6594772" cy="784211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/>
              <a:t>NEWSPAPER NAME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71" y="1729744"/>
            <a:ext cx="5615247" cy="4549251"/>
          </a:xfrm>
        </p:spPr>
        <p:txBody>
          <a:bodyPr lIns="0" rIns="0"/>
          <a:lstStyle>
            <a:lvl1pPr algn="just">
              <a:buNone/>
              <a:defRPr sz="1200" baseline="0"/>
            </a:lvl1pPr>
            <a:lvl2pPr algn="just">
              <a:buNone/>
              <a:defRPr sz="1200" baseline="0"/>
            </a:lvl2pPr>
            <a:lvl3pPr algn="just">
              <a:buNone/>
              <a:defRPr sz="1200" baseline="0"/>
            </a:lvl3pPr>
            <a:lvl4pPr algn="just">
              <a:buNone/>
              <a:defRPr sz="1200" baseline="0"/>
            </a:lvl4pPr>
            <a:lvl5pPr algn="just">
              <a:buNone/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Header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6A5356-58B0-1442-B1BC-7C8E79471ACD}"/>
              </a:ext>
            </a:extLst>
          </p:cNvPr>
          <p:cNvCxnSpPr>
            <a:cxnSpLocks/>
          </p:cNvCxnSpPr>
          <p:nvPr userDrawn="1"/>
        </p:nvCxnSpPr>
        <p:spPr>
          <a:xfrm>
            <a:off x="307571" y="405243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3E3B03-BD82-6C40-ABA7-648D2D3CE387}"/>
              </a:ext>
            </a:extLst>
          </p:cNvPr>
          <p:cNvCxnSpPr>
            <a:cxnSpLocks/>
          </p:cNvCxnSpPr>
          <p:nvPr userDrawn="1"/>
        </p:nvCxnSpPr>
        <p:spPr>
          <a:xfrm>
            <a:off x="307571" y="1548243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0EAA46-7394-0843-BF49-6150D4F283E5}"/>
              </a:ext>
            </a:extLst>
          </p:cNvPr>
          <p:cNvCxnSpPr>
            <a:cxnSpLocks/>
          </p:cNvCxnSpPr>
          <p:nvPr userDrawn="1"/>
        </p:nvCxnSpPr>
        <p:spPr>
          <a:xfrm>
            <a:off x="2646904" y="405243"/>
            <a:ext cx="0" cy="1143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8D7CD9-08F6-8140-BAF1-13C154BE5D7A}"/>
              </a:ext>
            </a:extLst>
          </p:cNvPr>
          <p:cNvCxnSpPr>
            <a:cxnSpLocks/>
          </p:cNvCxnSpPr>
          <p:nvPr userDrawn="1"/>
        </p:nvCxnSpPr>
        <p:spPr>
          <a:xfrm>
            <a:off x="9545089" y="405243"/>
            <a:ext cx="0" cy="1143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7643E3-44C7-BE49-ADCE-6878FE8E4FB1}"/>
              </a:ext>
            </a:extLst>
          </p:cNvPr>
          <p:cNvCxnSpPr>
            <a:cxnSpLocks/>
          </p:cNvCxnSpPr>
          <p:nvPr userDrawn="1"/>
        </p:nvCxnSpPr>
        <p:spPr>
          <a:xfrm>
            <a:off x="307571" y="6473535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9CCCEA-CA53-604E-806E-379173032C2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19999" y="2691242"/>
            <a:ext cx="5486400" cy="3439395"/>
          </a:xfrm>
        </p:spPr>
        <p:txBody>
          <a:bodyPr/>
          <a:lstStyle>
            <a:lvl1pPr algn="just">
              <a:buNone/>
              <a:defRPr sz="1200">
                <a:solidFill>
                  <a:schemeClr val="bg1"/>
                </a:solidFill>
              </a:defRPr>
            </a:lvl1pPr>
            <a:lvl2pPr algn="just">
              <a:buNone/>
              <a:defRPr sz="1200">
                <a:solidFill>
                  <a:schemeClr val="bg1"/>
                </a:solidFill>
              </a:defRPr>
            </a:lvl2pPr>
            <a:lvl3pPr algn="just">
              <a:buNone/>
              <a:defRPr sz="1200">
                <a:solidFill>
                  <a:schemeClr val="bg1"/>
                </a:solidFill>
              </a:defRPr>
            </a:lvl3pPr>
            <a:lvl4pPr algn="just">
              <a:buNone/>
              <a:defRPr sz="1200">
                <a:solidFill>
                  <a:schemeClr val="bg1"/>
                </a:solidFill>
              </a:defRPr>
            </a:lvl4pPr>
            <a:lvl5pPr algn="just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BA2BBA4-C8B7-C348-941B-6B25271E53DF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220000" y="1828804"/>
            <a:ext cx="5486400" cy="765303"/>
          </a:xfr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E39BE6-3240-E640-86B7-4F9D19862C80}"/>
              </a:ext>
            </a:extLst>
          </p:cNvPr>
          <p:cNvCxnSpPr>
            <a:cxnSpLocks/>
          </p:cNvCxnSpPr>
          <p:nvPr userDrawn="1"/>
        </p:nvCxnSpPr>
        <p:spPr>
          <a:xfrm>
            <a:off x="307571" y="6473535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D3E7151D-A9A2-0343-A375-539E2587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/>
              <a:t>Date</a:t>
            </a: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B5D500F4-C57F-314F-B176-E60DE531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Header Here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88AD97-A1AC-C34F-B4C0-F0B28DAF6960}"/>
              </a:ext>
            </a:extLst>
          </p:cNvPr>
          <p:cNvCxnSpPr>
            <a:cxnSpLocks/>
          </p:cNvCxnSpPr>
          <p:nvPr userDrawn="1"/>
        </p:nvCxnSpPr>
        <p:spPr>
          <a:xfrm>
            <a:off x="307571" y="405243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02859E-78D8-1C4E-A97A-32F63B2EB253}"/>
              </a:ext>
            </a:extLst>
          </p:cNvPr>
          <p:cNvCxnSpPr>
            <a:cxnSpLocks/>
          </p:cNvCxnSpPr>
          <p:nvPr userDrawn="1"/>
        </p:nvCxnSpPr>
        <p:spPr>
          <a:xfrm>
            <a:off x="307571" y="1548243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3FB9EB-8AEE-B64D-B723-203D1BD5A23F}"/>
              </a:ext>
            </a:extLst>
          </p:cNvPr>
          <p:cNvCxnSpPr>
            <a:cxnSpLocks/>
          </p:cNvCxnSpPr>
          <p:nvPr userDrawn="1"/>
        </p:nvCxnSpPr>
        <p:spPr>
          <a:xfrm>
            <a:off x="2646904" y="405243"/>
            <a:ext cx="0" cy="1143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D05B12-CADC-C347-9CA7-CA53F2290D37}"/>
              </a:ext>
            </a:extLst>
          </p:cNvPr>
          <p:cNvCxnSpPr>
            <a:cxnSpLocks/>
          </p:cNvCxnSpPr>
          <p:nvPr userDrawn="1"/>
        </p:nvCxnSpPr>
        <p:spPr>
          <a:xfrm>
            <a:off x="9545089" y="405243"/>
            <a:ext cx="0" cy="1143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835E26C-32EB-F44A-B754-996C5D1B7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64" y="2701728"/>
            <a:ext cx="11552613" cy="3577267"/>
          </a:xfrm>
        </p:spPr>
        <p:txBody>
          <a:bodyPr lIns="0" rIns="0" numCol="2" spcCol="360000"/>
          <a:lstStyle>
            <a:lvl1pPr algn="just">
              <a:buFont typeface="Arial" panose="020B0604020202020204" pitchFamily="34" charset="0"/>
              <a:buNone/>
              <a:defRPr sz="1200" baseline="0"/>
            </a:lvl1pPr>
            <a:lvl2pPr algn="just">
              <a:buNone/>
              <a:defRPr sz="1200" baseline="0"/>
            </a:lvl2pPr>
            <a:lvl3pPr algn="just">
              <a:buNone/>
              <a:defRPr sz="1200" baseline="0"/>
            </a:lvl3pPr>
            <a:lvl4pPr algn="just">
              <a:buNone/>
              <a:defRPr sz="1200" baseline="0"/>
            </a:lvl4pPr>
            <a:lvl5pPr algn="just">
              <a:buNone/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9FA8A83F-4EE2-D44B-9BF3-48DC42BA3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98611" y="584631"/>
            <a:ext cx="6594772" cy="784211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/>
              <a:t>NEWSPAPER NAME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4A86AC1C-9036-EE4D-9C4E-A7345F238252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307571" y="1731942"/>
            <a:ext cx="11552613" cy="862165"/>
          </a:xfrm>
        </p:spPr>
        <p:txBody>
          <a:bodyPr anchor="ctr"/>
          <a:lstStyle>
            <a:lvl1pPr marL="0" indent="0" algn="l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6BEB72-2E21-F94D-9B54-C53BC8112A0C}"/>
              </a:ext>
            </a:extLst>
          </p:cNvPr>
          <p:cNvCxnSpPr>
            <a:cxnSpLocks/>
          </p:cNvCxnSpPr>
          <p:nvPr userDrawn="1"/>
        </p:nvCxnSpPr>
        <p:spPr>
          <a:xfrm>
            <a:off x="307571" y="6473535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1557DB-A583-DC4B-895C-8CA7FF2A2146}"/>
              </a:ext>
            </a:extLst>
          </p:cNvPr>
          <p:cNvCxnSpPr>
            <a:cxnSpLocks/>
          </p:cNvCxnSpPr>
          <p:nvPr userDrawn="1"/>
        </p:nvCxnSpPr>
        <p:spPr>
          <a:xfrm>
            <a:off x="307571" y="405243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A8585-CA14-F946-A457-96412AEC9A3B}"/>
              </a:ext>
            </a:extLst>
          </p:cNvPr>
          <p:cNvCxnSpPr>
            <a:cxnSpLocks/>
          </p:cNvCxnSpPr>
          <p:nvPr userDrawn="1"/>
        </p:nvCxnSpPr>
        <p:spPr>
          <a:xfrm>
            <a:off x="307571" y="1548243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EA6733-B3C8-0C4A-B886-59322868AEA2}"/>
              </a:ext>
            </a:extLst>
          </p:cNvPr>
          <p:cNvCxnSpPr>
            <a:cxnSpLocks/>
          </p:cNvCxnSpPr>
          <p:nvPr userDrawn="1"/>
        </p:nvCxnSpPr>
        <p:spPr>
          <a:xfrm>
            <a:off x="2646904" y="405243"/>
            <a:ext cx="0" cy="1143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2B0741-960F-7941-903B-19E9A4516009}"/>
              </a:ext>
            </a:extLst>
          </p:cNvPr>
          <p:cNvCxnSpPr>
            <a:cxnSpLocks/>
          </p:cNvCxnSpPr>
          <p:nvPr userDrawn="1"/>
        </p:nvCxnSpPr>
        <p:spPr>
          <a:xfrm>
            <a:off x="9545089" y="405243"/>
            <a:ext cx="0" cy="1143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8A507291-BE0B-4C4B-BFC4-D4AC842A28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98611" y="584631"/>
            <a:ext cx="6594772" cy="784211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/>
              <a:t>NEWSPAPER NAME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017055C-F8DF-3045-AFFC-825B9322556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07572" y="1731943"/>
            <a:ext cx="7912090" cy="4052632"/>
          </a:xfrm>
        </p:spPr>
        <p:txBody>
          <a:bodyPr anchor="ctr"/>
          <a:lstStyle>
            <a:lvl1pPr marL="0" indent="0" algn="l">
              <a:buNone/>
              <a:defRPr sz="7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0DF2E0BE-6055-B544-8426-33F6F379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/>
              <a:t>Date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2EAAB1F-1007-2940-A78C-7E1935C3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Header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D834E-AC0F-1347-8E55-7691DEEDF7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39138" y="1731963"/>
            <a:ext cx="3521075" cy="4624387"/>
          </a:xfrm>
          <a:solidFill>
            <a:srgbClr val="C00000"/>
          </a:solidFill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07E35FD4-B51D-CD40-851D-2BB5312D24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33901" y="5901760"/>
            <a:ext cx="3685762" cy="459284"/>
          </a:xfrm>
        </p:spPr>
        <p:txBody>
          <a:bodyPr anchor="ctr"/>
          <a:lstStyle>
            <a:lvl1pPr algn="r">
              <a:buNone/>
              <a:defRPr sz="1400"/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r>
              <a:rPr lang="en-US" dirty="0"/>
              <a:t>Click to edit the description of the cover image</a:t>
            </a:r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14EB3F-E97B-F144-8205-AA933C2125D8}"/>
              </a:ext>
            </a:extLst>
          </p:cNvPr>
          <p:cNvCxnSpPr>
            <a:cxnSpLocks/>
          </p:cNvCxnSpPr>
          <p:nvPr userDrawn="1"/>
        </p:nvCxnSpPr>
        <p:spPr>
          <a:xfrm>
            <a:off x="307571" y="6473535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B09EB6-6B68-C44F-9480-14960774A5D4}"/>
              </a:ext>
            </a:extLst>
          </p:cNvPr>
          <p:cNvCxnSpPr>
            <a:cxnSpLocks/>
          </p:cNvCxnSpPr>
          <p:nvPr userDrawn="1"/>
        </p:nvCxnSpPr>
        <p:spPr>
          <a:xfrm>
            <a:off x="307571" y="405243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FC6E81-6A96-0C40-BDB3-C9A192252875}"/>
              </a:ext>
            </a:extLst>
          </p:cNvPr>
          <p:cNvCxnSpPr>
            <a:cxnSpLocks/>
          </p:cNvCxnSpPr>
          <p:nvPr userDrawn="1"/>
        </p:nvCxnSpPr>
        <p:spPr>
          <a:xfrm>
            <a:off x="307571" y="1548243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DC3680-3FF9-BE43-B738-67CEB3749EE5}"/>
              </a:ext>
            </a:extLst>
          </p:cNvPr>
          <p:cNvCxnSpPr>
            <a:cxnSpLocks/>
          </p:cNvCxnSpPr>
          <p:nvPr userDrawn="1"/>
        </p:nvCxnSpPr>
        <p:spPr>
          <a:xfrm>
            <a:off x="2646904" y="405243"/>
            <a:ext cx="0" cy="1143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C66692-D80B-BD4B-A41B-9FC2A238D1AC}"/>
              </a:ext>
            </a:extLst>
          </p:cNvPr>
          <p:cNvCxnSpPr>
            <a:cxnSpLocks/>
          </p:cNvCxnSpPr>
          <p:nvPr userDrawn="1"/>
        </p:nvCxnSpPr>
        <p:spPr>
          <a:xfrm>
            <a:off x="9545089" y="405243"/>
            <a:ext cx="0" cy="1143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1AE93F85-153C-4F46-97AA-897B286DFF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98611" y="584631"/>
            <a:ext cx="6594772" cy="784211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/>
              <a:t>NEWSPAPER NAME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83B309D-AB30-E542-B47C-D38010DC049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07571" y="1731943"/>
            <a:ext cx="11552605" cy="623630"/>
          </a:xfrm>
        </p:spPr>
        <p:txBody>
          <a:bodyPr anchor="t"/>
          <a:lstStyle>
            <a:lvl1pPr marL="0" indent="0" algn="l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CA4F620F-93A8-6A47-9DA1-52C098CF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897BD96C-0DB6-0848-A544-4BA1C707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Header Here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9A9630C-F7DB-014C-8AF8-64884517D8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7571" y="2457575"/>
            <a:ext cx="4781264" cy="3433161"/>
          </a:xfrm>
          <a:solidFill>
            <a:srgbClr val="C00000"/>
          </a:solidFill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31BE6A19-7D1B-C841-85F0-50B12BE3FA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7572" y="6003234"/>
            <a:ext cx="4781264" cy="357809"/>
          </a:xfrm>
        </p:spPr>
        <p:txBody>
          <a:bodyPr anchor="ctr"/>
          <a:lstStyle>
            <a:lvl1pPr algn="ctr">
              <a:buNone/>
              <a:defRPr sz="1400"/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r>
              <a:rPr lang="en-US" dirty="0"/>
              <a:t>Click to edit the description of the cover image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0419D36-7906-5147-8D36-CE625F43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165" y="2457575"/>
            <a:ext cx="6662012" cy="3903457"/>
          </a:xfrm>
        </p:spPr>
        <p:txBody>
          <a:bodyPr lIns="0" rIns="0" numCol="1"/>
          <a:lstStyle>
            <a:lvl1pPr algn="just">
              <a:buFontTx/>
              <a:buNone/>
              <a:defRPr sz="1200" baseline="0"/>
            </a:lvl1pPr>
            <a:lvl2pPr algn="just">
              <a:buFontTx/>
              <a:buNone/>
              <a:defRPr sz="1200" baseline="0"/>
            </a:lvl2pPr>
            <a:lvl3pPr algn="just">
              <a:buFontTx/>
              <a:buNone/>
              <a:defRPr sz="1200" baseline="0"/>
            </a:lvl3pPr>
            <a:lvl4pPr algn="just">
              <a:buFontTx/>
              <a:buNone/>
              <a:defRPr sz="1200" baseline="0"/>
            </a:lvl4pPr>
            <a:lvl5pPr algn="just">
              <a:buFontTx/>
              <a:buNone/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6795" y="5605679"/>
            <a:ext cx="2163382" cy="25073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6795" y="5857409"/>
            <a:ext cx="2163382" cy="25073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795" y="6109138"/>
            <a:ext cx="2163382" cy="25073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85B4DE-0733-B743-A4A2-C267FDEFC96E}"/>
              </a:ext>
            </a:extLst>
          </p:cNvPr>
          <p:cNvCxnSpPr>
            <a:cxnSpLocks/>
          </p:cNvCxnSpPr>
          <p:nvPr userDrawn="1"/>
        </p:nvCxnSpPr>
        <p:spPr>
          <a:xfrm>
            <a:off x="307571" y="405243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E53895-A8AA-A14F-B2F3-EA2A507E76FB}"/>
              </a:ext>
            </a:extLst>
          </p:cNvPr>
          <p:cNvCxnSpPr>
            <a:cxnSpLocks/>
          </p:cNvCxnSpPr>
          <p:nvPr userDrawn="1"/>
        </p:nvCxnSpPr>
        <p:spPr>
          <a:xfrm>
            <a:off x="307571" y="1548243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AF0BF9-D9EA-AF43-B445-5419C808614B}"/>
              </a:ext>
            </a:extLst>
          </p:cNvPr>
          <p:cNvCxnSpPr>
            <a:cxnSpLocks/>
          </p:cNvCxnSpPr>
          <p:nvPr userDrawn="1"/>
        </p:nvCxnSpPr>
        <p:spPr>
          <a:xfrm>
            <a:off x="2646904" y="405243"/>
            <a:ext cx="0" cy="11430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594E1F-69AB-CD48-85A5-5457FE60AADA}"/>
              </a:ext>
            </a:extLst>
          </p:cNvPr>
          <p:cNvCxnSpPr>
            <a:cxnSpLocks/>
          </p:cNvCxnSpPr>
          <p:nvPr userDrawn="1"/>
        </p:nvCxnSpPr>
        <p:spPr>
          <a:xfrm>
            <a:off x="9545089" y="405243"/>
            <a:ext cx="0" cy="60682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D8B9A298-CCA2-BD4A-BA7F-FEFF52BFB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98611" y="584631"/>
            <a:ext cx="6594772" cy="784211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/>
              <a:t>NEWSPAPER NAME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E1D47DF-3BC8-784F-B663-1E9F2309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/>
              <a:t>Date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E044717-D896-2D4D-BD60-B15AA423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Header Here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914D6F-279B-AC40-B8B3-D4CAD86CE872}"/>
              </a:ext>
            </a:extLst>
          </p:cNvPr>
          <p:cNvCxnSpPr>
            <a:cxnSpLocks/>
          </p:cNvCxnSpPr>
          <p:nvPr userDrawn="1"/>
        </p:nvCxnSpPr>
        <p:spPr>
          <a:xfrm>
            <a:off x="307571" y="6473535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8BA8274C-512E-F144-8C58-F0F3A2B698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96795" y="1710703"/>
            <a:ext cx="2163381" cy="3781309"/>
          </a:xfrm>
          <a:solidFill>
            <a:srgbClr val="C00000"/>
          </a:solidFill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B56D0BAA-FF8D-6D41-8A98-4C9D3B66E6C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7571" y="1710702"/>
            <a:ext cx="2315088" cy="4600370"/>
          </a:xfrm>
          <a:solidFill>
            <a:srgbClr val="C00000"/>
          </a:solidFill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FA7FA50-4138-A343-A3CE-25E48AFE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076" y="1710702"/>
            <a:ext cx="6063555" cy="4562656"/>
          </a:xfrm>
        </p:spPr>
        <p:txBody>
          <a:bodyPr lIns="0" rIns="0" numCol="1"/>
          <a:lstStyle>
            <a:lvl1pPr algn="just">
              <a:buNone/>
              <a:defRPr sz="1200" baseline="0"/>
            </a:lvl1pPr>
            <a:lvl2pPr algn="just">
              <a:buNone/>
              <a:defRPr sz="1200" baseline="0"/>
            </a:lvl2pPr>
            <a:lvl3pPr algn="just">
              <a:buNone/>
              <a:defRPr sz="1200" baseline="0"/>
            </a:lvl3pPr>
            <a:lvl4pPr algn="just">
              <a:buNone/>
              <a:defRPr sz="1200" baseline="0"/>
            </a:lvl4pPr>
            <a:lvl5pPr algn="just">
              <a:buNone/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DF9B8753-60C2-884A-871C-81E90CA124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547270" y="3831718"/>
            <a:ext cx="4600371" cy="341464"/>
          </a:xfrm>
        </p:spPr>
        <p:txBody>
          <a:bodyPr anchor="ctr"/>
          <a:lstStyle>
            <a:lvl1pPr algn="l">
              <a:buNone/>
              <a:defRPr sz="1400"/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r>
              <a:rPr lang="en-US" dirty="0"/>
              <a:t>Click to edit the description of the cover image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577744"/>
            <a:ext cx="10515600" cy="11129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858059"/>
            <a:ext cx="10515600" cy="9495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2000747" y="4209495"/>
            <a:ext cx="29193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Verdana" panose="020B0604030504040204" pitchFamily="34" charset="0"/>
                <a:ea typeface="Verdana" panose="020B0604030504040204" pitchFamily="34" charset="0"/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953846" y="5736036"/>
            <a:ext cx="2394180" cy="564999"/>
          </a:xfrm>
        </p:spPr>
        <p:txBody>
          <a:bodyPr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F896C85-0FE8-0641-9211-B19D5D48062F}"/>
              </a:ext>
            </a:extLst>
          </p:cNvPr>
          <p:cNvCxnSpPr>
            <a:cxnSpLocks/>
          </p:cNvCxnSpPr>
          <p:nvPr userDrawn="1"/>
        </p:nvCxnSpPr>
        <p:spPr>
          <a:xfrm>
            <a:off x="307571" y="405243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0761AF-46C5-D148-ACBA-FBBE8B2AD905}"/>
              </a:ext>
            </a:extLst>
          </p:cNvPr>
          <p:cNvCxnSpPr>
            <a:cxnSpLocks/>
          </p:cNvCxnSpPr>
          <p:nvPr userDrawn="1"/>
        </p:nvCxnSpPr>
        <p:spPr>
          <a:xfrm>
            <a:off x="307571" y="6473535"/>
            <a:ext cx="1155261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presentationgo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alphaModFix amt="5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Date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Your Header Here</a:t>
            </a:r>
            <a:endParaRPr lang="en-US" sz="1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C00000"/>
                </a:solidFill>
                <a:effectLst/>
                <a:latin typeface="Open Sans" panose="020B0606030504020204" pitchFamily="34" charset="0"/>
                <a:hlinkClick r:id="rId11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Header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693" y="1404657"/>
            <a:ext cx="11552613" cy="118188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FAKE NEWS DETECTION</a:t>
            </a:r>
            <a:br>
              <a:rPr lang="en-US" dirty="0"/>
            </a:br>
            <a:r>
              <a:rPr lang="en-US" sz="2700" b="0" dirty="0"/>
              <a:t>Department of Computer Science, University of Illinois Springfield</a:t>
            </a:r>
            <a:br>
              <a:rPr lang="en-US" sz="2700" b="0" dirty="0"/>
            </a:br>
            <a:r>
              <a:rPr lang="en-US" sz="2700" b="0" dirty="0"/>
              <a:t>CSC 535: Deep Learning</a:t>
            </a:r>
            <a:br>
              <a:rPr lang="en-US" sz="2700" b="0" dirty="0"/>
            </a:b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Antone Evans Jr.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09CE17-6DF6-FD46-A058-92603F5DE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DECEMBER 08, 2020</a:t>
            </a:r>
          </a:p>
        </p:txBody>
      </p:sp>
      <p:pic>
        <p:nvPicPr>
          <p:cNvPr id="14" name="Picture Placeholder 13" descr="Text&#10;&#10;Description automatically generated">
            <a:extLst>
              <a:ext uri="{FF2B5EF4-FFF2-40B4-BE49-F238E27FC236}">
                <a16:creationId xmlns:a16="http://schemas.microsoft.com/office/drawing/2014/main" id="{83DCF477-A2CE-8E41-A8FC-516C33C054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31364" b="31364"/>
          <a:stretch>
            <a:fillRect/>
          </a:stretch>
        </p:blipFill>
        <p:spPr>
          <a:xfrm>
            <a:off x="307571" y="3605653"/>
            <a:ext cx="11552642" cy="2822856"/>
          </a:xfrm>
        </p:spPr>
      </p:pic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3CA45-1438-0A49-9757-B24B6271F45D}"/>
              </a:ext>
            </a:extLst>
          </p:cNvPr>
          <p:cNvSpPr txBox="1"/>
          <p:nvPr/>
        </p:nvSpPr>
        <p:spPr>
          <a:xfrm>
            <a:off x="2671607" y="3191941"/>
            <a:ext cx="541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8391D-3345-3E4F-83AC-77B6581A0FD4}"/>
              </a:ext>
            </a:extLst>
          </p:cNvPr>
          <p:cNvSpPr txBox="1"/>
          <p:nvPr/>
        </p:nvSpPr>
        <p:spPr>
          <a:xfrm>
            <a:off x="6095996" y="3095734"/>
            <a:ext cx="541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paragraph_based_content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fullText_based_content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label_fnn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753D038C-73EA-5A48-93A9-CE7BA8F9626C}"/>
              </a:ext>
            </a:extLst>
          </p:cNvPr>
          <p:cNvSpPr txBox="1">
            <a:spLocks/>
          </p:cNvSpPr>
          <p:nvPr/>
        </p:nvSpPr>
        <p:spPr>
          <a:xfrm>
            <a:off x="2671607" y="2029365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INITIAL VARIBALES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9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BA19E57-8B06-7E4E-886F-7EF9AC996D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91" y="1569502"/>
            <a:ext cx="7738533" cy="48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3CA45-1438-0A49-9757-B24B6271F45D}"/>
              </a:ext>
            </a:extLst>
          </p:cNvPr>
          <p:cNvSpPr txBox="1"/>
          <p:nvPr/>
        </p:nvSpPr>
        <p:spPr>
          <a:xfrm>
            <a:off x="685800" y="2347804"/>
            <a:ext cx="1074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seen in the previous slide we concatenated the dataset into 3 </a:t>
            </a: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dataframes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Train, Test and Overall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label variable was changed from an object to binary variable. 0 – fake and 1 – real</a:t>
            </a:r>
          </a:p>
        </p:txBody>
      </p:sp>
    </p:spTree>
    <p:extLst>
      <p:ext uri="{BB962C8B-B14F-4D97-AF65-F5344CB8AC3E}">
        <p14:creationId xmlns:p14="http://schemas.microsoft.com/office/powerpoint/2010/main" val="134450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F36943-B72D-174B-8B61-2B41C6351C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7572" y="1731943"/>
            <a:ext cx="6296428" cy="4052632"/>
          </a:xfrm>
        </p:spPr>
        <p:txBody>
          <a:bodyPr>
            <a:normAutofit/>
          </a:bodyPr>
          <a:lstStyle/>
          <a:p>
            <a:r>
              <a:rPr lang="en-US" sz="4400" dirty="0"/>
              <a:t>CORRELATION BETWEEN THE OUTCOME AND CATEGORICAL VARIABLES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545AB54-5640-764C-9F7D-848D63F7D0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80" r="28580"/>
          <a:stretch>
            <a:fillRect/>
          </a:stretch>
        </p:blipFill>
        <p:spPr>
          <a:xfrm>
            <a:off x="6604000" y="1731963"/>
            <a:ext cx="5256213" cy="4624387"/>
          </a:xfrm>
        </p:spPr>
      </p:pic>
    </p:spTree>
    <p:extLst>
      <p:ext uri="{BB962C8B-B14F-4D97-AF65-F5344CB8AC3E}">
        <p14:creationId xmlns:p14="http://schemas.microsoft.com/office/powerpoint/2010/main" val="427395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26B02D-F89C-A14C-B2A6-C2AAF1471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61216"/>
              </p:ext>
            </p:extLst>
          </p:nvPr>
        </p:nvGraphicFramePr>
        <p:xfrm>
          <a:off x="723896" y="2083435"/>
          <a:ext cx="10744200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7200">
                  <a:extLst>
                    <a:ext uri="{9D8B030D-6E8A-4147-A177-3AD203B41FA5}">
                      <a16:colId xmlns:a16="http://schemas.microsoft.com/office/drawing/2014/main" val="1453458698"/>
                    </a:ext>
                  </a:extLst>
                </a:gridCol>
                <a:gridCol w="5207000">
                  <a:extLst>
                    <a:ext uri="{9D8B030D-6E8A-4147-A177-3AD203B41FA5}">
                      <a16:colId xmlns:a16="http://schemas.microsoft.com/office/drawing/2014/main" val="4033586205"/>
                    </a:ext>
                  </a:extLst>
                </a:gridCol>
              </a:tblGrid>
              <a:tr h="507025">
                <a:tc>
                  <a:txBody>
                    <a:bodyPr/>
                    <a:lstStyle/>
                    <a:p>
                      <a:pPr marL="0" marR="0"/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50897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pPr marL="0" marR="0"/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0.094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158485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pPr marL="0" marR="0"/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0.014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263570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pPr marL="0" marR="0"/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statement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0.039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5711400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pPr marL="0" marR="0"/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sources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0.039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837180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pPr marL="0" marR="0"/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paragraph_based_content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0.226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326990"/>
                  </a:ext>
                </a:extLst>
              </a:tr>
              <a:tr h="507025">
                <a:tc>
                  <a:txBody>
                    <a:bodyPr/>
                    <a:lstStyle/>
                    <a:p>
                      <a:pPr marL="0" marR="0"/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</a:rPr>
                        <a:t>fullText_based_content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0.039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14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27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3CA45-1438-0A49-9757-B24B6271F45D}"/>
              </a:ext>
            </a:extLst>
          </p:cNvPr>
          <p:cNvSpPr txBox="1"/>
          <p:nvPr/>
        </p:nvSpPr>
        <p:spPr>
          <a:xfrm>
            <a:off x="723896" y="1877790"/>
            <a:ext cx="1074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is a relationship found with: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fullText_based_content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relationship found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paragraph_based_content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9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F36943-B72D-174B-8B61-2B41C6351C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7572" y="1731943"/>
            <a:ext cx="6296428" cy="4052632"/>
          </a:xfrm>
        </p:spPr>
        <p:txBody>
          <a:bodyPr>
            <a:normAutofit/>
          </a:bodyPr>
          <a:lstStyle/>
          <a:p>
            <a:r>
              <a:rPr lang="en-US" sz="4400" dirty="0"/>
              <a:t>CORRELATION BETWEEN THE OUTCOME AND NUMERIC VARIABLES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545AB54-5640-764C-9F7D-848D63F7D0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80" r="28580"/>
          <a:stretch>
            <a:fillRect/>
          </a:stretch>
        </p:blipFill>
        <p:spPr>
          <a:xfrm>
            <a:off x="6604000" y="1731963"/>
            <a:ext cx="5256213" cy="4624387"/>
          </a:xfrm>
        </p:spPr>
      </p:pic>
    </p:spTree>
    <p:extLst>
      <p:ext uri="{BB962C8B-B14F-4D97-AF65-F5344CB8AC3E}">
        <p14:creationId xmlns:p14="http://schemas.microsoft.com/office/powerpoint/2010/main" val="418791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08BA973-9E56-BE40-95CE-D6060D3F0C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11" y="1651000"/>
            <a:ext cx="6116789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996F0B-C676-4849-963F-DA2AAA22595E}"/>
              </a:ext>
            </a:extLst>
          </p:cNvPr>
          <p:cNvSpPr txBox="1"/>
          <p:nvPr/>
        </p:nvSpPr>
        <p:spPr>
          <a:xfrm>
            <a:off x="9551150" y="3465066"/>
            <a:ext cx="2163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P-VALUE:</a:t>
            </a:r>
          </a:p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0DE4C-99E0-E242-BB92-C5827EC745FD}"/>
              </a:ext>
            </a:extLst>
          </p:cNvPr>
          <p:cNvSpPr txBox="1"/>
          <p:nvPr/>
        </p:nvSpPr>
        <p:spPr>
          <a:xfrm>
            <a:off x="3786961" y="5806788"/>
            <a:ext cx="4618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Label Vs. ID Variable</a:t>
            </a:r>
          </a:p>
        </p:txBody>
      </p:sp>
    </p:spTree>
    <p:extLst>
      <p:ext uri="{BB962C8B-B14F-4D97-AF65-F5344CB8AC3E}">
        <p14:creationId xmlns:p14="http://schemas.microsoft.com/office/powerpoint/2010/main" val="401886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753D038C-73EA-5A48-93A9-CE7BA8F9626C}"/>
              </a:ext>
            </a:extLst>
          </p:cNvPr>
          <p:cNvSpPr txBox="1">
            <a:spLocks/>
          </p:cNvSpPr>
          <p:nvPr/>
        </p:nvSpPr>
        <p:spPr>
          <a:xfrm>
            <a:off x="2671607" y="2029365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FINIAL VARIBALES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B68575-0840-A141-9E36-8F39F3EE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15023"/>
              </p:ext>
            </p:extLst>
          </p:nvPr>
        </p:nvGraphicFramePr>
        <p:xfrm>
          <a:off x="939800" y="2813576"/>
          <a:ext cx="10691777" cy="2871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9326">
                  <a:extLst>
                    <a:ext uri="{9D8B030D-6E8A-4147-A177-3AD203B41FA5}">
                      <a16:colId xmlns:a16="http://schemas.microsoft.com/office/drawing/2014/main" val="1820140671"/>
                    </a:ext>
                  </a:extLst>
                </a:gridCol>
                <a:gridCol w="1987945">
                  <a:extLst>
                    <a:ext uri="{9D8B030D-6E8A-4147-A177-3AD203B41FA5}">
                      <a16:colId xmlns:a16="http://schemas.microsoft.com/office/drawing/2014/main" val="3365518447"/>
                    </a:ext>
                  </a:extLst>
                </a:gridCol>
                <a:gridCol w="5774506">
                  <a:extLst>
                    <a:ext uri="{9D8B030D-6E8A-4147-A177-3AD203B41FA5}">
                      <a16:colId xmlns:a16="http://schemas.microsoft.com/office/drawing/2014/main" val="3993178274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023257"/>
                  </a:ext>
                </a:extLst>
              </a:tr>
              <a:tr h="94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label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Binary (1) Real or (0) Fake Label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846830"/>
                  </a:ext>
                </a:extLst>
              </a:tr>
              <a:tr h="9482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Holds statement + “” +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  <a:effectLst/>
                        </a:rPr>
                        <a:t>fullText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 _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  <a:effectLst/>
                        </a:rPr>
                        <a:t>based_content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 fields 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572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29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F36943-B72D-174B-8B61-2B41C6351C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7572" y="1731943"/>
            <a:ext cx="6296428" cy="4052632"/>
          </a:xfrm>
        </p:spPr>
        <p:txBody>
          <a:bodyPr>
            <a:normAutofit/>
          </a:bodyPr>
          <a:lstStyle/>
          <a:p>
            <a:r>
              <a:rPr lang="en-US" sz="6000" dirty="0"/>
              <a:t>TEXT</a:t>
            </a:r>
          </a:p>
          <a:p>
            <a:r>
              <a:rPr lang="en-US" sz="6000" dirty="0"/>
              <a:t>NIGRAMS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545AB54-5640-764C-9F7D-848D63F7D0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80" r="28580"/>
          <a:stretch>
            <a:fillRect/>
          </a:stretch>
        </p:blipFill>
        <p:spPr>
          <a:xfrm>
            <a:off x="6604000" y="1731963"/>
            <a:ext cx="5256213" cy="4624387"/>
          </a:xfrm>
        </p:spPr>
      </p:pic>
    </p:spTree>
    <p:extLst>
      <p:ext uri="{BB962C8B-B14F-4D97-AF65-F5344CB8AC3E}">
        <p14:creationId xmlns:p14="http://schemas.microsoft.com/office/powerpoint/2010/main" val="176635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706;p39">
            <a:extLst>
              <a:ext uri="{FF2B5EF4-FFF2-40B4-BE49-F238E27FC236}">
                <a16:creationId xmlns:a16="http://schemas.microsoft.com/office/drawing/2014/main" id="{B2610139-5387-9644-BFCD-0D737FF821B2}"/>
              </a:ext>
            </a:extLst>
          </p:cNvPr>
          <p:cNvGrpSpPr/>
          <p:nvPr/>
        </p:nvGrpSpPr>
        <p:grpSpPr>
          <a:xfrm flipH="1">
            <a:off x="4979367" y="1643084"/>
            <a:ext cx="1191759" cy="707887"/>
            <a:chOff x="3609450" y="1186000"/>
            <a:chExt cx="1448400" cy="971700"/>
          </a:xfrm>
        </p:grpSpPr>
        <p:sp>
          <p:nvSpPr>
            <p:cNvPr id="44" name="Google Shape;707;p39">
              <a:extLst>
                <a:ext uri="{FF2B5EF4-FFF2-40B4-BE49-F238E27FC236}">
                  <a16:creationId xmlns:a16="http://schemas.microsoft.com/office/drawing/2014/main" id="{08072F94-D0FA-A742-8C08-931871E4143B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708;p39">
              <a:extLst>
                <a:ext uri="{FF2B5EF4-FFF2-40B4-BE49-F238E27FC236}">
                  <a16:creationId xmlns:a16="http://schemas.microsoft.com/office/drawing/2014/main" id="{F339ED18-E71C-DF40-A1C9-35ED2A17E675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709;p39">
              <a:extLst>
                <a:ext uri="{FF2B5EF4-FFF2-40B4-BE49-F238E27FC236}">
                  <a16:creationId xmlns:a16="http://schemas.microsoft.com/office/drawing/2014/main" id="{3510E7BB-12AD-5C46-80D1-697532681CE9}"/>
                </a:ext>
              </a:extLst>
            </p:cNvPr>
            <p:cNvCxnSpPr>
              <a:stCxn id="44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3C319-48C5-134B-84C4-D6D580FE11F6}"/>
              </a:ext>
            </a:extLst>
          </p:cNvPr>
          <p:cNvSpPr txBox="1"/>
          <p:nvPr/>
        </p:nvSpPr>
        <p:spPr>
          <a:xfrm>
            <a:off x="6170694" y="1782881"/>
            <a:ext cx="456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B6ECFB-B82C-D94A-B516-3B663D2C0826}"/>
              </a:ext>
            </a:extLst>
          </p:cNvPr>
          <p:cNvSpPr txBox="1"/>
          <p:nvPr/>
        </p:nvSpPr>
        <p:spPr>
          <a:xfrm>
            <a:off x="4951470" y="1691838"/>
            <a:ext cx="93088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826531-A356-2847-97F3-0B1BAEDBE81E}"/>
              </a:ext>
            </a:extLst>
          </p:cNvPr>
          <p:cNvSpPr txBox="1"/>
          <p:nvPr/>
        </p:nvSpPr>
        <p:spPr>
          <a:xfrm>
            <a:off x="6196893" y="3691750"/>
            <a:ext cx="350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MODELS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CD4CFB-9673-4F4C-A5DB-49DE694B41FB}"/>
              </a:ext>
            </a:extLst>
          </p:cNvPr>
          <p:cNvSpPr txBox="1"/>
          <p:nvPr/>
        </p:nvSpPr>
        <p:spPr>
          <a:xfrm>
            <a:off x="523264" y="2627475"/>
            <a:ext cx="4324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EXPLORATION AND PREPROCESSING</a:t>
            </a:r>
          </a:p>
        </p:txBody>
      </p:sp>
      <p:grpSp>
        <p:nvGrpSpPr>
          <p:cNvPr id="51" name="Google Shape;706;p39">
            <a:extLst>
              <a:ext uri="{FF2B5EF4-FFF2-40B4-BE49-F238E27FC236}">
                <a16:creationId xmlns:a16="http://schemas.microsoft.com/office/drawing/2014/main" id="{20BEDBB6-7275-2149-A94E-9D1C930A5D4B}"/>
              </a:ext>
            </a:extLst>
          </p:cNvPr>
          <p:cNvGrpSpPr/>
          <p:nvPr/>
        </p:nvGrpSpPr>
        <p:grpSpPr>
          <a:xfrm rot="10800000" flipH="1">
            <a:off x="4913255" y="2614592"/>
            <a:ext cx="1191759" cy="707887"/>
            <a:chOff x="3609450" y="1186000"/>
            <a:chExt cx="1448400" cy="971700"/>
          </a:xfrm>
        </p:grpSpPr>
        <p:sp>
          <p:nvSpPr>
            <p:cNvPr id="52" name="Google Shape;707;p39">
              <a:extLst>
                <a:ext uri="{FF2B5EF4-FFF2-40B4-BE49-F238E27FC236}">
                  <a16:creationId xmlns:a16="http://schemas.microsoft.com/office/drawing/2014/main" id="{31CC9212-F324-2841-93A0-AF54A0C2BFE6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708;p39">
              <a:extLst>
                <a:ext uri="{FF2B5EF4-FFF2-40B4-BE49-F238E27FC236}">
                  <a16:creationId xmlns:a16="http://schemas.microsoft.com/office/drawing/2014/main" id="{E1A676DF-F28F-3D4C-A341-90A6E08270ED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709;p39">
              <a:extLst>
                <a:ext uri="{FF2B5EF4-FFF2-40B4-BE49-F238E27FC236}">
                  <a16:creationId xmlns:a16="http://schemas.microsoft.com/office/drawing/2014/main" id="{5A3144F4-49A8-0A4F-953F-4AE9C115082D}"/>
                </a:ext>
              </a:extLst>
            </p:cNvPr>
            <p:cNvCxnSpPr>
              <a:stCxn id="52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BF4888C-9D37-654C-911F-5E8D960E8502}"/>
              </a:ext>
            </a:extLst>
          </p:cNvPr>
          <p:cNvSpPr txBox="1"/>
          <p:nvPr/>
        </p:nvSpPr>
        <p:spPr>
          <a:xfrm>
            <a:off x="5239807" y="2680836"/>
            <a:ext cx="93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O2</a:t>
            </a:r>
            <a:endParaRPr lang="en-US" sz="14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5" name="Google Shape;706;p39">
            <a:extLst>
              <a:ext uri="{FF2B5EF4-FFF2-40B4-BE49-F238E27FC236}">
                <a16:creationId xmlns:a16="http://schemas.microsoft.com/office/drawing/2014/main" id="{87EBBF6E-9DD9-DD4E-BDDB-E9EC3AF54D70}"/>
              </a:ext>
            </a:extLst>
          </p:cNvPr>
          <p:cNvGrpSpPr/>
          <p:nvPr/>
        </p:nvGrpSpPr>
        <p:grpSpPr>
          <a:xfrm flipH="1">
            <a:off x="5005566" y="3557908"/>
            <a:ext cx="1191759" cy="707887"/>
            <a:chOff x="3609450" y="1186000"/>
            <a:chExt cx="1448400" cy="971700"/>
          </a:xfrm>
        </p:grpSpPr>
        <p:sp>
          <p:nvSpPr>
            <p:cNvPr id="56" name="Google Shape;707;p39">
              <a:extLst>
                <a:ext uri="{FF2B5EF4-FFF2-40B4-BE49-F238E27FC236}">
                  <a16:creationId xmlns:a16="http://schemas.microsoft.com/office/drawing/2014/main" id="{F833BD90-85C8-D340-BAE1-F8E4AE3F3F20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708;p39">
              <a:extLst>
                <a:ext uri="{FF2B5EF4-FFF2-40B4-BE49-F238E27FC236}">
                  <a16:creationId xmlns:a16="http://schemas.microsoft.com/office/drawing/2014/main" id="{EF919729-E515-A34E-8115-85A4141DD15C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709;p39">
              <a:extLst>
                <a:ext uri="{FF2B5EF4-FFF2-40B4-BE49-F238E27FC236}">
                  <a16:creationId xmlns:a16="http://schemas.microsoft.com/office/drawing/2014/main" id="{078B9EC4-C42D-DC48-932E-83B16F66A954}"/>
                </a:ext>
              </a:extLst>
            </p:cNvPr>
            <p:cNvCxnSpPr>
              <a:stCxn id="56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B82CDE1-B765-A241-88E7-02D4947FE52D}"/>
              </a:ext>
            </a:extLst>
          </p:cNvPr>
          <p:cNvSpPr txBox="1"/>
          <p:nvPr/>
        </p:nvSpPr>
        <p:spPr>
          <a:xfrm>
            <a:off x="4926785" y="3620788"/>
            <a:ext cx="93088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06A81E-CCD8-724D-A9AD-D29E904A45CF}"/>
              </a:ext>
            </a:extLst>
          </p:cNvPr>
          <p:cNvSpPr txBox="1"/>
          <p:nvPr/>
        </p:nvSpPr>
        <p:spPr>
          <a:xfrm>
            <a:off x="6249474" y="5610407"/>
            <a:ext cx="561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  <p:grpSp>
        <p:nvGrpSpPr>
          <p:cNvPr id="61" name="Google Shape;706;p39">
            <a:extLst>
              <a:ext uri="{FF2B5EF4-FFF2-40B4-BE49-F238E27FC236}">
                <a16:creationId xmlns:a16="http://schemas.microsoft.com/office/drawing/2014/main" id="{C2EB6E64-83E9-954D-86AD-9CE02F48829F}"/>
              </a:ext>
            </a:extLst>
          </p:cNvPr>
          <p:cNvGrpSpPr/>
          <p:nvPr/>
        </p:nvGrpSpPr>
        <p:grpSpPr>
          <a:xfrm flipH="1">
            <a:off x="5058148" y="5476565"/>
            <a:ext cx="1191759" cy="707887"/>
            <a:chOff x="3609450" y="1186000"/>
            <a:chExt cx="1448400" cy="971700"/>
          </a:xfrm>
        </p:grpSpPr>
        <p:sp>
          <p:nvSpPr>
            <p:cNvPr id="62" name="Google Shape;707;p39">
              <a:extLst>
                <a:ext uri="{FF2B5EF4-FFF2-40B4-BE49-F238E27FC236}">
                  <a16:creationId xmlns:a16="http://schemas.microsoft.com/office/drawing/2014/main" id="{6B87F405-7DFE-8442-BF33-6FE7696B6930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708;p39">
              <a:extLst>
                <a:ext uri="{FF2B5EF4-FFF2-40B4-BE49-F238E27FC236}">
                  <a16:creationId xmlns:a16="http://schemas.microsoft.com/office/drawing/2014/main" id="{3C8A7E75-91B4-584F-B31D-5545D04537CA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709;p39">
              <a:extLst>
                <a:ext uri="{FF2B5EF4-FFF2-40B4-BE49-F238E27FC236}">
                  <a16:creationId xmlns:a16="http://schemas.microsoft.com/office/drawing/2014/main" id="{5CC12438-2794-5947-B06A-03E052EDD244}"/>
                </a:ext>
              </a:extLst>
            </p:cNvPr>
            <p:cNvCxnSpPr>
              <a:stCxn id="62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9684001-B62B-3644-9236-9A0881FDA26F}"/>
              </a:ext>
            </a:extLst>
          </p:cNvPr>
          <p:cNvSpPr txBox="1"/>
          <p:nvPr/>
        </p:nvSpPr>
        <p:spPr>
          <a:xfrm>
            <a:off x="4979367" y="5539445"/>
            <a:ext cx="93088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F1844D-4BA8-944E-AFCA-4A1BF971A8E7}"/>
              </a:ext>
            </a:extLst>
          </p:cNvPr>
          <p:cNvSpPr txBox="1"/>
          <p:nvPr/>
        </p:nvSpPr>
        <p:spPr>
          <a:xfrm>
            <a:off x="549463" y="4652137"/>
            <a:ext cx="432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grpSp>
        <p:nvGrpSpPr>
          <p:cNvPr id="68" name="Google Shape;706;p39">
            <a:extLst>
              <a:ext uri="{FF2B5EF4-FFF2-40B4-BE49-F238E27FC236}">
                <a16:creationId xmlns:a16="http://schemas.microsoft.com/office/drawing/2014/main" id="{963EFF3E-EECE-6748-9B7C-8FB6DC58BCB3}"/>
              </a:ext>
            </a:extLst>
          </p:cNvPr>
          <p:cNvGrpSpPr/>
          <p:nvPr/>
        </p:nvGrpSpPr>
        <p:grpSpPr>
          <a:xfrm rot="10800000" flipH="1">
            <a:off x="4939454" y="4462783"/>
            <a:ext cx="1191759" cy="707887"/>
            <a:chOff x="3609450" y="1186000"/>
            <a:chExt cx="1448400" cy="971700"/>
          </a:xfrm>
        </p:grpSpPr>
        <p:sp>
          <p:nvSpPr>
            <p:cNvPr id="69" name="Google Shape;707;p39">
              <a:extLst>
                <a:ext uri="{FF2B5EF4-FFF2-40B4-BE49-F238E27FC236}">
                  <a16:creationId xmlns:a16="http://schemas.microsoft.com/office/drawing/2014/main" id="{7E67F0A5-B0BD-E741-9F98-4295C405B477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708;p39">
              <a:extLst>
                <a:ext uri="{FF2B5EF4-FFF2-40B4-BE49-F238E27FC236}">
                  <a16:creationId xmlns:a16="http://schemas.microsoft.com/office/drawing/2014/main" id="{7C19EEF6-ABB0-464D-828B-54A69A6AA3B5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09;p39">
              <a:extLst>
                <a:ext uri="{FF2B5EF4-FFF2-40B4-BE49-F238E27FC236}">
                  <a16:creationId xmlns:a16="http://schemas.microsoft.com/office/drawing/2014/main" id="{365C4F47-59C1-BD4E-845D-6F477B8871DB}"/>
                </a:ext>
              </a:extLst>
            </p:cNvPr>
            <p:cNvCxnSpPr>
              <a:stCxn id="69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E4CEB3D-842D-FB43-8FF4-740E62F4C0C4}"/>
              </a:ext>
            </a:extLst>
          </p:cNvPr>
          <p:cNvSpPr txBox="1"/>
          <p:nvPr/>
        </p:nvSpPr>
        <p:spPr>
          <a:xfrm>
            <a:off x="5266006" y="4529027"/>
            <a:ext cx="93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O4</a:t>
            </a:r>
            <a:endParaRPr lang="en-US" sz="14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20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C4750FA-F7B4-7D44-9691-7C5EC1DEB3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4" y="1760949"/>
            <a:ext cx="10744200" cy="423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05184757-F425-2748-B682-3B06BF5CEDC4}"/>
              </a:ext>
            </a:extLst>
          </p:cNvPr>
          <p:cNvSpPr txBox="1">
            <a:spLocks/>
          </p:cNvSpPr>
          <p:nvPr/>
        </p:nvSpPr>
        <p:spPr>
          <a:xfrm>
            <a:off x="2854028" y="5754701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b="0" dirty="0"/>
              <a:t>Unigrams based on Frequency 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28057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21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5184757-F425-2748-B682-3B06BF5CEDC4}"/>
              </a:ext>
            </a:extLst>
          </p:cNvPr>
          <p:cNvSpPr txBox="1">
            <a:spLocks/>
          </p:cNvSpPr>
          <p:nvPr/>
        </p:nvSpPr>
        <p:spPr>
          <a:xfrm>
            <a:off x="2854028" y="5754701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b="0" dirty="0"/>
              <a:t>Bigrams based on Frequency </a:t>
            </a:r>
            <a:endParaRPr lang="en-US" sz="1800" b="0" dirty="0"/>
          </a:p>
        </p:txBody>
      </p:sp>
      <p:pic>
        <p:nvPicPr>
          <p:cNvPr id="11" name="Picture 10" descr="Chart, funnel chart&#10;&#10;Description automatically generated">
            <a:extLst>
              <a:ext uri="{FF2B5EF4-FFF2-40B4-BE49-F238E27FC236}">
                <a16:creationId xmlns:a16="http://schemas.microsoft.com/office/drawing/2014/main" id="{FDC5E845-16DD-BF4D-A178-A73B5664C04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50987"/>
            <a:ext cx="11326777" cy="4103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647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5184757-F425-2748-B682-3B06BF5CEDC4}"/>
              </a:ext>
            </a:extLst>
          </p:cNvPr>
          <p:cNvSpPr txBox="1">
            <a:spLocks/>
          </p:cNvSpPr>
          <p:nvPr/>
        </p:nvSpPr>
        <p:spPr>
          <a:xfrm>
            <a:off x="2854028" y="5754701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b="0" dirty="0"/>
              <a:t>Trigrams based on Frequency </a:t>
            </a:r>
            <a:endParaRPr lang="en-US" sz="1800" b="0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CAE4260-A2D4-9043-BB6A-E605EA41F22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4" y="1650987"/>
            <a:ext cx="11552604" cy="4103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27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F36943-B72D-174B-8B61-2B41C6351C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7572" y="1731943"/>
            <a:ext cx="6296428" cy="4052632"/>
          </a:xfrm>
        </p:spPr>
        <p:txBody>
          <a:bodyPr>
            <a:normAutofit/>
          </a:bodyPr>
          <a:lstStyle/>
          <a:p>
            <a:r>
              <a:rPr lang="en-US" sz="4800" dirty="0"/>
              <a:t>SPLITTING DATA BETWEEN TRAIN AND TEST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545AB54-5640-764C-9F7D-848D63F7D0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80" r="28580"/>
          <a:stretch>
            <a:fillRect/>
          </a:stretch>
        </p:blipFill>
        <p:spPr>
          <a:xfrm>
            <a:off x="6604000" y="1731963"/>
            <a:ext cx="5256213" cy="4624387"/>
          </a:xfrm>
        </p:spPr>
      </p:pic>
    </p:spTree>
    <p:extLst>
      <p:ext uri="{BB962C8B-B14F-4D97-AF65-F5344CB8AC3E}">
        <p14:creationId xmlns:p14="http://schemas.microsoft.com/office/powerpoint/2010/main" val="2164757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24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3CA45-1438-0A49-9757-B24B6271F45D}"/>
              </a:ext>
            </a:extLst>
          </p:cNvPr>
          <p:cNvSpPr txBox="1"/>
          <p:nvPr/>
        </p:nvSpPr>
        <p:spPr>
          <a:xfrm>
            <a:off x="723896" y="2880290"/>
            <a:ext cx="1074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contained 30,264 observations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contained 4,643 observations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was broken down to x/y train and x/y test</a:t>
            </a:r>
          </a:p>
        </p:txBody>
      </p:sp>
    </p:spTree>
    <p:extLst>
      <p:ext uri="{BB962C8B-B14F-4D97-AF65-F5344CB8AC3E}">
        <p14:creationId xmlns:p14="http://schemas.microsoft.com/office/powerpoint/2010/main" val="949938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F36943-B72D-174B-8B61-2B41C6351C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7572" y="1731943"/>
            <a:ext cx="6296428" cy="4052632"/>
          </a:xfrm>
        </p:spPr>
        <p:txBody>
          <a:bodyPr>
            <a:normAutofit/>
          </a:bodyPr>
          <a:lstStyle/>
          <a:p>
            <a:r>
              <a:rPr lang="en-US" sz="5400" dirty="0"/>
              <a:t>TOKENIZATION AND MAX PADDING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545AB54-5640-764C-9F7D-848D63F7D0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80" r="28580"/>
          <a:stretch>
            <a:fillRect/>
          </a:stretch>
        </p:blipFill>
        <p:spPr>
          <a:xfrm>
            <a:off x="6604000" y="1731963"/>
            <a:ext cx="5256213" cy="4624387"/>
          </a:xfrm>
        </p:spPr>
      </p:pic>
    </p:spTree>
    <p:extLst>
      <p:ext uri="{BB962C8B-B14F-4D97-AF65-F5344CB8AC3E}">
        <p14:creationId xmlns:p14="http://schemas.microsoft.com/office/powerpoint/2010/main" val="3534126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26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3CA45-1438-0A49-9757-B24B6271F45D}"/>
              </a:ext>
            </a:extLst>
          </p:cNvPr>
          <p:cNvSpPr txBox="1"/>
          <p:nvPr/>
        </p:nvSpPr>
        <p:spPr>
          <a:xfrm>
            <a:off x="723896" y="2018516"/>
            <a:ext cx="1074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Tokenization was placed on the text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converted all words to a corresponding number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 padding was used to ensure all tokenized vectors were the same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 number of words in the tokenizer was set to 10,000 and max padding was set to 300</a:t>
            </a:r>
          </a:p>
        </p:txBody>
      </p:sp>
    </p:spTree>
    <p:extLst>
      <p:ext uri="{BB962C8B-B14F-4D97-AF65-F5344CB8AC3E}">
        <p14:creationId xmlns:p14="http://schemas.microsoft.com/office/powerpoint/2010/main" val="2204804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F36943-B72D-174B-8B61-2B41C6351C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7572" y="1731943"/>
            <a:ext cx="6296428" cy="4052632"/>
          </a:xfrm>
        </p:spPr>
        <p:txBody>
          <a:bodyPr>
            <a:normAutofit lnSpcReduction="10000"/>
          </a:bodyPr>
          <a:lstStyle/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Global Vectors for Word Representation (</a:t>
            </a:r>
            <a:r>
              <a:rPr lang="en-US" sz="4000" dirty="0" err="1"/>
              <a:t>GloVe</a:t>
            </a:r>
            <a:r>
              <a:rPr lang="en-US" sz="4000" dirty="0"/>
              <a:t> Embedding File) </a:t>
            </a:r>
          </a:p>
          <a:p>
            <a:endParaRPr lang="en-US" sz="4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545AB54-5640-764C-9F7D-848D63F7D0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80" r="28580"/>
          <a:stretch>
            <a:fillRect/>
          </a:stretch>
        </p:blipFill>
        <p:spPr>
          <a:xfrm>
            <a:off x="6604000" y="1731963"/>
            <a:ext cx="5256213" cy="4624387"/>
          </a:xfrm>
        </p:spPr>
      </p:pic>
    </p:spTree>
    <p:extLst>
      <p:ext uri="{BB962C8B-B14F-4D97-AF65-F5344CB8AC3E}">
        <p14:creationId xmlns:p14="http://schemas.microsoft.com/office/powerpoint/2010/main" val="2190446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28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3CA45-1438-0A49-9757-B24B6271F45D}"/>
              </a:ext>
            </a:extLst>
          </p:cNvPr>
          <p:cNvSpPr txBox="1"/>
          <p:nvPr/>
        </p:nvSpPr>
        <p:spPr>
          <a:xfrm>
            <a:off x="723896" y="2880290"/>
            <a:ext cx="1074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an unsupervised learning algorithm for obtaining vector representations for 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 was loaded from Kaggle using the  glove.twitter.27B.100d.txt </a:t>
            </a:r>
          </a:p>
          <a:p>
            <a:pPr lvl="1"/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97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F36943-B72D-174B-8B61-2B41C6351C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7572" y="1731943"/>
            <a:ext cx="6296428" cy="4052632"/>
          </a:xfrm>
        </p:spPr>
        <p:txBody>
          <a:bodyPr>
            <a:normAutofit lnSpcReduction="10000"/>
          </a:bodyPr>
          <a:lstStyle/>
          <a:p>
            <a:endParaRPr lang="en-US" sz="4000" dirty="0"/>
          </a:p>
          <a:p>
            <a:endParaRPr lang="en-US" sz="4000" dirty="0"/>
          </a:p>
          <a:p>
            <a:r>
              <a:rPr lang="en-US" sz="6000" dirty="0"/>
              <a:t>Balancing Data using Oversampling  </a:t>
            </a:r>
          </a:p>
          <a:p>
            <a:endParaRPr lang="en-US" sz="4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545AB54-5640-764C-9F7D-848D63F7D0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80" r="28580"/>
          <a:stretch>
            <a:fillRect/>
          </a:stretch>
        </p:blipFill>
        <p:spPr>
          <a:xfrm>
            <a:off x="6604000" y="1731963"/>
            <a:ext cx="5256213" cy="4624387"/>
          </a:xfrm>
        </p:spPr>
      </p:pic>
    </p:spTree>
    <p:extLst>
      <p:ext uri="{BB962C8B-B14F-4D97-AF65-F5344CB8AC3E}">
        <p14:creationId xmlns:p14="http://schemas.microsoft.com/office/powerpoint/2010/main" val="37510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706;p39">
            <a:extLst>
              <a:ext uri="{FF2B5EF4-FFF2-40B4-BE49-F238E27FC236}">
                <a16:creationId xmlns:a16="http://schemas.microsoft.com/office/drawing/2014/main" id="{B2610139-5387-9644-BFCD-0D737FF821B2}"/>
              </a:ext>
            </a:extLst>
          </p:cNvPr>
          <p:cNvGrpSpPr/>
          <p:nvPr/>
        </p:nvGrpSpPr>
        <p:grpSpPr>
          <a:xfrm flipH="1">
            <a:off x="2495191" y="2256830"/>
            <a:ext cx="4432471" cy="3182916"/>
            <a:chOff x="3609450" y="1186000"/>
            <a:chExt cx="1448400" cy="971700"/>
          </a:xfrm>
        </p:grpSpPr>
        <p:sp>
          <p:nvSpPr>
            <p:cNvPr id="44" name="Google Shape;707;p39">
              <a:extLst>
                <a:ext uri="{FF2B5EF4-FFF2-40B4-BE49-F238E27FC236}">
                  <a16:creationId xmlns:a16="http://schemas.microsoft.com/office/drawing/2014/main" id="{08072F94-D0FA-A742-8C08-931871E4143B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708;p39">
              <a:extLst>
                <a:ext uri="{FF2B5EF4-FFF2-40B4-BE49-F238E27FC236}">
                  <a16:creationId xmlns:a16="http://schemas.microsoft.com/office/drawing/2014/main" id="{F339ED18-E71C-DF40-A1C9-35ED2A17E675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709;p39">
              <a:extLst>
                <a:ext uri="{FF2B5EF4-FFF2-40B4-BE49-F238E27FC236}">
                  <a16:creationId xmlns:a16="http://schemas.microsoft.com/office/drawing/2014/main" id="{3510E7BB-12AD-5C46-80D1-697532681CE9}"/>
                </a:ext>
              </a:extLst>
            </p:cNvPr>
            <p:cNvCxnSpPr>
              <a:stCxn id="44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3C319-48C5-134B-84C4-D6D580FE11F6}"/>
              </a:ext>
            </a:extLst>
          </p:cNvPr>
          <p:cNvSpPr txBox="1"/>
          <p:nvPr/>
        </p:nvSpPr>
        <p:spPr>
          <a:xfrm>
            <a:off x="6989135" y="3113128"/>
            <a:ext cx="4919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</a:t>
            </a:r>
          </a:p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B6ECFB-B82C-D94A-B516-3B663D2C0826}"/>
              </a:ext>
            </a:extLst>
          </p:cNvPr>
          <p:cNvSpPr txBox="1"/>
          <p:nvPr/>
        </p:nvSpPr>
        <p:spPr>
          <a:xfrm>
            <a:off x="2640024" y="2740291"/>
            <a:ext cx="27431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O1</a:t>
            </a:r>
            <a:endParaRPr lang="en-US" sz="32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7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30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3CA45-1438-0A49-9757-B24B6271F45D}"/>
              </a:ext>
            </a:extLst>
          </p:cNvPr>
          <p:cNvSpPr txBox="1"/>
          <p:nvPr/>
        </p:nvSpPr>
        <p:spPr>
          <a:xfrm>
            <a:off x="723896" y="2018516"/>
            <a:ext cx="1074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Dataset has 20,529 real news articles and 14,378 fake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 accuracies decreased between 1-3%.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Precision decreased between 1-13%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Recall and F1 scores decreased between 3-8%.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Oversampling was not used</a:t>
            </a:r>
          </a:p>
        </p:txBody>
      </p:sp>
    </p:spTree>
    <p:extLst>
      <p:ext uri="{BB962C8B-B14F-4D97-AF65-F5344CB8AC3E}">
        <p14:creationId xmlns:p14="http://schemas.microsoft.com/office/powerpoint/2010/main" val="1914546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31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031F1D4-6367-9643-A97C-54BD0F4A06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" y="1650995"/>
            <a:ext cx="5830253" cy="4368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D37FC53-D914-2546-A218-BBCB1427AEC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78" y="1812922"/>
            <a:ext cx="5389699" cy="41783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4BF39E-DCED-6746-AA44-78CB7805941F}"/>
              </a:ext>
            </a:extLst>
          </p:cNvPr>
          <p:cNvSpPr txBox="1"/>
          <p:nvPr/>
        </p:nvSpPr>
        <p:spPr>
          <a:xfrm>
            <a:off x="1778000" y="601980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without oversampling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DEA53-0E4E-FF4B-B71B-F36830C8863D}"/>
              </a:ext>
            </a:extLst>
          </p:cNvPr>
          <p:cNvSpPr txBox="1"/>
          <p:nvPr/>
        </p:nvSpPr>
        <p:spPr>
          <a:xfrm>
            <a:off x="7227253" y="604734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with oversampling</a:t>
            </a:r>
          </a:p>
        </p:txBody>
      </p:sp>
    </p:spTree>
    <p:extLst>
      <p:ext uri="{BB962C8B-B14F-4D97-AF65-F5344CB8AC3E}">
        <p14:creationId xmlns:p14="http://schemas.microsoft.com/office/powerpoint/2010/main" val="238349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706;p39">
            <a:extLst>
              <a:ext uri="{FF2B5EF4-FFF2-40B4-BE49-F238E27FC236}">
                <a16:creationId xmlns:a16="http://schemas.microsoft.com/office/drawing/2014/main" id="{B2610139-5387-9644-BFCD-0D737FF821B2}"/>
              </a:ext>
            </a:extLst>
          </p:cNvPr>
          <p:cNvGrpSpPr/>
          <p:nvPr/>
        </p:nvGrpSpPr>
        <p:grpSpPr>
          <a:xfrm flipH="1">
            <a:off x="2495191" y="2256830"/>
            <a:ext cx="4432471" cy="3182916"/>
            <a:chOff x="3609450" y="1186000"/>
            <a:chExt cx="1448400" cy="971700"/>
          </a:xfrm>
        </p:grpSpPr>
        <p:sp>
          <p:nvSpPr>
            <p:cNvPr id="44" name="Google Shape;707;p39">
              <a:extLst>
                <a:ext uri="{FF2B5EF4-FFF2-40B4-BE49-F238E27FC236}">
                  <a16:creationId xmlns:a16="http://schemas.microsoft.com/office/drawing/2014/main" id="{08072F94-D0FA-A742-8C08-931871E4143B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708;p39">
              <a:extLst>
                <a:ext uri="{FF2B5EF4-FFF2-40B4-BE49-F238E27FC236}">
                  <a16:creationId xmlns:a16="http://schemas.microsoft.com/office/drawing/2014/main" id="{F339ED18-E71C-DF40-A1C9-35ED2A17E675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709;p39">
              <a:extLst>
                <a:ext uri="{FF2B5EF4-FFF2-40B4-BE49-F238E27FC236}">
                  <a16:creationId xmlns:a16="http://schemas.microsoft.com/office/drawing/2014/main" id="{3510E7BB-12AD-5C46-80D1-697532681CE9}"/>
                </a:ext>
              </a:extLst>
            </p:cNvPr>
            <p:cNvCxnSpPr>
              <a:stCxn id="44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3C319-48C5-134B-84C4-D6D580FE11F6}"/>
              </a:ext>
            </a:extLst>
          </p:cNvPr>
          <p:cNvSpPr txBox="1"/>
          <p:nvPr/>
        </p:nvSpPr>
        <p:spPr>
          <a:xfrm>
            <a:off x="6989135" y="3113128"/>
            <a:ext cx="4919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 </a:t>
            </a:r>
          </a:p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B6ECFB-B82C-D94A-B516-3B663D2C0826}"/>
              </a:ext>
            </a:extLst>
          </p:cNvPr>
          <p:cNvSpPr txBox="1"/>
          <p:nvPr/>
        </p:nvSpPr>
        <p:spPr>
          <a:xfrm>
            <a:off x="2640024" y="2740291"/>
            <a:ext cx="27431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O3</a:t>
            </a:r>
            <a:endParaRPr lang="en-US" sz="32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4B1EB520-45A4-4A25-99B5-42FF0E10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dirty="0"/>
              <a:t>12/08/2020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54BB6E34-C159-43E9-BA52-45903B64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dirty="0"/>
              <a:t>FAKE NEWS DETECTION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30BCEAC-9D2A-4F2E-911E-7147EC86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04" y="2212981"/>
            <a:ext cx="8402789" cy="784211"/>
          </a:xfrm>
        </p:spPr>
        <p:txBody>
          <a:bodyPr anchor="ctr">
            <a:noAutofit/>
          </a:bodyPr>
          <a:lstStyle/>
          <a:p>
            <a:r>
              <a:rPr lang="en-US" sz="4800" dirty="0"/>
              <a:t>HYPOTHESIS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FD0BD-0DCC-BA4C-B8CB-F6A7C7E6FF92}"/>
              </a:ext>
            </a:extLst>
          </p:cNvPr>
          <p:cNvSpPr txBox="1"/>
          <p:nvPr/>
        </p:nvSpPr>
        <p:spPr>
          <a:xfrm>
            <a:off x="2238029" y="2833424"/>
            <a:ext cx="77159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Bidirectional LSTM RNN model would perform the best across the training data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would have the second highest accuracy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CNN model would have the lowest accuracy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A0D65D12-36C6-5C47-9BFD-E3BF4766A20D}"/>
              </a:ext>
            </a:extLst>
          </p:cNvPr>
          <p:cNvSpPr txBox="1">
            <a:spLocks/>
          </p:cNvSpPr>
          <p:nvPr/>
        </p:nvSpPr>
        <p:spPr>
          <a:xfrm>
            <a:off x="2798613" y="579005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592791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F36943-B72D-174B-8B61-2B41C6351C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7572" y="1731943"/>
            <a:ext cx="6296428" cy="4052632"/>
          </a:xfrm>
        </p:spPr>
        <p:txBody>
          <a:bodyPr>
            <a:normAutofit/>
          </a:bodyPr>
          <a:lstStyle/>
          <a:p>
            <a:r>
              <a:rPr lang="en-US" sz="6600" dirty="0" err="1"/>
              <a:t>GloVe</a:t>
            </a:r>
            <a:r>
              <a:rPr lang="en-US" sz="6600" dirty="0"/>
              <a:t> Model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34</a:t>
            </a:fld>
            <a:endParaRPr lang="en-US"/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545AB54-5640-764C-9F7D-848D63F7D0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80" r="28580"/>
          <a:stretch>
            <a:fillRect/>
          </a:stretch>
        </p:blipFill>
        <p:spPr>
          <a:xfrm>
            <a:off x="6604000" y="1731963"/>
            <a:ext cx="5256213" cy="4624387"/>
          </a:xfrm>
        </p:spPr>
      </p:pic>
    </p:spTree>
    <p:extLst>
      <p:ext uri="{BB962C8B-B14F-4D97-AF65-F5344CB8AC3E}">
        <p14:creationId xmlns:p14="http://schemas.microsoft.com/office/powerpoint/2010/main" val="2334628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4B1EB520-45A4-4A25-99B5-42FF0E10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dirty="0"/>
              <a:t>12/08/2020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54BB6E34-C159-43E9-BA52-45903B64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dirty="0"/>
              <a:t>FAKE NEWS DETECTION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30BCEAC-9D2A-4F2E-911E-7147EC86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04" y="2212981"/>
            <a:ext cx="8402789" cy="784211"/>
          </a:xfrm>
        </p:spPr>
        <p:txBody>
          <a:bodyPr anchor="ctr">
            <a:noAutofit/>
          </a:bodyPr>
          <a:lstStyle/>
          <a:p>
            <a:r>
              <a:rPr lang="en-US" sz="4800" dirty="0"/>
              <a:t>INITIAL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FD0BD-0DCC-BA4C-B8CB-F6A7C7E6FF92}"/>
              </a:ext>
            </a:extLst>
          </p:cNvPr>
          <p:cNvSpPr txBox="1"/>
          <p:nvPr/>
        </p:nvSpPr>
        <p:spPr>
          <a:xfrm>
            <a:off x="2238029" y="2935983"/>
            <a:ext cx="7715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LSTM layer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dropout layers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A0D65D12-36C6-5C47-9BFD-E3BF4766A20D}"/>
              </a:ext>
            </a:extLst>
          </p:cNvPr>
          <p:cNvSpPr txBox="1">
            <a:spLocks/>
          </p:cNvSpPr>
          <p:nvPr/>
        </p:nvSpPr>
        <p:spPr>
          <a:xfrm>
            <a:off x="2798613" y="579005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4197904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4B1EB520-45A4-4A25-99B5-42FF0E10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dirty="0"/>
              <a:t>12/08/2020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54BB6E34-C159-43E9-BA52-45903B64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dirty="0"/>
              <a:t>FAKE NEWS DETECTION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30BCEAC-9D2A-4F2E-911E-7147EC86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03" y="899219"/>
            <a:ext cx="8402789" cy="784211"/>
          </a:xfrm>
        </p:spPr>
        <p:txBody>
          <a:bodyPr anchor="ctr">
            <a:noAutofit/>
          </a:bodyPr>
          <a:lstStyle/>
          <a:p>
            <a:r>
              <a:rPr lang="en-US" sz="4000" dirty="0"/>
              <a:t>FINAL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FD0BD-0DCC-BA4C-B8CB-F6A7C7E6FF92}"/>
              </a:ext>
            </a:extLst>
          </p:cNvPr>
          <p:cNvSpPr txBox="1"/>
          <p:nvPr/>
        </p:nvSpPr>
        <p:spPr>
          <a:xfrm>
            <a:off x="0" y="1754680"/>
            <a:ext cx="121919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embedding layer with trainability turned off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LSTM layer with 128 neurons, a recurrent dropout and dropout of 0.25, and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return_sequences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turned off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LSTM layer with 64 neurons, a recurrent dropout and dropout of 0.10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Layer with 32 neurons and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relu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activation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layer with 1 neuron and sigmoid activation.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using batch size, epochs, learning rate, optimizer, and early stopping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A0D65D12-36C6-5C47-9BFD-E3BF4766A20D}"/>
              </a:ext>
            </a:extLst>
          </p:cNvPr>
          <p:cNvSpPr txBox="1">
            <a:spLocks/>
          </p:cNvSpPr>
          <p:nvPr/>
        </p:nvSpPr>
        <p:spPr>
          <a:xfrm>
            <a:off x="2798612" y="400253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033554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3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37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4B2941A-7390-4C4E-BBB5-6D321252514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1"/>
          <a:stretch/>
        </p:blipFill>
        <p:spPr bwMode="auto">
          <a:xfrm>
            <a:off x="342297" y="1905001"/>
            <a:ext cx="5398104" cy="3937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78B5E149-15B3-A943-A349-87792A8490E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1"/>
          <a:stretch/>
        </p:blipFill>
        <p:spPr bwMode="auto">
          <a:xfrm>
            <a:off x="5981095" y="1905001"/>
            <a:ext cx="5601305" cy="3937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81EDAC-FF7D-9740-AC9A-2C0E563A6D2F}"/>
              </a:ext>
            </a:extLst>
          </p:cNvPr>
          <p:cNvSpPr/>
          <p:nvPr/>
        </p:nvSpPr>
        <p:spPr>
          <a:xfrm>
            <a:off x="1392772" y="5914509"/>
            <a:ext cx="3566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Validation Accuracy of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F81F6-DABD-FF47-B695-753A93E28DCD}"/>
              </a:ext>
            </a:extLst>
          </p:cNvPr>
          <p:cNvSpPr/>
          <p:nvPr/>
        </p:nvSpPr>
        <p:spPr>
          <a:xfrm>
            <a:off x="7158801" y="5901922"/>
            <a:ext cx="3042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Validation Loss of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584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F36943-B72D-174B-8B61-2B41C6351C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7572" y="1731943"/>
            <a:ext cx="6296428" cy="4052632"/>
          </a:xfrm>
        </p:spPr>
        <p:txBody>
          <a:bodyPr>
            <a:normAutofit/>
          </a:bodyPr>
          <a:lstStyle/>
          <a:p>
            <a:r>
              <a:rPr lang="en-US" sz="6600" dirty="0"/>
              <a:t>Bidirectional LSTM RNN Model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38</a:t>
            </a:fld>
            <a:endParaRPr lang="en-US"/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545AB54-5640-764C-9F7D-848D63F7D0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80" r="28580"/>
          <a:stretch>
            <a:fillRect/>
          </a:stretch>
        </p:blipFill>
        <p:spPr>
          <a:xfrm>
            <a:off x="6604000" y="1731963"/>
            <a:ext cx="5256213" cy="4624387"/>
          </a:xfrm>
        </p:spPr>
      </p:pic>
    </p:spTree>
    <p:extLst>
      <p:ext uri="{BB962C8B-B14F-4D97-AF65-F5344CB8AC3E}">
        <p14:creationId xmlns:p14="http://schemas.microsoft.com/office/powerpoint/2010/main" val="3721779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4B1EB520-45A4-4A25-99B5-42FF0E10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dirty="0"/>
              <a:t>12/08/2020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54BB6E34-C159-43E9-BA52-45903B64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dirty="0"/>
              <a:t>FAKE NEWS DETECTION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30BCEAC-9D2A-4F2E-911E-7147EC86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04" y="2212981"/>
            <a:ext cx="8402789" cy="784211"/>
          </a:xfrm>
        </p:spPr>
        <p:txBody>
          <a:bodyPr anchor="ctr">
            <a:noAutofit/>
          </a:bodyPr>
          <a:lstStyle/>
          <a:p>
            <a:r>
              <a:rPr lang="en-US" sz="4800" dirty="0"/>
              <a:t>INITIAL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FD0BD-0DCC-BA4C-B8CB-F6A7C7E6FF92}"/>
              </a:ext>
            </a:extLst>
          </p:cNvPr>
          <p:cNvSpPr txBox="1"/>
          <p:nvPr/>
        </p:nvSpPr>
        <p:spPr>
          <a:xfrm>
            <a:off x="2238029" y="2935983"/>
            <a:ext cx="7715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bidirectional layers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dropout layers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A0D65D12-36C6-5C47-9BFD-E3BF4766A20D}"/>
              </a:ext>
            </a:extLst>
          </p:cNvPr>
          <p:cNvSpPr txBox="1">
            <a:spLocks/>
          </p:cNvSpPr>
          <p:nvPr/>
        </p:nvSpPr>
        <p:spPr>
          <a:xfrm>
            <a:off x="2798613" y="579005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7500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4B1EB520-45A4-4A25-99B5-42FF0E10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dirty="0"/>
              <a:t>12/08/2020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54BB6E34-C159-43E9-BA52-45903B64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dirty="0"/>
              <a:t>FAKE NEWS DETECTION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30BCEAC-9D2A-4F2E-911E-7147EC86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05" y="2644781"/>
            <a:ext cx="8402789" cy="784211"/>
          </a:xfrm>
        </p:spPr>
        <p:txBody>
          <a:bodyPr anchor="ctr">
            <a:noAutofit/>
          </a:bodyPr>
          <a:lstStyle/>
          <a:p>
            <a:r>
              <a:rPr lang="en-US" sz="4800" dirty="0"/>
              <a:t>PROJECT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FD0BD-0DCC-BA4C-B8CB-F6A7C7E6FF92}"/>
              </a:ext>
            </a:extLst>
          </p:cNvPr>
          <p:cNvSpPr txBox="1"/>
          <p:nvPr/>
        </p:nvSpPr>
        <p:spPr>
          <a:xfrm>
            <a:off x="2238031" y="3429000"/>
            <a:ext cx="7715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purpose of this project was the detect fake news detection based on the given article.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A0D65D12-36C6-5C47-9BFD-E3BF4766A20D}"/>
              </a:ext>
            </a:extLst>
          </p:cNvPr>
          <p:cNvSpPr txBox="1">
            <a:spLocks/>
          </p:cNvSpPr>
          <p:nvPr/>
        </p:nvSpPr>
        <p:spPr>
          <a:xfrm>
            <a:off x="2798613" y="579005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328212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4B1EB520-45A4-4A25-99B5-42FF0E10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dirty="0"/>
              <a:t>12/08/2020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54BB6E34-C159-43E9-BA52-45903B64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dirty="0"/>
              <a:t>FAKE NEWS DETECTION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30BCEAC-9D2A-4F2E-911E-7147EC86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03" y="899219"/>
            <a:ext cx="8402789" cy="784211"/>
          </a:xfrm>
        </p:spPr>
        <p:txBody>
          <a:bodyPr anchor="ctr">
            <a:noAutofit/>
          </a:bodyPr>
          <a:lstStyle/>
          <a:p>
            <a:r>
              <a:rPr lang="en-US" sz="4000" dirty="0"/>
              <a:t>FINAL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FD0BD-0DCC-BA4C-B8CB-F6A7C7E6FF92}"/>
              </a:ext>
            </a:extLst>
          </p:cNvPr>
          <p:cNvSpPr txBox="1"/>
          <p:nvPr/>
        </p:nvSpPr>
        <p:spPr>
          <a:xfrm>
            <a:off x="0" y="1754680"/>
            <a:ext cx="121919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embedding layer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Bidirectional LSTM layer with 64 neurons and return sequences turned off, another bidirectional LSTM layer with 16 neurons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Llayer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64 neurons and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relu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activation with a dropout layer of 0.50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layer with 1 neuron and sigmoid activation.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using batch size, epochs, learning rate, optimizer, and early stopping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A0D65D12-36C6-5C47-9BFD-E3BF4766A20D}"/>
              </a:ext>
            </a:extLst>
          </p:cNvPr>
          <p:cNvSpPr txBox="1">
            <a:spLocks/>
          </p:cNvSpPr>
          <p:nvPr/>
        </p:nvSpPr>
        <p:spPr>
          <a:xfrm>
            <a:off x="2798612" y="400253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260043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3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41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81EDAC-FF7D-9740-AC9A-2C0E563A6D2F}"/>
              </a:ext>
            </a:extLst>
          </p:cNvPr>
          <p:cNvSpPr/>
          <p:nvPr/>
        </p:nvSpPr>
        <p:spPr>
          <a:xfrm>
            <a:off x="1392772" y="5914509"/>
            <a:ext cx="3405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Validation Accuracy of RNN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F81F6-DABD-FF47-B695-753A93E28DCD}"/>
              </a:ext>
            </a:extLst>
          </p:cNvPr>
          <p:cNvSpPr/>
          <p:nvPr/>
        </p:nvSpPr>
        <p:spPr>
          <a:xfrm>
            <a:off x="7158801" y="5901922"/>
            <a:ext cx="288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Validation Loss of RNN 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5D5B6284-505D-B042-8914-3140B3C7465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8"/>
          <a:stretch/>
        </p:blipFill>
        <p:spPr bwMode="auto">
          <a:xfrm>
            <a:off x="609600" y="1905001"/>
            <a:ext cx="5081596" cy="3727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77EFF45-9856-DE45-9E69-18A7E705858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6"/>
          <a:stretch/>
        </p:blipFill>
        <p:spPr bwMode="auto">
          <a:xfrm>
            <a:off x="6166817" y="1998293"/>
            <a:ext cx="5693360" cy="36214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0604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3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F36943-B72D-174B-8B61-2B41C6351C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7572" y="1731943"/>
            <a:ext cx="6296428" cy="4052632"/>
          </a:xfrm>
        </p:spPr>
        <p:txBody>
          <a:bodyPr>
            <a:normAutofit/>
          </a:bodyPr>
          <a:lstStyle/>
          <a:p>
            <a:r>
              <a:rPr lang="en-US" sz="6600" dirty="0"/>
              <a:t>CNN</a:t>
            </a:r>
          </a:p>
          <a:p>
            <a:r>
              <a:rPr lang="en-US" sz="6600" dirty="0"/>
              <a:t>Model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42</a:t>
            </a:fld>
            <a:endParaRPr lang="en-US"/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545AB54-5640-764C-9F7D-848D63F7D0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80" r="28580"/>
          <a:stretch>
            <a:fillRect/>
          </a:stretch>
        </p:blipFill>
        <p:spPr>
          <a:xfrm>
            <a:off x="6604000" y="1731963"/>
            <a:ext cx="5256213" cy="4624387"/>
          </a:xfrm>
        </p:spPr>
      </p:pic>
    </p:spTree>
    <p:extLst>
      <p:ext uri="{BB962C8B-B14F-4D97-AF65-F5344CB8AC3E}">
        <p14:creationId xmlns:p14="http://schemas.microsoft.com/office/powerpoint/2010/main" val="3439359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4B1EB520-45A4-4A25-99B5-42FF0E10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dirty="0"/>
              <a:t>12/08/2020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54BB6E34-C159-43E9-BA52-45903B64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dirty="0"/>
              <a:t>FAKE NEWS DETECTION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30BCEAC-9D2A-4F2E-911E-7147EC86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04" y="2212981"/>
            <a:ext cx="8402789" cy="784211"/>
          </a:xfrm>
        </p:spPr>
        <p:txBody>
          <a:bodyPr anchor="ctr">
            <a:noAutofit/>
          </a:bodyPr>
          <a:lstStyle/>
          <a:p>
            <a:r>
              <a:rPr lang="en-US" sz="4800" dirty="0"/>
              <a:t>INITIAL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FD0BD-0DCC-BA4C-B8CB-F6A7C7E6FF92}"/>
              </a:ext>
            </a:extLst>
          </p:cNvPr>
          <p:cNvSpPr txBox="1"/>
          <p:nvPr/>
        </p:nvSpPr>
        <p:spPr>
          <a:xfrm>
            <a:off x="2238029" y="2935983"/>
            <a:ext cx="771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Former Data augmentation Model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A0D65D12-36C6-5C47-9BFD-E3BF4766A20D}"/>
              </a:ext>
            </a:extLst>
          </p:cNvPr>
          <p:cNvSpPr txBox="1">
            <a:spLocks/>
          </p:cNvSpPr>
          <p:nvPr/>
        </p:nvSpPr>
        <p:spPr>
          <a:xfrm>
            <a:off x="2798613" y="579005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4091996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4B1EB520-45A4-4A25-99B5-42FF0E10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dirty="0"/>
              <a:t>12/08/2020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54BB6E34-C159-43E9-BA52-45903B64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dirty="0"/>
              <a:t>FAKE NEWS DETECTION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30BCEAC-9D2A-4F2E-911E-7147EC86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03" y="899219"/>
            <a:ext cx="8402789" cy="784211"/>
          </a:xfrm>
        </p:spPr>
        <p:txBody>
          <a:bodyPr anchor="ctr">
            <a:noAutofit/>
          </a:bodyPr>
          <a:lstStyle/>
          <a:p>
            <a:r>
              <a:rPr lang="en-US" sz="4000" dirty="0"/>
              <a:t>FINAL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FD0BD-0DCC-BA4C-B8CB-F6A7C7E6FF92}"/>
              </a:ext>
            </a:extLst>
          </p:cNvPr>
          <p:cNvSpPr txBox="1"/>
          <p:nvPr/>
        </p:nvSpPr>
        <p:spPr>
          <a:xfrm>
            <a:off x="0" y="1754680"/>
            <a:ext cx="121919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embedding layer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 1D layer with 32 neurons and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relu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activation; a max pooling 1D layer followed by a flatten layer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Layer with 250 neurons and </a:t>
            </a:r>
            <a:r>
              <a:rPr lang="en-US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relu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activation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Final layer with 1 neurons and sigmoid activation.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using batch size, epochs, learning rate, optimizer, and early stopping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A0D65D12-36C6-5C47-9BFD-E3BF4766A20D}"/>
              </a:ext>
            </a:extLst>
          </p:cNvPr>
          <p:cNvSpPr txBox="1">
            <a:spLocks/>
          </p:cNvSpPr>
          <p:nvPr/>
        </p:nvSpPr>
        <p:spPr>
          <a:xfrm>
            <a:off x="2798612" y="400253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676849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3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45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81EDAC-FF7D-9740-AC9A-2C0E563A6D2F}"/>
              </a:ext>
            </a:extLst>
          </p:cNvPr>
          <p:cNvSpPr/>
          <p:nvPr/>
        </p:nvSpPr>
        <p:spPr>
          <a:xfrm>
            <a:off x="1392772" y="5914509"/>
            <a:ext cx="340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Validation Accuracy of CNN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F81F6-DABD-FF47-B695-753A93E28DCD}"/>
              </a:ext>
            </a:extLst>
          </p:cNvPr>
          <p:cNvSpPr/>
          <p:nvPr/>
        </p:nvSpPr>
        <p:spPr>
          <a:xfrm>
            <a:off x="7158801" y="5901922"/>
            <a:ext cx="2884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Validation Loss of CNN 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254ED56C-693E-E64A-B201-F2AA88DB18C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/>
          <a:stretch/>
        </p:blipFill>
        <p:spPr bwMode="auto">
          <a:xfrm>
            <a:off x="524726" y="1998293"/>
            <a:ext cx="5322390" cy="38437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52CC4A1E-0CD9-1649-8195-F12054BDD17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4"/>
          <a:stretch/>
        </p:blipFill>
        <p:spPr bwMode="auto">
          <a:xfrm>
            <a:off x="6196040" y="1998293"/>
            <a:ext cx="5560155" cy="36214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0152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706;p39">
            <a:extLst>
              <a:ext uri="{FF2B5EF4-FFF2-40B4-BE49-F238E27FC236}">
                <a16:creationId xmlns:a16="http://schemas.microsoft.com/office/drawing/2014/main" id="{B2610139-5387-9644-BFCD-0D737FF821B2}"/>
              </a:ext>
            </a:extLst>
          </p:cNvPr>
          <p:cNvGrpSpPr/>
          <p:nvPr/>
        </p:nvGrpSpPr>
        <p:grpSpPr>
          <a:xfrm rot="10800000" flipH="1">
            <a:off x="6095997" y="2271131"/>
            <a:ext cx="4432471" cy="3182916"/>
            <a:chOff x="3609450" y="1186000"/>
            <a:chExt cx="1448400" cy="971700"/>
          </a:xfrm>
        </p:grpSpPr>
        <p:sp>
          <p:nvSpPr>
            <p:cNvPr id="44" name="Google Shape;707;p39">
              <a:extLst>
                <a:ext uri="{FF2B5EF4-FFF2-40B4-BE49-F238E27FC236}">
                  <a16:creationId xmlns:a16="http://schemas.microsoft.com/office/drawing/2014/main" id="{08072F94-D0FA-A742-8C08-931871E4143B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708;p39">
              <a:extLst>
                <a:ext uri="{FF2B5EF4-FFF2-40B4-BE49-F238E27FC236}">
                  <a16:creationId xmlns:a16="http://schemas.microsoft.com/office/drawing/2014/main" id="{F339ED18-E71C-DF40-A1C9-35ED2A17E675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709;p39">
              <a:extLst>
                <a:ext uri="{FF2B5EF4-FFF2-40B4-BE49-F238E27FC236}">
                  <a16:creationId xmlns:a16="http://schemas.microsoft.com/office/drawing/2014/main" id="{3510E7BB-12AD-5C46-80D1-697532681CE9}"/>
                </a:ext>
              </a:extLst>
            </p:cNvPr>
            <p:cNvCxnSpPr>
              <a:stCxn id="44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3C319-48C5-134B-84C4-D6D580FE11F6}"/>
              </a:ext>
            </a:extLst>
          </p:cNvPr>
          <p:cNvSpPr txBox="1"/>
          <p:nvPr/>
        </p:nvSpPr>
        <p:spPr>
          <a:xfrm>
            <a:off x="170791" y="3167345"/>
            <a:ext cx="5897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B6ECFB-B82C-D94A-B516-3B663D2C0826}"/>
              </a:ext>
            </a:extLst>
          </p:cNvPr>
          <p:cNvSpPr txBox="1"/>
          <p:nvPr/>
        </p:nvSpPr>
        <p:spPr>
          <a:xfrm>
            <a:off x="7670046" y="2721070"/>
            <a:ext cx="27431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O4</a:t>
            </a:r>
            <a:endParaRPr lang="en-US" sz="32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28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4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47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DEA53-0E4E-FF4B-B71B-F36830C8863D}"/>
              </a:ext>
            </a:extLst>
          </p:cNvPr>
          <p:cNvSpPr txBox="1"/>
          <p:nvPr/>
        </p:nvSpPr>
        <p:spPr>
          <a:xfrm>
            <a:off x="3936996" y="6079291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GloVe</a:t>
            </a:r>
            <a:r>
              <a:rPr lang="en-US" dirty="0"/>
              <a:t> Model Confusion Matrix</a:t>
            </a:r>
          </a:p>
        </p:txBody>
      </p:sp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EBD29674-91EB-8C4C-8935-BDD1AF4600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97" y="1766050"/>
            <a:ext cx="5084605" cy="4313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139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4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48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DEA53-0E4E-FF4B-B71B-F36830C8863D}"/>
              </a:ext>
            </a:extLst>
          </p:cNvPr>
          <p:cNvSpPr txBox="1"/>
          <p:nvPr/>
        </p:nvSpPr>
        <p:spPr>
          <a:xfrm>
            <a:off x="3936996" y="6079291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RNN Model Confusion Matrix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5C36C2D-F105-9F41-8B04-0E0EB48754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8" y="1651000"/>
            <a:ext cx="4953003" cy="4336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688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4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49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DEA53-0E4E-FF4B-B71B-F36830C8863D}"/>
              </a:ext>
            </a:extLst>
          </p:cNvPr>
          <p:cNvSpPr txBox="1"/>
          <p:nvPr/>
        </p:nvSpPr>
        <p:spPr>
          <a:xfrm>
            <a:off x="3936996" y="6079291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 Model Confusion Matrix</a:t>
            </a: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CA9ED15-D9C1-3442-87BA-DC66567324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1651000"/>
            <a:ext cx="4979670" cy="4336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500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706;p39">
            <a:extLst>
              <a:ext uri="{FF2B5EF4-FFF2-40B4-BE49-F238E27FC236}">
                <a16:creationId xmlns:a16="http://schemas.microsoft.com/office/drawing/2014/main" id="{B2610139-5387-9644-BFCD-0D737FF821B2}"/>
              </a:ext>
            </a:extLst>
          </p:cNvPr>
          <p:cNvGrpSpPr/>
          <p:nvPr/>
        </p:nvGrpSpPr>
        <p:grpSpPr>
          <a:xfrm rot="10800000" flipH="1">
            <a:off x="6095997" y="2271131"/>
            <a:ext cx="4432471" cy="3182916"/>
            <a:chOff x="3609450" y="1186000"/>
            <a:chExt cx="1448400" cy="971700"/>
          </a:xfrm>
        </p:grpSpPr>
        <p:sp>
          <p:nvSpPr>
            <p:cNvPr id="44" name="Google Shape;707;p39">
              <a:extLst>
                <a:ext uri="{FF2B5EF4-FFF2-40B4-BE49-F238E27FC236}">
                  <a16:creationId xmlns:a16="http://schemas.microsoft.com/office/drawing/2014/main" id="{08072F94-D0FA-A742-8C08-931871E4143B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708;p39">
              <a:extLst>
                <a:ext uri="{FF2B5EF4-FFF2-40B4-BE49-F238E27FC236}">
                  <a16:creationId xmlns:a16="http://schemas.microsoft.com/office/drawing/2014/main" id="{F339ED18-E71C-DF40-A1C9-35ED2A17E675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709;p39">
              <a:extLst>
                <a:ext uri="{FF2B5EF4-FFF2-40B4-BE49-F238E27FC236}">
                  <a16:creationId xmlns:a16="http://schemas.microsoft.com/office/drawing/2014/main" id="{3510E7BB-12AD-5C46-80D1-697532681CE9}"/>
                </a:ext>
              </a:extLst>
            </p:cNvPr>
            <p:cNvCxnSpPr>
              <a:stCxn id="44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3C319-48C5-134B-84C4-D6D580FE11F6}"/>
              </a:ext>
            </a:extLst>
          </p:cNvPr>
          <p:cNvSpPr txBox="1"/>
          <p:nvPr/>
        </p:nvSpPr>
        <p:spPr>
          <a:xfrm>
            <a:off x="141379" y="3200868"/>
            <a:ext cx="5897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EXPLORATION</a:t>
            </a:r>
          </a:p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PREPROCESSING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B6ECFB-B82C-D94A-B516-3B663D2C0826}"/>
              </a:ext>
            </a:extLst>
          </p:cNvPr>
          <p:cNvSpPr txBox="1"/>
          <p:nvPr/>
        </p:nvSpPr>
        <p:spPr>
          <a:xfrm>
            <a:off x="7670046" y="2721070"/>
            <a:ext cx="27431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O2</a:t>
            </a:r>
            <a:endParaRPr lang="en-US" sz="32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40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4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50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Screen Shot 2020-12-03 at 5.00.26 PM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FA34E84-757A-2C48-B529-7428604B5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46" y="1621538"/>
            <a:ext cx="7972499" cy="47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01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706;p39">
            <a:extLst>
              <a:ext uri="{FF2B5EF4-FFF2-40B4-BE49-F238E27FC236}">
                <a16:creationId xmlns:a16="http://schemas.microsoft.com/office/drawing/2014/main" id="{B2610139-5387-9644-BFCD-0D737FF821B2}"/>
              </a:ext>
            </a:extLst>
          </p:cNvPr>
          <p:cNvGrpSpPr/>
          <p:nvPr/>
        </p:nvGrpSpPr>
        <p:grpSpPr>
          <a:xfrm flipH="1">
            <a:off x="2495191" y="2256830"/>
            <a:ext cx="4432471" cy="3182916"/>
            <a:chOff x="3609450" y="1186000"/>
            <a:chExt cx="1448400" cy="971700"/>
          </a:xfrm>
        </p:grpSpPr>
        <p:sp>
          <p:nvSpPr>
            <p:cNvPr id="44" name="Google Shape;707;p39">
              <a:extLst>
                <a:ext uri="{FF2B5EF4-FFF2-40B4-BE49-F238E27FC236}">
                  <a16:creationId xmlns:a16="http://schemas.microsoft.com/office/drawing/2014/main" id="{08072F94-D0FA-A742-8C08-931871E4143B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708;p39">
              <a:extLst>
                <a:ext uri="{FF2B5EF4-FFF2-40B4-BE49-F238E27FC236}">
                  <a16:creationId xmlns:a16="http://schemas.microsoft.com/office/drawing/2014/main" id="{F339ED18-E71C-DF40-A1C9-35ED2A17E675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709;p39">
              <a:extLst>
                <a:ext uri="{FF2B5EF4-FFF2-40B4-BE49-F238E27FC236}">
                  <a16:creationId xmlns:a16="http://schemas.microsoft.com/office/drawing/2014/main" id="{3510E7BB-12AD-5C46-80D1-697532681CE9}"/>
                </a:ext>
              </a:extLst>
            </p:cNvPr>
            <p:cNvCxnSpPr>
              <a:stCxn id="44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3C319-48C5-134B-84C4-D6D580FE11F6}"/>
              </a:ext>
            </a:extLst>
          </p:cNvPr>
          <p:cNvSpPr txBox="1"/>
          <p:nvPr/>
        </p:nvSpPr>
        <p:spPr>
          <a:xfrm>
            <a:off x="6989135" y="3447091"/>
            <a:ext cx="4919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B6ECFB-B82C-D94A-B516-3B663D2C0826}"/>
              </a:ext>
            </a:extLst>
          </p:cNvPr>
          <p:cNvSpPr txBox="1"/>
          <p:nvPr/>
        </p:nvSpPr>
        <p:spPr>
          <a:xfrm>
            <a:off x="2640024" y="2740291"/>
            <a:ext cx="27431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O5</a:t>
            </a:r>
            <a:endParaRPr lang="en-US" sz="32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5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4B1EB520-45A4-4A25-99B5-42FF0E10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dirty="0"/>
              <a:t>12/08/2020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54BB6E34-C159-43E9-BA52-45903B64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dirty="0"/>
              <a:t>FAKE NEWS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FD0BD-0DCC-BA4C-B8CB-F6A7C7E6FF92}"/>
              </a:ext>
            </a:extLst>
          </p:cNvPr>
          <p:cNvSpPr txBox="1"/>
          <p:nvPr/>
        </p:nvSpPr>
        <p:spPr>
          <a:xfrm>
            <a:off x="242110" y="2108670"/>
            <a:ext cx="11707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CNN and RNN are less than a percent in accuracy after running the models multiple times</a:t>
            </a:r>
          </a:p>
          <a:p>
            <a:pPr algn="ctr"/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CNN is relatively the best choice as all precision, recall and f1 sources are relatively average.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GloVe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model although hypothesized to performed better. It under performed as it as the lowest accuracy, recall and f1 score although it has the highest precision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A0D65D12-36C6-5C47-9BFD-E3BF4766A20D}"/>
              </a:ext>
            </a:extLst>
          </p:cNvPr>
          <p:cNvSpPr txBox="1">
            <a:spLocks/>
          </p:cNvSpPr>
          <p:nvPr/>
        </p:nvSpPr>
        <p:spPr>
          <a:xfrm>
            <a:off x="2798613" y="579005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3773960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4B1EB520-45A4-4A25-99B5-42FF0E10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7572" y="579005"/>
            <a:ext cx="2187619" cy="789832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dirty="0"/>
              <a:t>12/08/2020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54BB6E34-C159-43E9-BA52-45903B64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6796" y="586746"/>
            <a:ext cx="2163381" cy="782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dirty="0"/>
              <a:t>FAKE NEWS DETECTION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30BCEAC-9D2A-4F2E-911E-7147EC86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03" y="899219"/>
            <a:ext cx="8402789" cy="784211"/>
          </a:xfrm>
        </p:spPr>
        <p:txBody>
          <a:bodyPr anchor="ctr">
            <a:no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FD0BD-0DCC-BA4C-B8CB-F6A7C7E6FF92}"/>
              </a:ext>
            </a:extLst>
          </p:cNvPr>
          <p:cNvSpPr txBox="1"/>
          <p:nvPr/>
        </p:nvSpPr>
        <p:spPr>
          <a:xfrm>
            <a:off x="533398" y="2093073"/>
            <a:ext cx="111251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(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Dictionary.com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n.d.)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 (Mitchell,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Jurkowitz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Oliphant, &amp; Shearer, 2020)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[3] R. K.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Kaliyar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"Fake News Detection Using A Deep Neural Network," 2018 4th International Conference on Computing Communication and Automation (ICCCA), Greater Noida, India, 2018, pp. 1-7,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10.1109/CCAA.2018.8777343.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[4] Thota,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Aswini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Tilak, Priyanka; Ahluwalia,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Simrat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and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Lohia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Nibrat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(2018) "Fake News Detection: A Deep Learning Approach," SMU Data Science Review: Vol. 1 : No. 3 , Article 10.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[5] (Pennington,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Socher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&amp; Manning, 2014)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A0D65D12-36C6-5C47-9BFD-E3BF4766A20D}"/>
              </a:ext>
            </a:extLst>
          </p:cNvPr>
          <p:cNvSpPr txBox="1">
            <a:spLocks/>
          </p:cNvSpPr>
          <p:nvPr/>
        </p:nvSpPr>
        <p:spPr>
          <a:xfrm>
            <a:off x="2798612" y="400253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3695544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543D-C5A6-4D43-B39E-5403AE63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CD98-5237-4EFB-ACE2-3AF54D2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Fake News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54</a:t>
            </a:fld>
            <a:endParaRPr lang="en-US"/>
          </a:p>
        </p:txBody>
      </p:sp>
      <p:pic>
        <p:nvPicPr>
          <p:cNvPr id="10" name="Picture Placeholder 9" descr="Text&#10;&#10;Description automatically generated">
            <a:extLst>
              <a:ext uri="{FF2B5EF4-FFF2-40B4-BE49-F238E27FC236}">
                <a16:creationId xmlns:a16="http://schemas.microsoft.com/office/drawing/2014/main" id="{7F88CC2C-4652-1B4E-834F-4E3BE968CAD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rcRect l="35842" r="35842"/>
          <a:stretch>
            <a:fillRect/>
          </a:stretch>
        </p:blipFill>
        <p:spPr/>
      </p:pic>
      <p:pic>
        <p:nvPicPr>
          <p:cNvPr id="14" name="Picture Placeholder 13" descr="Text&#10;&#10;Description automatically generated">
            <a:extLst>
              <a:ext uri="{FF2B5EF4-FFF2-40B4-BE49-F238E27FC236}">
                <a16:creationId xmlns:a16="http://schemas.microsoft.com/office/drawing/2014/main" id="{40CB3BF5-2654-AB45-9A20-C070F012DD4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33903" r="33903"/>
          <a:stretch>
            <a:fillRect/>
          </a:stretch>
        </p:blipFill>
        <p:spPr>
          <a:xfrm>
            <a:off x="9696795" y="1710703"/>
            <a:ext cx="2163381" cy="4600369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D1F191-7366-6A4D-A597-D45CB2490B55}"/>
              </a:ext>
            </a:extLst>
          </p:cNvPr>
          <p:cNvSpPr txBox="1"/>
          <p:nvPr/>
        </p:nvSpPr>
        <p:spPr>
          <a:xfrm>
            <a:off x="3483425" y="3105834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CREDITS:</a:t>
            </a:r>
            <a:r>
              <a:rPr lang="en-US" dirty="0"/>
              <a:t> This presentation template was created by</a:t>
            </a:r>
          </a:p>
          <a:p>
            <a:pPr algn="ctr"/>
            <a:r>
              <a:rPr lang="en-US" dirty="0" err="1"/>
              <a:t>www.presentationgo.com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9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F36943-B72D-174B-8B61-2B41C6351C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7572" y="1731943"/>
            <a:ext cx="6296428" cy="4052632"/>
          </a:xfrm>
        </p:spPr>
        <p:txBody>
          <a:bodyPr/>
          <a:lstStyle/>
          <a:p>
            <a:r>
              <a:rPr lang="en-US" dirty="0"/>
              <a:t>EXPLORING DATA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545AB54-5640-764C-9F7D-848D63F7D0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80" r="28580"/>
          <a:stretch>
            <a:fillRect/>
          </a:stretch>
        </p:blipFill>
        <p:spPr>
          <a:xfrm>
            <a:off x="6604000" y="1731963"/>
            <a:ext cx="5256213" cy="4624387"/>
          </a:xfrm>
        </p:spPr>
      </p:pic>
    </p:spTree>
    <p:extLst>
      <p:ext uri="{BB962C8B-B14F-4D97-AF65-F5344CB8AC3E}">
        <p14:creationId xmlns:p14="http://schemas.microsoft.com/office/powerpoint/2010/main" val="112122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3CA45-1438-0A49-9757-B24B6271F45D}"/>
              </a:ext>
            </a:extLst>
          </p:cNvPr>
          <p:cNvSpPr txBox="1"/>
          <p:nvPr/>
        </p:nvSpPr>
        <p:spPr>
          <a:xfrm>
            <a:off x="685800" y="2347804"/>
            <a:ext cx="1074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dataset was obtained from the IEEE Data Port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dataset held 34,907 observations with 7 variables between two datasets – </a:t>
            </a: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FakeNewsNet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Liar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 object and 1 numeric variables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was no missing values.  </a:t>
            </a:r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SECTION 2</a:t>
            </a:r>
            <a:endParaRPr lang="en-US" sz="3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83FA1-4F4C-564F-918B-8C6C6A4E8F67}"/>
              </a:ext>
            </a:extLst>
          </p:cNvPr>
          <p:cNvSpPr/>
          <p:nvPr/>
        </p:nvSpPr>
        <p:spPr>
          <a:xfrm>
            <a:off x="319694" y="1651000"/>
            <a:ext cx="11552605" cy="47053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3CA45-1438-0A49-9757-B24B6271F45D}"/>
              </a:ext>
            </a:extLst>
          </p:cNvPr>
          <p:cNvSpPr txBox="1"/>
          <p:nvPr/>
        </p:nvSpPr>
        <p:spPr>
          <a:xfrm>
            <a:off x="2671607" y="3191941"/>
            <a:ext cx="541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8391D-3345-3E4F-83AC-77B6581A0FD4}"/>
              </a:ext>
            </a:extLst>
          </p:cNvPr>
          <p:cNvSpPr txBox="1"/>
          <p:nvPr/>
        </p:nvSpPr>
        <p:spPr>
          <a:xfrm>
            <a:off x="6095996" y="3095734"/>
            <a:ext cx="541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paragraph_based_content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fullText_based_content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label_fnn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753D038C-73EA-5A48-93A9-CE7BA8F9626C}"/>
              </a:ext>
            </a:extLst>
          </p:cNvPr>
          <p:cNvSpPr txBox="1">
            <a:spLocks/>
          </p:cNvSpPr>
          <p:nvPr/>
        </p:nvSpPr>
        <p:spPr>
          <a:xfrm>
            <a:off x="2671607" y="2029365"/>
            <a:ext cx="6594772" cy="784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INITIAL VARIBALES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8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2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F36943-B72D-174B-8B61-2B41C6351CF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7572" y="1731943"/>
            <a:ext cx="6296428" cy="4052632"/>
          </a:xfrm>
        </p:spPr>
        <p:txBody>
          <a:bodyPr>
            <a:normAutofit/>
          </a:bodyPr>
          <a:lstStyle/>
          <a:p>
            <a:r>
              <a:rPr lang="en-US" sz="4800" dirty="0"/>
              <a:t>PREPROCESSING</a:t>
            </a:r>
          </a:p>
          <a:p>
            <a:r>
              <a:rPr lang="en-US" sz="4800" dirty="0"/>
              <a:t>DATA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12/08/2020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FAKE NEWS DETECTION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A545AB54-5640-764C-9F7D-848D63F7D0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80" r="28580"/>
          <a:stretch>
            <a:fillRect/>
          </a:stretch>
        </p:blipFill>
        <p:spPr>
          <a:xfrm>
            <a:off x="6604000" y="1731963"/>
            <a:ext cx="5256213" cy="4624387"/>
          </a:xfrm>
        </p:spPr>
      </p:pic>
    </p:spTree>
    <p:extLst>
      <p:ext uri="{BB962C8B-B14F-4D97-AF65-F5344CB8AC3E}">
        <p14:creationId xmlns:p14="http://schemas.microsoft.com/office/powerpoint/2010/main" val="33229357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GO - Newspaper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94_T_PGO_NEWSPAPER-16x9.pptx" id="{622CE560-89A1-4482-8D37-C41940796985}" vid="{B43D27DD-375A-4DCC-9E43-EA0B5BC26202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94_T_PGO_NEWSPAPER-16x9.pptx" id="{622CE560-89A1-4482-8D37-C41940796985}" vid="{CFFB34C2-754E-40C2-86C2-C8FC9E2075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2146</Words>
  <Application>Microsoft Macintosh PowerPoint</Application>
  <PresentationFormat>Widescreen</PresentationFormat>
  <Paragraphs>506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Open Sans</vt:lpstr>
      <vt:lpstr>Times New Roman</vt:lpstr>
      <vt:lpstr>Verdana</vt:lpstr>
      <vt:lpstr>PresentationGO</vt:lpstr>
      <vt:lpstr>Designed by PresentationGO</vt:lpstr>
      <vt:lpstr>FAKE NEWS DETECTION Department of Computer Science, University of Illinois Springfield CSC 535: Deep Learning </vt:lpstr>
      <vt:lpstr>OVERVIEW</vt:lpstr>
      <vt:lpstr>SECTION 1</vt:lpstr>
      <vt:lpstr>PROJECT DESCRIPTION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2</vt:lpstr>
      <vt:lpstr>SECTION 3</vt:lpstr>
      <vt:lpstr>HYPOTHESIS</vt:lpstr>
      <vt:lpstr>SECTION 3</vt:lpstr>
      <vt:lpstr>INITIAL MODEL</vt:lpstr>
      <vt:lpstr>FINAL MODEL</vt:lpstr>
      <vt:lpstr>SECTION 3</vt:lpstr>
      <vt:lpstr>SECTION 3</vt:lpstr>
      <vt:lpstr>INITIAL MODEL</vt:lpstr>
      <vt:lpstr>FINAL MODEL</vt:lpstr>
      <vt:lpstr>SECTION 3</vt:lpstr>
      <vt:lpstr>SECTION 3</vt:lpstr>
      <vt:lpstr>INITIAL MODEL</vt:lpstr>
      <vt:lpstr>FINAL MODEL</vt:lpstr>
      <vt:lpstr>SECTION 3</vt:lpstr>
      <vt:lpstr>SECTION 4</vt:lpstr>
      <vt:lpstr>SECTION 4</vt:lpstr>
      <vt:lpstr>SECTION 4</vt:lpstr>
      <vt:lpstr>SECTION 4</vt:lpstr>
      <vt:lpstr>SECTION 4</vt:lpstr>
      <vt:lpstr>SECTION 5</vt:lpstr>
      <vt:lpstr>PowerPoint Presentation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Department of Computer Science, University of Illinois Springfield CSC 535: Deep Learning </dc:title>
  <dc:creator>Evans, Antone J</dc:creator>
  <cp:lastModifiedBy>Evans, Antone J</cp:lastModifiedBy>
  <cp:revision>11</cp:revision>
  <dcterms:created xsi:type="dcterms:W3CDTF">2020-12-03T21:18:03Z</dcterms:created>
  <dcterms:modified xsi:type="dcterms:W3CDTF">2020-12-06T02:42:49Z</dcterms:modified>
</cp:coreProperties>
</file>