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60"/>
  </p:normalViewPr>
  <p:slideViewPr>
    <p:cSldViewPr snapToGrid="0" snapToObjects="1">
      <p:cViewPr varScale="1">
        <p:scale>
          <a:sx n="74" d="100"/>
          <a:sy n="74"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overlayTitl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779463" y="1597025"/>
            <a:ext cx="7583488" cy="1679575"/>
          </a:xfrm>
        </p:spPr>
        <p:txBody>
          <a:bodyPr anchor="b" anchorCtr="0"/>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79463" y="3276600"/>
            <a:ext cx="7583487" cy="1752600"/>
          </a:xfrm>
        </p:spPr>
        <p:txBody>
          <a:bodyPr/>
          <a:lstStyle>
            <a:lvl1pPr marL="0" indent="0" algn="ctr">
              <a:lnSpc>
                <a:spcPct val="110000"/>
              </a:lnSpc>
              <a:spcBef>
                <a:spcPts val="6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727892" y="838200"/>
            <a:ext cx="3474720" cy="4572000"/>
          </a:xfrm>
          <a:prstGeom prst="roundRect">
            <a:avLst>
              <a:gd name="adj" fmla="val 10888"/>
            </a:avLst>
          </a:prstGeom>
          <a:solidFill>
            <a:schemeClr val="bg1">
              <a:lumMod val="75000"/>
            </a:schemeClr>
          </a:solidFill>
          <a:effectLst>
            <a:reflection blurRad="6350" stA="20000" endA="300" endPos="25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7"/>
            <a:ext cx="7583488"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Text Placeholder 3"/>
          <p:cNvSpPr>
            <a:spLocks noGrp="1"/>
          </p:cNvSpPr>
          <p:nvPr>
            <p:ph type="body" sz="half" idx="2"/>
          </p:nvPr>
        </p:nvSpPr>
        <p:spPr>
          <a:xfrm>
            <a:off x="779463" y="1371600"/>
            <a:ext cx="7583488" cy="13716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9" name="Picture Placeholder 2"/>
          <p:cNvSpPr>
            <a:spLocks noGrp="1"/>
          </p:cNvSpPr>
          <p:nvPr>
            <p:ph type="pic" idx="1"/>
          </p:nvPr>
        </p:nvSpPr>
        <p:spPr>
          <a:xfrm>
            <a:off x="2514600" y="2743200"/>
            <a:ext cx="4114800" cy="28194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marL="365760" indent="-365760">
              <a:defRPr/>
            </a:lvl1pPr>
            <a:lvl2pPr marL="731520" indent="-365760">
              <a:defRPr/>
            </a:lvl2pPr>
            <a:lvl3pPr marL="1097280" indent="-365760">
              <a:defRPr/>
            </a:lvl3pPr>
            <a:lvl4pPr marL="1463040" indent="-365760">
              <a:defRPr/>
            </a:lvl4pPr>
            <a:lvl5pPr marL="1828800" indent="-365760">
              <a:defRPr/>
            </a:lvl5pPr>
            <a:lvl6pPr marL="2194560" indent="-365760">
              <a:defRPr/>
            </a:lvl6pPr>
            <a:lvl7pPr marL="2560320" indent="-365760">
              <a:defRPr/>
            </a:lvl7pPr>
            <a:lvl8pPr marL="2926080" indent="-365760">
              <a:defRPr/>
            </a:lvl8pPr>
            <a:lvl9pPr marL="3291840" indent="-36576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overlayVertical.png"/>
          <p:cNvPicPr>
            <a:picLocks noChangeAspect="1"/>
          </p:cNvPicPr>
          <p:nvPr/>
        </p:nvPicPr>
        <p:blipFill>
          <a:blip r:embed="rId2"/>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7239000" y="838200"/>
            <a:ext cx="1676400" cy="5053013"/>
          </a:xfrm>
        </p:spPr>
        <p:txBody>
          <a:bodyPr vert="eaVert"/>
          <a:lstStyle>
            <a:lvl1pPr>
              <a:defRPr sz="3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9462" y="838200"/>
            <a:ext cx="6019800" cy="505301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picTx" preserve="1">
  <p:cSld name="Title Slide with Picture">
    <p:spTree>
      <p:nvGrpSpPr>
        <p:cNvPr id="1" name=""/>
        <p:cNvGrpSpPr/>
        <p:nvPr/>
      </p:nvGrpSpPr>
      <p:grpSpPr>
        <a:xfrm>
          <a:off x="0" y="0"/>
          <a:ext cx="0" cy="0"/>
          <a:chOff x="0" y="0"/>
          <a:chExt cx="0" cy="0"/>
        </a:xfrm>
      </p:grpSpPr>
      <p:pic>
        <p:nvPicPr>
          <p:cNvPr id="9" name="Picture 8" descr="overlayText.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781812" y="3254188"/>
            <a:ext cx="7580376" cy="1685365"/>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400" b="1" kern="120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514600" y="457200"/>
            <a:ext cx="4114800" cy="27432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781812" y="4953000"/>
            <a:ext cx="7580376" cy="914400"/>
          </a:xfrm>
        </p:spPr>
        <p:txBody>
          <a:bodyPr>
            <a:normAutofit/>
          </a:bodyPr>
          <a:lstStyle>
            <a:lvl1pPr marL="0" indent="0" algn="ctr">
              <a:spcBef>
                <a:spcPts val="3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806450" y="1627188"/>
            <a:ext cx="7580376" cy="1682496"/>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44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806450" y="3309411"/>
            <a:ext cx="7580376" cy="1755648"/>
          </a:xfrm>
        </p:spPr>
        <p:txBody>
          <a:bodyPr vert="horz" lIns="91440" tIns="45720" rIns="91440" bIns="45720" rtlCol="0">
            <a:normAutofit/>
          </a:bodyPr>
          <a:lstStyle>
            <a:lvl1pPr marL="0" indent="0" algn="ctr" defTabSz="914400" rtl="0" eaLnBrk="1" latinLnBrk="0" hangingPunct="1">
              <a:lnSpc>
                <a:spcPct val="110000"/>
              </a:lnSpc>
              <a:spcBef>
                <a:spcPts val="600"/>
              </a:spcBef>
              <a:spcAft>
                <a:spcPts val="0"/>
              </a:spcAft>
              <a:buSzPct val="90000"/>
              <a:buFont typeface="Wingdings" pitchFamily="2" charset="2"/>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6788"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66216"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66216" y="2174875"/>
            <a:ext cx="3529584" cy="3716338"/>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tabLst/>
              <a:defRPr sz="1800"/>
            </a:lvl6pPr>
            <a:lvl7pPr marL="1603375" indent="-231775">
              <a:tabLst/>
              <a:defRPr sz="1800"/>
            </a:lvl7pPr>
            <a:lvl8pPr marL="1828800" indent="-231775">
              <a:tabLst/>
              <a:defRPr sz="1800"/>
            </a:lvl8pPr>
            <a:lvl9pPr marL="2060575" indent="-231775">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3529584" cy="3716338"/>
          </a:xfrm>
        </p:spPr>
        <p:txBody>
          <a:bodyPr>
            <a:noAutofit/>
          </a:bodyPr>
          <a:lstStyle>
            <a:lvl1pPr marL="2317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2pPr>
            <a:lvl3pPr marL="6889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3pPr>
            <a:lvl4pPr marL="9144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4pPr>
            <a:lvl5pPr marL="11461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5pPr>
            <a:lvl6pPr marL="13716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16033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18288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2060575" indent="-231775" algn="l" defTabSz="914400" rtl="0" eaLnBrk="1" latinLnBrk="0" hangingPunct="1">
              <a:buSzPct val="90000"/>
              <a:buFont typeface="Wingdings" pitchFamily="2" charset="2"/>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overlayBlank.pn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smtClean="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727892" y="838200"/>
            <a:ext cx="3474720" cy="4572000"/>
          </a:xfrm>
        </p:spPr>
        <p:txBody>
          <a:bodyPr>
            <a:normAutofit/>
          </a:bodyPr>
          <a:lstStyle>
            <a:lvl1pPr marL="282575" indent="-282575">
              <a:defRPr sz="2400"/>
            </a:lvl1pPr>
            <a:lvl2pPr marL="573088" indent="-282575">
              <a:defRPr sz="2200"/>
            </a:lvl2pPr>
            <a:lvl3pPr marL="855663" indent="-282575">
              <a:defRPr sz="20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overlayText.png"/>
          <p:cNvPicPr>
            <a:picLocks noChangeAspect="1"/>
          </p:cNvPicPr>
          <p:nvPr/>
        </p:nvPicPr>
        <p:blipFill>
          <a:blip r:embed="rId15"/>
          <a:stretch>
            <a:fillRect/>
          </a:stretch>
        </p:blipFill>
        <p:spPr>
          <a:xfrm>
            <a:off x="0" y="0"/>
            <a:ext cx="9144000" cy="6858000"/>
          </a:xfrm>
          <a:prstGeom prst="rect">
            <a:avLst/>
          </a:prstGeom>
        </p:spPr>
      </p:pic>
      <p:sp>
        <p:nvSpPr>
          <p:cNvPr id="2" name="Title Placeholder 1"/>
          <p:cNvSpPr>
            <a:spLocks noGrp="1"/>
          </p:cNvSpPr>
          <p:nvPr>
            <p:ph type="title"/>
          </p:nvPr>
        </p:nvSpPr>
        <p:spPr>
          <a:xfrm>
            <a:off x="779463" y="89647"/>
            <a:ext cx="7583488"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55675" y="1600200"/>
            <a:ext cx="7232650" cy="42910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86400" y="6172200"/>
            <a:ext cx="3200400" cy="365125"/>
          </a:xfrm>
          <a:prstGeom prst="rect">
            <a:avLst/>
          </a:prstGeom>
        </p:spPr>
        <p:txBody>
          <a:bodyPr vert="horz" lIns="91440" tIns="45720" rIns="91440" bIns="45720" rtlCol="0" anchor="ctr"/>
          <a:lstStyle>
            <a:lvl1pPr algn="r">
              <a:defRPr sz="1000" b="1">
                <a:solidFill>
                  <a:schemeClr val="bg1"/>
                </a:solidFill>
              </a:defRPr>
            </a:lvl1pPr>
          </a:lstStyle>
          <a:p>
            <a:fld id="{8E36636D-D922-432D-A958-524484B5923D}" type="datetimeFigureOut">
              <a:rPr lang="en-US" smtClean="0"/>
              <a:pPr/>
              <a:t>10/18/2016</a:t>
            </a:fld>
            <a:endParaRPr lang="en-US"/>
          </a:p>
        </p:txBody>
      </p:sp>
      <p:sp>
        <p:nvSpPr>
          <p:cNvPr id="5" name="Footer Placeholder 4"/>
          <p:cNvSpPr>
            <a:spLocks noGrp="1"/>
          </p:cNvSpPr>
          <p:nvPr>
            <p:ph type="ftr" sz="quarter" idx="3"/>
          </p:nvPr>
        </p:nvSpPr>
        <p:spPr>
          <a:xfrm>
            <a:off x="457200" y="6172200"/>
            <a:ext cx="3200400" cy="365125"/>
          </a:xfrm>
          <a:prstGeom prst="rect">
            <a:avLst/>
          </a:prstGeom>
        </p:spPr>
        <p:txBody>
          <a:bodyPr vert="horz" lIns="91440" tIns="45720" rIns="91440" bIns="45720" rtlCol="0" anchor="ctr"/>
          <a:lstStyle>
            <a:lvl1pPr algn="l">
              <a:defRPr sz="1000" b="1">
                <a:solidFill>
                  <a:schemeClr val="bg1"/>
                </a:solidFill>
              </a:defRPr>
            </a:lvl1pPr>
          </a:lstStyle>
          <a:p>
            <a:endParaRPr lang="en-US"/>
          </a:p>
        </p:txBody>
      </p:sp>
      <p:sp>
        <p:nvSpPr>
          <p:cNvPr id="6" name="Slide Number Placeholder 5"/>
          <p:cNvSpPr>
            <a:spLocks noGrp="1"/>
          </p:cNvSpPr>
          <p:nvPr>
            <p:ph type="sldNum" sz="quarter" idx="4"/>
          </p:nvPr>
        </p:nvSpPr>
        <p:spPr>
          <a:xfrm>
            <a:off x="4305300" y="6172200"/>
            <a:ext cx="533400" cy="365125"/>
          </a:xfrm>
          <a:prstGeom prst="rect">
            <a:avLst/>
          </a:prstGeom>
        </p:spPr>
        <p:txBody>
          <a:bodyPr vert="horz" lIns="91440" tIns="45720" rIns="91440" bIns="45720" rtlCol="0" anchor="ctr"/>
          <a:lstStyle>
            <a:lvl1pPr algn="ctr">
              <a:defRPr sz="1000" b="1">
                <a:solidFill>
                  <a:schemeClr val="bg1"/>
                </a:solidFill>
              </a:defRPr>
            </a:lvl1pPr>
          </a:lstStyle>
          <a:p>
            <a:fld id="{DF28FB93-0A08-4E7D-8E63-9EFA29F1E0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Lst>
  <p:txStyles>
    <p:titleStyle>
      <a:lvl1pPr algn="ctr" defTabSz="914400" rtl="0" eaLnBrk="1" latinLnBrk="0" hangingPunct="1">
        <a:lnSpc>
          <a:spcPct val="95000"/>
        </a:lnSpc>
        <a:spcBef>
          <a:spcPct val="0"/>
        </a:spcBef>
        <a:buNone/>
        <a:defRPr sz="4800" b="1" kern="1200">
          <a:solidFill>
            <a:schemeClr val="bg1"/>
          </a:solidFill>
          <a:effectLst>
            <a:outerShdw blurRad="101600" dist="12700" dir="3600000" algn="tl" rotWithShape="0">
              <a:prstClr val="black">
                <a:alpha val="30000"/>
              </a:prstClr>
            </a:outerShdw>
          </a:effectLst>
          <a:latin typeface="+mj-lt"/>
          <a:ea typeface="+mj-ea"/>
          <a:cs typeface="+mj-cs"/>
        </a:defRPr>
      </a:lvl1pPr>
    </p:titleStyle>
    <p:bodyStyle>
      <a:lvl1pPr marL="457200" indent="-457200" algn="l" defTabSz="914400" rtl="0" eaLnBrk="1" latinLnBrk="0" hangingPunct="1">
        <a:spcBef>
          <a:spcPts val="2000"/>
        </a:spcBef>
        <a:spcAft>
          <a:spcPts val="0"/>
        </a:spcAft>
        <a:buSzPct val="90000"/>
        <a:buFont typeface="Wingdings" pitchFamily="2" charset="2"/>
        <a:buChar char=""/>
        <a:defRPr sz="2400" kern="1200">
          <a:solidFill>
            <a:schemeClr val="bg1"/>
          </a:solidFill>
          <a:effectLst>
            <a:outerShdw blurRad="101600" dist="12700" dir="3600000" algn="tl" rotWithShape="0">
              <a:prstClr val="black">
                <a:alpha val="30000"/>
              </a:prstClr>
            </a:outerShdw>
          </a:effectLst>
          <a:latin typeface="+mn-lt"/>
          <a:ea typeface="+mn-ea"/>
          <a:cs typeface="+mn-cs"/>
        </a:defRPr>
      </a:lvl1pPr>
      <a:lvl2pPr marL="914400" indent="-457200" algn="l" defTabSz="914400" rtl="0" eaLnBrk="1" latinLnBrk="0" hangingPunct="1">
        <a:spcBef>
          <a:spcPts val="1000"/>
        </a:spcBef>
        <a:spcAft>
          <a:spcPts val="0"/>
        </a:spcAft>
        <a:buSzPct val="90000"/>
        <a:buFont typeface="Wingdings" pitchFamily="2" charset="2"/>
        <a:buChar char=""/>
        <a:defRPr sz="2200" kern="1200">
          <a:solidFill>
            <a:schemeClr val="bg1"/>
          </a:solidFill>
          <a:effectLst>
            <a:outerShdw blurRad="101600" dist="12700" dir="3600000" algn="tl" rotWithShape="0">
              <a:prstClr val="black">
                <a:alpha val="30000"/>
              </a:prstClr>
            </a:outerShdw>
          </a:effectLst>
          <a:latin typeface="+mn-lt"/>
          <a:ea typeface="+mn-ea"/>
          <a:cs typeface="+mn-cs"/>
        </a:defRPr>
      </a:lvl2pPr>
      <a:lvl3pPr marL="1371600" indent="-457200" algn="l" defTabSz="914400" rtl="0" eaLnBrk="1" latinLnBrk="0" hangingPunct="1">
        <a:spcBef>
          <a:spcPts val="1000"/>
        </a:spcBef>
        <a:spcAft>
          <a:spcPts val="0"/>
        </a:spcAft>
        <a:buSzPct val="90000"/>
        <a:buFont typeface="Wingdings" pitchFamily="2" charset="2"/>
        <a:buChar char=""/>
        <a:defRPr sz="2000" kern="1200">
          <a:solidFill>
            <a:schemeClr val="bg1"/>
          </a:solidFill>
          <a:effectLst>
            <a:outerShdw blurRad="101600" dist="12700" dir="3600000" algn="tl" rotWithShape="0">
              <a:prstClr val="black">
                <a:alpha val="30000"/>
              </a:prstClr>
            </a:outerShdw>
          </a:effectLst>
          <a:latin typeface="+mn-lt"/>
          <a:ea typeface="+mn-ea"/>
          <a:cs typeface="+mn-cs"/>
        </a:defRPr>
      </a:lvl3pPr>
      <a:lvl4pPr marL="18288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4pPr>
      <a:lvl5pPr marL="22860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5pPr>
      <a:lvl6pPr marL="2743200" indent="-457200" algn="l" defTabSz="914400" rtl="0" eaLnBrk="1" latinLnBrk="0" hangingPunct="1">
        <a:spcBef>
          <a:spcPts val="1000"/>
        </a:spcBef>
        <a:buSzPct val="90000"/>
        <a:buFont typeface="Wingdings" pitchFamily="2" charset="2"/>
        <a:buChar char="{"/>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32004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36576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4114800" indent="-457200" algn="l" defTabSz="914400" rtl="0" eaLnBrk="1" latinLnBrk="0" hangingPunct="1">
        <a:spcBef>
          <a:spcPts val="1000"/>
        </a:spcBef>
        <a:buSzPct val="90000"/>
        <a:buFont typeface="Wingdings" pitchFamily="2" charset="2"/>
        <a:buChar char="|"/>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 Instructions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420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 trial will end when you press the black or grey response keys (for sensible sentences), or when the black or grey square disappears from the computer screen (for sentences that do not make sense). </a:t>
            </a:r>
          </a:p>
          <a:p>
            <a:pPr marL="0" indent="0">
              <a:buNone/>
            </a:pPr>
            <a:r>
              <a:rPr lang="en-US" dirty="0" smtClean="0"/>
              <a:t>There will be a brief pause after each trial, after which the “start” screen will reappear on your monitor. You should press and hold down the white “start” key to initiate the next trial. </a:t>
            </a:r>
          </a:p>
        </p:txBody>
      </p:sp>
    </p:spTree>
    <p:extLst>
      <p:ext uri="{BB962C8B-B14F-4D97-AF65-F5344CB8AC3E}">
        <p14:creationId xmlns:p14="http://schemas.microsoft.com/office/powerpoint/2010/main" val="1791365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Listen carefully to each sentence, and decide whether or not it makes sense. </a:t>
            </a:r>
          </a:p>
          <a:p>
            <a:pPr marL="0" indent="0">
              <a:buNone/>
            </a:pPr>
            <a:r>
              <a:rPr lang="en-US" dirty="0" smtClean="0"/>
              <a:t>As soon as you are sure that the sentence makes sense, release the “start” button and press the appropriate response key. Respond as quickly and accurately as you can.</a:t>
            </a:r>
          </a:p>
          <a:p>
            <a:pPr marL="0" indent="0">
              <a:buNone/>
            </a:pPr>
            <a:r>
              <a:rPr lang="en-US" dirty="0" smtClean="0"/>
              <a:t>If the sentence does not make sense, continue pressing the “start” button until the trial ends. </a:t>
            </a:r>
          </a:p>
        </p:txBody>
      </p:sp>
    </p:spTree>
    <p:extLst>
      <p:ext uri="{BB962C8B-B14F-4D97-AF65-F5344CB8AC3E}">
        <p14:creationId xmlns:p14="http://schemas.microsoft.com/office/powerpoint/2010/main" val="1791365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Before you begin the task, your experimenter will ask you a few questions to make sure you understand the task.</a:t>
            </a:r>
          </a:p>
          <a:p>
            <a:pPr marL="0" indent="0">
              <a:buNone/>
            </a:pPr>
            <a:r>
              <a:rPr lang="en-US" dirty="0" smtClean="0"/>
              <a:t>Once you have begun the experiment, there will be a few practice trials to get you accustomed to the task. After the short practice session, the experiment will begin. </a:t>
            </a:r>
          </a:p>
          <a:p>
            <a:pPr marL="0" indent="0">
              <a:buNone/>
            </a:pPr>
            <a:r>
              <a:rPr lang="en-US" dirty="0" smtClean="0"/>
              <a:t>You will now work with your experimenter to make sure you understand </a:t>
            </a:r>
            <a:r>
              <a:rPr lang="en-US" smtClean="0"/>
              <a:t>the task.</a:t>
            </a:r>
            <a:endParaRPr lang="en-US" dirty="0" smtClean="0"/>
          </a:p>
        </p:txBody>
      </p:sp>
    </p:spTree>
    <p:extLst>
      <p:ext uri="{BB962C8B-B14F-4D97-AF65-F5344CB8AC3E}">
        <p14:creationId xmlns:p14="http://schemas.microsoft.com/office/powerpoint/2010/main" val="1791365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pPr marL="0" indent="0">
              <a:buNone/>
            </a:pPr>
            <a:r>
              <a:rPr lang="en-US" dirty="0" smtClean="0"/>
              <a:t>In this experiment, you are going to listen to a series of sentences. As you listen to the sentences, you will be asked whether you think the sentence makes sense or not. </a:t>
            </a:r>
          </a:p>
          <a:p>
            <a:pPr marL="0" indent="0">
              <a:buNone/>
            </a:pPr>
            <a:r>
              <a:rPr lang="en-US" dirty="0" smtClean="0"/>
              <a:t>Sentences that do not make sense may have strange meanings (e.g., “John boiled the sky”) or grammatical errors (e.g., “John water boiled”). </a:t>
            </a:r>
          </a:p>
          <a:p>
            <a:pPr marL="0" indent="0">
              <a:buNone/>
            </a:pPr>
            <a:r>
              <a:rPr lang="en-US" dirty="0" smtClean="0"/>
              <a:t>You indicate whether you think each sentence makes sense using the computer keyboard.</a:t>
            </a:r>
          </a:p>
        </p:txBody>
      </p:sp>
    </p:spTree>
    <p:extLst>
      <p:ext uri="{BB962C8B-B14F-4D97-AF65-F5344CB8AC3E}">
        <p14:creationId xmlns:p14="http://schemas.microsoft.com/office/powerpoint/2010/main" val="864365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pPr marL="0" indent="0">
              <a:buNone/>
            </a:pPr>
            <a:r>
              <a:rPr lang="en-US" dirty="0" smtClean="0"/>
              <a:t>The computer keyboard should be oriented as pictured below. The number pad will be closest to you, and the escape key should be farthest from you (near the computer monitor). If the keyboard is not oriented like this, please put it in the proper orientation now.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5004286" y="3911922"/>
            <a:ext cx="3064872" cy="2298654"/>
          </a:xfrm>
          <a:prstGeom prst="rect">
            <a:avLst/>
          </a:prstGeom>
        </p:spPr>
      </p:pic>
    </p:spTree>
    <p:extLst>
      <p:ext uri="{BB962C8B-B14F-4D97-AF65-F5344CB8AC3E}">
        <p14:creationId xmlns:p14="http://schemas.microsoft.com/office/powerpoint/2010/main" val="1060540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a:xfrm>
            <a:off x="779463" y="1577513"/>
            <a:ext cx="7232650" cy="4291013"/>
          </a:xfrm>
        </p:spPr>
        <p:txBody>
          <a:bodyPr/>
          <a:lstStyle/>
          <a:p>
            <a:pPr marL="0" indent="0">
              <a:buNone/>
            </a:pPr>
            <a:r>
              <a:rPr lang="en-US" dirty="0" smtClean="0"/>
              <a:t>You will see three raised keys on the keyboard. The white key in the middle is the “start” button for the task.</a:t>
            </a:r>
            <a:r>
              <a:rPr lang="en-US" dirty="0"/>
              <a:t> </a:t>
            </a:r>
            <a:r>
              <a:rPr lang="en-US" dirty="0" smtClean="0"/>
              <a:t>The black and grey keys at each end of the keyboard are the buttons you will press to make your responses.</a:t>
            </a:r>
          </a:p>
          <a:p>
            <a:pPr marL="0" indent="0">
              <a:buNone/>
            </a:pPr>
            <a:r>
              <a:rPr lang="en-US" dirty="0"/>
              <a:t>	</a:t>
            </a:r>
            <a:r>
              <a:rPr lang="en-US" dirty="0" smtClean="0"/>
              <a:t>	</a:t>
            </a:r>
            <a:r>
              <a:rPr lang="en-US" sz="1600" dirty="0"/>
              <a:t>g</a:t>
            </a:r>
            <a:r>
              <a:rPr lang="en-US" sz="1600" dirty="0" smtClean="0"/>
              <a:t>rey response key</a:t>
            </a:r>
          </a:p>
          <a:p>
            <a:pPr marL="0" indent="0">
              <a:buNone/>
            </a:pPr>
            <a:r>
              <a:rPr lang="en-US" sz="1600" dirty="0"/>
              <a:t>	</a:t>
            </a:r>
            <a:r>
              <a:rPr lang="en-US" sz="1600" dirty="0" smtClean="0"/>
              <a:t>	“start”  button</a:t>
            </a:r>
          </a:p>
          <a:p>
            <a:pPr marL="0" indent="0">
              <a:buNone/>
            </a:pPr>
            <a:r>
              <a:rPr lang="en-US" sz="1600" dirty="0"/>
              <a:t>	</a:t>
            </a:r>
            <a:r>
              <a:rPr lang="en-US" sz="1600" dirty="0" smtClean="0"/>
              <a:t>	black response key</a:t>
            </a:r>
          </a:p>
          <a:p>
            <a:pPr marL="0" indent="0">
              <a:buNone/>
            </a:pPr>
            <a:r>
              <a:rPr lang="en-US" sz="1600" dirty="0"/>
              <a:t>	</a:t>
            </a:r>
            <a:r>
              <a:rPr lang="en-US" sz="1600" dirty="0" smtClean="0"/>
              <a:t>	</a:t>
            </a:r>
            <a:endParaRPr lang="en-US" dirty="0" smtClean="0"/>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00000">
            <a:off x="4875495" y="3606047"/>
            <a:ext cx="3476999" cy="2607749"/>
          </a:xfrm>
          <a:prstGeom prst="rect">
            <a:avLst/>
          </a:prstGeom>
        </p:spPr>
      </p:pic>
      <p:cxnSp>
        <p:nvCxnSpPr>
          <p:cNvPr id="16" name="Straight Arrow Connector 15"/>
          <p:cNvCxnSpPr/>
          <p:nvPr/>
        </p:nvCxnSpPr>
        <p:spPr>
          <a:xfrm flipV="1">
            <a:off x="4571207" y="3348507"/>
            <a:ext cx="1675047" cy="592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4395788" y="4430332"/>
            <a:ext cx="1850466" cy="515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4571207" y="5048518"/>
            <a:ext cx="1546258" cy="1094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0540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pPr marL="0" indent="0">
              <a:buNone/>
            </a:pPr>
            <a:r>
              <a:rPr lang="en-US" dirty="0" smtClean="0"/>
              <a:t>At the beginning of each trial, you will see a “start” screen. When you see this, press and hold down the white “start” button to begin the trial. Hold down the start key with your right index finger.</a:t>
            </a:r>
          </a:p>
        </p:txBody>
      </p:sp>
    </p:spTree>
    <p:extLst>
      <p:ext uri="{BB962C8B-B14F-4D97-AF65-F5344CB8AC3E}">
        <p14:creationId xmlns:p14="http://schemas.microsoft.com/office/powerpoint/2010/main" val="1060540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pPr marL="0" indent="0">
              <a:buNone/>
            </a:pPr>
            <a:r>
              <a:rPr lang="en-US" dirty="0" smtClean="0"/>
              <a:t>As you are holding down the “start” button, a sentence will be played over your headphones. Keep holding down the “start” button until you are ready to respond.</a:t>
            </a:r>
          </a:p>
          <a:p>
            <a:pPr marL="0" indent="0">
              <a:buNone/>
            </a:pPr>
            <a:r>
              <a:rPr lang="en-US" dirty="0" smtClean="0"/>
              <a:t>While the sentence plays, you will see a black or grey square appear on the screen. The color of the square tells you what response needs to be made in order to say that the sentence makes sense.  </a:t>
            </a:r>
          </a:p>
        </p:txBody>
      </p:sp>
    </p:spTree>
    <p:extLst>
      <p:ext uri="{BB962C8B-B14F-4D97-AF65-F5344CB8AC3E}">
        <p14:creationId xmlns:p14="http://schemas.microsoft.com/office/powerpoint/2010/main" val="1060540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you think the sentence makes sense, release the “start” button, and press the button with the color (black or grey) that appears on the screen. </a:t>
            </a:r>
          </a:p>
          <a:p>
            <a:pPr marL="0" indent="0">
              <a:buNone/>
            </a:pPr>
            <a:r>
              <a:rPr lang="en-US" dirty="0" smtClean="0"/>
              <a:t>If you see a black square on the screen and the sentence makes sense, release the “start” button and press the black button.</a:t>
            </a:r>
          </a:p>
          <a:p>
            <a:pPr marL="0" indent="0">
              <a:buNone/>
            </a:pPr>
            <a:r>
              <a:rPr lang="en-US" dirty="0" smtClean="0"/>
              <a:t> If you see a grey square on the screen and the sentence makes sense, release the “start” button and press the grey button. </a:t>
            </a:r>
          </a:p>
        </p:txBody>
      </p:sp>
    </p:spTree>
    <p:extLst>
      <p:ext uri="{BB962C8B-B14F-4D97-AF65-F5344CB8AC3E}">
        <p14:creationId xmlns:p14="http://schemas.microsoft.com/office/powerpoint/2010/main" val="1060540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you respond, you should hit the black or grey button with the same index finger that you used to hold down the “start” button. In other words, you will be moving your hand and arm to hit the appropriate button.</a:t>
            </a:r>
            <a:endParaRPr lang="en-US" dirty="0"/>
          </a:p>
          <a:p>
            <a:pPr marL="0" indent="0">
              <a:buNone/>
            </a:pPr>
            <a:r>
              <a:rPr lang="en-US" dirty="0" smtClean="0"/>
              <a:t>Make </a:t>
            </a:r>
            <a:r>
              <a:rPr lang="en-US" dirty="0"/>
              <a:t>sure that you do not release the “start” button before you are ready to respond, as this will terminate the trial.</a:t>
            </a:r>
          </a:p>
        </p:txBody>
      </p:sp>
    </p:spTree>
    <p:extLst>
      <p:ext uri="{BB962C8B-B14F-4D97-AF65-F5344CB8AC3E}">
        <p14:creationId xmlns:p14="http://schemas.microsoft.com/office/powerpoint/2010/main" val="1791365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you think the sentence makes sense, release the “start” button and press either the black or grey response keys as quickly as you can. </a:t>
            </a:r>
          </a:p>
          <a:p>
            <a:pPr marL="0" indent="0">
              <a:buNone/>
            </a:pPr>
            <a:r>
              <a:rPr lang="en-US" dirty="0" smtClean="0"/>
              <a:t>If you think the sentence does not make sense, you need to keep holding down the “start” key. You should hold down the “start” key until the black or grey square disappears from the screen. </a:t>
            </a:r>
          </a:p>
          <a:p>
            <a:pPr marL="0" indent="0">
              <a:buNone/>
            </a:pPr>
            <a:r>
              <a:rPr lang="en-US" dirty="0" smtClean="0"/>
              <a:t>Once the square disappears from the screen, the trial will end.</a:t>
            </a:r>
          </a:p>
        </p:txBody>
      </p:sp>
    </p:spTree>
    <p:extLst>
      <p:ext uri="{BB962C8B-B14F-4D97-AF65-F5344CB8AC3E}">
        <p14:creationId xmlns:p14="http://schemas.microsoft.com/office/powerpoint/2010/main" val="1791365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Summer">
      <a:fillStyleLst>
        <a:solidFill>
          <a:schemeClr val="phClr"/>
        </a:solidFill>
        <a:solidFill>
          <a:schemeClr val="phClr">
            <a:tint val="90000"/>
            <a:satMod val="135000"/>
          </a:schemeClr>
        </a:solidFill>
        <a:solidFill>
          <a:schemeClr val="phClr">
            <a:shade val="80000"/>
            <a:satMod val="110000"/>
          </a:schemeClr>
        </a:solidFill>
      </a:fillStyleLst>
      <a:lnStyleLst>
        <a:ln w="9525" cap="flat" cmpd="sng" algn="ctr">
          <a:solidFill>
            <a:schemeClr val="phClr">
              <a:satMod val="135000"/>
            </a:schemeClr>
          </a:solidFill>
          <a:prstDash val="solid"/>
        </a:ln>
        <a:ln w="25400" cap="flat" cmpd="sng" algn="ctr">
          <a:solidFill>
            <a:schemeClr val="phClr">
              <a:satMod val="150000"/>
            </a:schemeClr>
          </a:solidFill>
          <a:prstDash val="solid"/>
        </a:ln>
        <a:ln w="38100" cap="flat" cmpd="sng" algn="ctr">
          <a:solidFill>
            <a:schemeClr val="phClr">
              <a:satMod val="150000"/>
            </a:schemeClr>
          </a:solidFill>
          <a:prstDash val="solid"/>
        </a:ln>
      </a:lnStyleLst>
      <a:effectStyleLst>
        <a:effectStyle>
          <a:effectLst/>
        </a:effectStyle>
        <a:effectStyle>
          <a:effectLst>
            <a:outerShdw blurRad="76200" sx="101000" sy="101000" algn="ctr" rotWithShape="0">
              <a:srgbClr val="000000">
                <a:alpha val="50000"/>
              </a:srgbClr>
            </a:outerShdw>
            <a:reflection blurRad="12700" stA="20000" endPos="35000" dist="63500" dir="5400000" sy="-100000" rotWithShape="0"/>
          </a:effectLst>
        </a:effectStyle>
        <a:effectStyle>
          <a:effectLst>
            <a:outerShdw blurRad="127000" sx="103000" sy="103000" algn="ctr" rotWithShape="0">
              <a:srgbClr val="FFFFFF">
                <a:alpha val="65000"/>
              </a:srgbClr>
            </a:outerShdw>
          </a:effectLst>
          <a:scene3d>
            <a:camera prst="orthographicFront">
              <a:rot lat="0" lon="0" rev="0"/>
            </a:camera>
            <a:lightRig rig="morning" dir="t">
              <a:rot lat="0" lon="0" rev="12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gs>
            <a:gs pos="100000">
              <a:schemeClr val="tx2"/>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Summer.thmx</Template>
  <TotalTime>36</TotalTime>
  <Words>780</Words>
  <Application>Microsoft Office PowerPoint</Application>
  <PresentationFormat>On-screen Show (4:3)</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vt:lpstr>
      <vt:lpstr>Summer</vt:lpstr>
      <vt:lpstr>Task Instructions</vt:lpstr>
      <vt:lpstr>Instructions</vt:lpstr>
      <vt:lpstr>Instructions</vt:lpstr>
      <vt:lpstr>Instructions</vt:lpstr>
      <vt:lpstr>Instructions</vt:lpstr>
      <vt:lpstr>Instructions</vt:lpstr>
      <vt:lpstr>Instructions</vt:lpstr>
      <vt:lpstr>Instructions</vt:lpstr>
      <vt:lpstr>Instructions</vt:lpstr>
      <vt:lpstr>Instructions</vt:lpstr>
      <vt:lpstr>Instructions</vt:lpstr>
      <vt:lpstr>Instructions</vt:lpstr>
    </vt:vector>
  </TitlesOfParts>
  <Company>FSU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Instructions</dc:title>
  <dc:creator>Kaschak Lab</dc:creator>
  <cp:lastModifiedBy>Kaschak, Michael</cp:lastModifiedBy>
  <cp:revision>6</cp:revision>
  <dcterms:created xsi:type="dcterms:W3CDTF">2016-10-07T01:20:49Z</dcterms:created>
  <dcterms:modified xsi:type="dcterms:W3CDTF">2016-10-18T13:38:00Z</dcterms:modified>
</cp:coreProperties>
</file>