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840"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un.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499C2-6DE2-4C2D-891C-4F5BE6C6F13D}"/>
              </a:ext>
            </a:extLst>
          </p:cNvPr>
          <p:cNvSpPr>
            <a:spLocks noGrp="1"/>
          </p:cNvSpPr>
          <p:nvPr>
            <p:ph type="ctrTitle"/>
          </p:nvPr>
        </p:nvSpPr>
        <p:spPr/>
        <p:txBody>
          <a:bodyPr/>
          <a:lstStyle/>
          <a:p>
            <a:r>
              <a:rPr lang="es-CL" dirty="0"/>
              <a:t>Trabajo </a:t>
            </a:r>
            <a:r>
              <a:rPr lang="es-CL" dirty="0" err="1"/>
              <a:t>BigData</a:t>
            </a:r>
            <a:endParaRPr lang="es-CL" dirty="0"/>
          </a:p>
        </p:txBody>
      </p:sp>
      <p:sp>
        <p:nvSpPr>
          <p:cNvPr id="3" name="Subtítulo 2">
            <a:extLst>
              <a:ext uri="{FF2B5EF4-FFF2-40B4-BE49-F238E27FC236}">
                <a16:creationId xmlns:a16="http://schemas.microsoft.com/office/drawing/2014/main" id="{941C7CF8-C39A-4F74-B1D0-83AAC34BE6E9}"/>
              </a:ext>
            </a:extLst>
          </p:cNvPr>
          <p:cNvSpPr>
            <a:spLocks noGrp="1"/>
          </p:cNvSpPr>
          <p:nvPr>
            <p:ph type="subTitle" idx="1"/>
          </p:nvPr>
        </p:nvSpPr>
        <p:spPr/>
        <p:txBody>
          <a:bodyPr/>
          <a:lstStyle/>
          <a:p>
            <a:pPr algn="l"/>
            <a:r>
              <a:rPr lang="es-CL" dirty="0"/>
              <a:t>Autor		: Antonella </a:t>
            </a:r>
            <a:r>
              <a:rPr lang="es-CL" dirty="0" err="1"/>
              <a:t>Brignardello</a:t>
            </a:r>
            <a:r>
              <a:rPr lang="es-CL" dirty="0"/>
              <a:t> Oyarce</a:t>
            </a:r>
          </a:p>
          <a:p>
            <a:pPr algn="l"/>
            <a:r>
              <a:rPr lang="es-CL" dirty="0"/>
              <a:t>Profesores	: Diana López / Amaru Fernández</a:t>
            </a:r>
          </a:p>
          <a:p>
            <a:pPr algn="l"/>
            <a:endParaRPr lang="es-CL" dirty="0"/>
          </a:p>
        </p:txBody>
      </p:sp>
    </p:spTree>
    <p:extLst>
      <p:ext uri="{BB962C8B-B14F-4D97-AF65-F5344CB8AC3E}">
        <p14:creationId xmlns:p14="http://schemas.microsoft.com/office/powerpoint/2010/main" val="1683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65CFB-9FC3-45A9-A92A-16234AA3BF0E}"/>
              </a:ext>
            </a:extLst>
          </p:cNvPr>
          <p:cNvSpPr>
            <a:spLocks noGrp="1"/>
          </p:cNvSpPr>
          <p:nvPr>
            <p:ph type="title"/>
          </p:nvPr>
        </p:nvSpPr>
        <p:spPr/>
        <p:txBody>
          <a:bodyPr/>
          <a:lstStyle/>
          <a:p>
            <a:r>
              <a:rPr lang="es-CL" dirty="0"/>
              <a:t>Introducción</a:t>
            </a:r>
          </a:p>
        </p:txBody>
      </p:sp>
      <p:sp>
        <p:nvSpPr>
          <p:cNvPr id="3" name="Marcador de contenido 2">
            <a:extLst>
              <a:ext uri="{FF2B5EF4-FFF2-40B4-BE49-F238E27FC236}">
                <a16:creationId xmlns:a16="http://schemas.microsoft.com/office/drawing/2014/main" id="{A8C3B3D8-4339-494C-8DF1-B7C2B6A3D444}"/>
              </a:ext>
            </a:extLst>
          </p:cNvPr>
          <p:cNvSpPr>
            <a:spLocks noGrp="1"/>
          </p:cNvSpPr>
          <p:nvPr>
            <p:ph idx="1"/>
          </p:nvPr>
        </p:nvSpPr>
        <p:spPr/>
        <p:txBody>
          <a:bodyPr/>
          <a:lstStyle/>
          <a:p>
            <a:r>
              <a:rPr lang="es-CL" dirty="0"/>
              <a:t>Data seleccionada para análisis: </a:t>
            </a:r>
          </a:p>
          <a:p>
            <a:pPr marL="0" indent="0">
              <a:buNone/>
            </a:pPr>
            <a:r>
              <a:rPr lang="es-CL" dirty="0"/>
              <a:t>Importaciones, exportaciones y balance internacional (1995-2019) </a:t>
            </a:r>
          </a:p>
          <a:p>
            <a:r>
              <a:rPr lang="es-CL" dirty="0"/>
              <a:t>Fuente de datos: </a:t>
            </a:r>
            <a:r>
              <a:rPr lang="es-CL" dirty="0">
                <a:hlinkClick r:id="rId2"/>
              </a:rPr>
              <a:t>https://data.un.org/</a:t>
            </a:r>
            <a:endParaRPr lang="es-CL" dirty="0"/>
          </a:p>
          <a:p>
            <a:r>
              <a:rPr lang="es-CL" dirty="0"/>
              <a:t>Balanza comercial a nivel mundial</a:t>
            </a:r>
          </a:p>
          <a:p>
            <a:r>
              <a:rPr lang="es-CL" dirty="0"/>
              <a:t>Información de la base favorece al análisis estadístico</a:t>
            </a:r>
          </a:p>
          <a:p>
            <a:endParaRPr lang="es-CL" dirty="0"/>
          </a:p>
        </p:txBody>
      </p:sp>
      <p:pic>
        <p:nvPicPr>
          <p:cNvPr id="4" name="Imagen 3">
            <a:extLst>
              <a:ext uri="{FF2B5EF4-FFF2-40B4-BE49-F238E27FC236}">
                <a16:creationId xmlns:a16="http://schemas.microsoft.com/office/drawing/2014/main" id="{2C1389B3-C42D-4D40-851B-396A7F22AA99}"/>
              </a:ext>
            </a:extLst>
          </p:cNvPr>
          <p:cNvPicPr>
            <a:picLocks noChangeAspect="1"/>
          </p:cNvPicPr>
          <p:nvPr/>
        </p:nvPicPr>
        <p:blipFill>
          <a:blip r:embed="rId3"/>
          <a:stretch>
            <a:fillRect/>
          </a:stretch>
        </p:blipFill>
        <p:spPr>
          <a:xfrm>
            <a:off x="5395149" y="2884741"/>
            <a:ext cx="2409825" cy="923925"/>
          </a:xfrm>
          <a:prstGeom prst="rect">
            <a:avLst/>
          </a:prstGeom>
        </p:spPr>
      </p:pic>
      <p:pic>
        <p:nvPicPr>
          <p:cNvPr id="5" name="Imagen 4">
            <a:extLst>
              <a:ext uri="{FF2B5EF4-FFF2-40B4-BE49-F238E27FC236}">
                <a16:creationId xmlns:a16="http://schemas.microsoft.com/office/drawing/2014/main" id="{E082B324-9DA9-4869-9FF7-2701930051E8}"/>
              </a:ext>
            </a:extLst>
          </p:cNvPr>
          <p:cNvPicPr>
            <a:picLocks noChangeAspect="1"/>
          </p:cNvPicPr>
          <p:nvPr/>
        </p:nvPicPr>
        <p:blipFill>
          <a:blip r:embed="rId4"/>
          <a:stretch>
            <a:fillRect/>
          </a:stretch>
        </p:blipFill>
        <p:spPr>
          <a:xfrm>
            <a:off x="3696059" y="4497514"/>
            <a:ext cx="8217829" cy="2268000"/>
          </a:xfrm>
          <a:prstGeom prst="rect">
            <a:avLst/>
          </a:prstGeom>
        </p:spPr>
      </p:pic>
    </p:spTree>
    <p:extLst>
      <p:ext uri="{BB962C8B-B14F-4D97-AF65-F5344CB8AC3E}">
        <p14:creationId xmlns:p14="http://schemas.microsoft.com/office/powerpoint/2010/main" val="35619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66C30-32B8-4821-AAA9-AB6C17680FF1}"/>
              </a:ext>
            </a:extLst>
          </p:cNvPr>
          <p:cNvSpPr>
            <a:spLocks noGrp="1"/>
          </p:cNvSpPr>
          <p:nvPr>
            <p:ph type="title"/>
          </p:nvPr>
        </p:nvSpPr>
        <p:spPr/>
        <p:txBody>
          <a:bodyPr/>
          <a:lstStyle/>
          <a:p>
            <a:r>
              <a:rPr lang="es-CL" dirty="0"/>
              <a:t>Objetivos</a:t>
            </a:r>
          </a:p>
        </p:txBody>
      </p:sp>
      <p:sp>
        <p:nvSpPr>
          <p:cNvPr id="3" name="Marcador de contenido 2">
            <a:extLst>
              <a:ext uri="{FF2B5EF4-FFF2-40B4-BE49-F238E27FC236}">
                <a16:creationId xmlns:a16="http://schemas.microsoft.com/office/drawing/2014/main" id="{D999E348-977E-4149-A313-00B33AAA7327}"/>
              </a:ext>
            </a:extLst>
          </p:cNvPr>
          <p:cNvSpPr>
            <a:spLocks noGrp="1"/>
          </p:cNvSpPr>
          <p:nvPr>
            <p:ph idx="1"/>
          </p:nvPr>
        </p:nvSpPr>
        <p:spPr/>
        <p:txBody>
          <a:bodyPr/>
          <a:lstStyle/>
          <a:p>
            <a:r>
              <a:rPr lang="es-CL" dirty="0"/>
              <a:t>Pedagógico	: análisis estadístico en R, de una base de datos</a:t>
            </a:r>
          </a:p>
          <a:p>
            <a:r>
              <a:rPr lang="es-CL" dirty="0"/>
              <a:t>Práctico		: dominio de R para manejo de estadígrafos y gráficos</a:t>
            </a:r>
          </a:p>
          <a:p>
            <a:r>
              <a:rPr lang="es-CL" dirty="0"/>
              <a:t>Personal		: comprensión del potencial de R para manejo de datos y su uso</a:t>
            </a:r>
          </a:p>
          <a:p>
            <a:pPr marL="1971675" indent="0">
              <a:buNone/>
            </a:pPr>
            <a:r>
              <a:rPr lang="es-CL" dirty="0"/>
              <a:t>en distintas áreas, como la de comercio internacional, motivo de este trabajo	</a:t>
            </a:r>
          </a:p>
        </p:txBody>
      </p:sp>
    </p:spTree>
    <p:extLst>
      <p:ext uri="{BB962C8B-B14F-4D97-AF65-F5344CB8AC3E}">
        <p14:creationId xmlns:p14="http://schemas.microsoft.com/office/powerpoint/2010/main" val="119756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C5A5F-FB49-4A4B-9B83-139B6EF99295}"/>
              </a:ext>
            </a:extLst>
          </p:cNvPr>
          <p:cNvSpPr>
            <a:spLocks noGrp="1"/>
          </p:cNvSpPr>
          <p:nvPr>
            <p:ph type="title"/>
          </p:nvPr>
        </p:nvSpPr>
        <p:spPr/>
        <p:txBody>
          <a:bodyPr/>
          <a:lstStyle/>
          <a:p>
            <a:r>
              <a:rPr lang="es-CL" dirty="0"/>
              <a:t>Metodología</a:t>
            </a:r>
          </a:p>
        </p:txBody>
      </p:sp>
      <p:sp>
        <p:nvSpPr>
          <p:cNvPr id="3" name="Marcador de contenido 2">
            <a:extLst>
              <a:ext uri="{FF2B5EF4-FFF2-40B4-BE49-F238E27FC236}">
                <a16:creationId xmlns:a16="http://schemas.microsoft.com/office/drawing/2014/main" id="{3CEE926D-AD71-487B-875E-0C46FFF462DA}"/>
              </a:ext>
            </a:extLst>
          </p:cNvPr>
          <p:cNvSpPr>
            <a:spLocks noGrp="1"/>
          </p:cNvSpPr>
          <p:nvPr>
            <p:ph idx="1"/>
          </p:nvPr>
        </p:nvSpPr>
        <p:spPr/>
        <p:txBody>
          <a:bodyPr>
            <a:normAutofit fontScale="92500" lnSpcReduction="10000"/>
          </a:bodyPr>
          <a:lstStyle/>
          <a:p>
            <a:pPr>
              <a:buFont typeface="+mj-lt"/>
              <a:buAutoNum type="arabicPeriod"/>
            </a:pPr>
            <a:r>
              <a:rPr lang="es-CL" dirty="0"/>
              <a:t>Selección de data en web data.un.org</a:t>
            </a:r>
          </a:p>
          <a:p>
            <a:pPr>
              <a:buFont typeface="+mj-lt"/>
              <a:buAutoNum type="arabicPeriod"/>
            </a:pPr>
            <a:r>
              <a:rPr lang="es-CL" dirty="0"/>
              <a:t>La información se adaptó para trabajar en R</a:t>
            </a:r>
          </a:p>
          <a:p>
            <a:pPr lvl="1">
              <a:buFont typeface="+mj-lt"/>
              <a:buAutoNum type="arabicPeriod"/>
            </a:pPr>
            <a:r>
              <a:rPr lang="es-CL" dirty="0"/>
              <a:t>Elemento: presenta continente, subgrupo y países</a:t>
            </a:r>
          </a:p>
          <a:p>
            <a:pPr lvl="1">
              <a:buFont typeface="+mj-lt"/>
              <a:buAutoNum type="arabicPeriod"/>
            </a:pPr>
            <a:r>
              <a:rPr lang="es-CL" dirty="0" err="1"/>
              <a:t>Anno</a:t>
            </a:r>
            <a:r>
              <a:rPr lang="es-CL" dirty="0"/>
              <a:t>: año de datos (1995-2005-2010-2015-2017-2018-2019)</a:t>
            </a:r>
          </a:p>
          <a:p>
            <a:pPr lvl="1">
              <a:buFont typeface="+mj-lt"/>
              <a:buAutoNum type="arabicPeriod"/>
            </a:pPr>
            <a:r>
              <a:rPr lang="es-CL" dirty="0"/>
              <a:t>Variables: importación CIF, exportación FOB, balance</a:t>
            </a:r>
          </a:p>
          <a:p>
            <a:pPr lvl="1">
              <a:buFont typeface="+mj-lt"/>
              <a:buAutoNum type="arabicPeriod"/>
            </a:pPr>
            <a:r>
              <a:rPr lang="es-CL" dirty="0"/>
              <a:t>Tipo: se agregó para clasificar los continentes</a:t>
            </a:r>
          </a:p>
          <a:p>
            <a:pPr lvl="1">
              <a:buFont typeface="+mj-lt"/>
              <a:buAutoNum type="arabicPeriod"/>
            </a:pPr>
            <a:r>
              <a:rPr lang="es-CL" dirty="0"/>
              <a:t>Monto: valor en millones de USD de la variable</a:t>
            </a:r>
          </a:p>
          <a:p>
            <a:pPr>
              <a:buFont typeface="+mj-lt"/>
              <a:buAutoNum type="arabicPeriod"/>
            </a:pPr>
            <a:r>
              <a:rPr lang="es-CL" dirty="0"/>
              <a:t>Creación del repositorio GitHub</a:t>
            </a:r>
          </a:p>
          <a:p>
            <a:pPr>
              <a:buFont typeface="+mj-lt"/>
              <a:buAutoNum type="arabicPeriod"/>
            </a:pPr>
            <a:r>
              <a:rPr lang="es-CL" dirty="0"/>
              <a:t>Crear Script R para trabajar la data (estadígrafos y gráficos)</a:t>
            </a:r>
          </a:p>
          <a:p>
            <a:pPr marL="400050">
              <a:buFont typeface="+mj-lt"/>
              <a:buAutoNum type="arabicPeriod"/>
            </a:pPr>
            <a:r>
              <a:rPr lang="es-CL" dirty="0"/>
              <a:t>Crear presentación</a:t>
            </a:r>
          </a:p>
          <a:p>
            <a:pPr marL="400050">
              <a:buFont typeface="+mj-lt"/>
              <a:buAutoNum type="arabicPeriod"/>
            </a:pPr>
            <a:r>
              <a:rPr lang="es-CL" dirty="0"/>
              <a:t>Grabar video con la presentación del trabajo</a:t>
            </a:r>
          </a:p>
          <a:p>
            <a:pPr marL="400050">
              <a:buFont typeface="Arial" panose="020B0604020202020204" pitchFamily="34" charset="0"/>
              <a:buChar char="•"/>
            </a:pPr>
            <a:endParaRPr lang="es-CL" dirty="0"/>
          </a:p>
        </p:txBody>
      </p:sp>
      <p:pic>
        <p:nvPicPr>
          <p:cNvPr id="4" name="Imagen 3">
            <a:extLst>
              <a:ext uri="{FF2B5EF4-FFF2-40B4-BE49-F238E27FC236}">
                <a16:creationId xmlns:a16="http://schemas.microsoft.com/office/drawing/2014/main" id="{C3568032-5422-45DF-9DD5-A88B77063330}"/>
              </a:ext>
            </a:extLst>
          </p:cNvPr>
          <p:cNvPicPr>
            <a:picLocks noChangeAspect="1"/>
          </p:cNvPicPr>
          <p:nvPr/>
        </p:nvPicPr>
        <p:blipFill>
          <a:blip r:embed="rId2"/>
          <a:stretch>
            <a:fillRect/>
          </a:stretch>
        </p:blipFill>
        <p:spPr>
          <a:xfrm>
            <a:off x="6730391" y="2385485"/>
            <a:ext cx="5087221" cy="1404000"/>
          </a:xfrm>
          <a:prstGeom prst="rect">
            <a:avLst/>
          </a:prstGeom>
        </p:spPr>
      </p:pic>
      <p:sp>
        <p:nvSpPr>
          <p:cNvPr id="5" name="Flecha: a la derecha 4">
            <a:extLst>
              <a:ext uri="{FF2B5EF4-FFF2-40B4-BE49-F238E27FC236}">
                <a16:creationId xmlns:a16="http://schemas.microsoft.com/office/drawing/2014/main" id="{182F7EDB-14BF-4275-A2B6-56ADEAA73161}"/>
              </a:ext>
            </a:extLst>
          </p:cNvPr>
          <p:cNvSpPr/>
          <p:nvPr/>
        </p:nvSpPr>
        <p:spPr>
          <a:xfrm>
            <a:off x="5583382" y="2493817"/>
            <a:ext cx="554182" cy="235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6178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3D43-030C-450F-B746-BDA6C27EEC26}"/>
              </a:ext>
            </a:extLst>
          </p:cNvPr>
          <p:cNvSpPr>
            <a:spLocks noGrp="1"/>
          </p:cNvSpPr>
          <p:nvPr>
            <p:ph type="title"/>
          </p:nvPr>
        </p:nvSpPr>
        <p:spPr/>
        <p:txBody>
          <a:bodyPr/>
          <a:lstStyle/>
          <a:p>
            <a:r>
              <a:rPr lang="es-CL" dirty="0"/>
              <a:t>Resultados: nivel mundial</a:t>
            </a:r>
          </a:p>
        </p:txBody>
      </p:sp>
      <p:pic>
        <p:nvPicPr>
          <p:cNvPr id="7" name="Imagen 6">
            <a:extLst>
              <a:ext uri="{FF2B5EF4-FFF2-40B4-BE49-F238E27FC236}">
                <a16:creationId xmlns:a16="http://schemas.microsoft.com/office/drawing/2014/main" id="{4C32699F-2DF8-4839-9726-C0DA35F19055}"/>
              </a:ext>
            </a:extLst>
          </p:cNvPr>
          <p:cNvPicPr>
            <a:picLocks noChangeAspect="1"/>
          </p:cNvPicPr>
          <p:nvPr/>
        </p:nvPicPr>
        <p:blipFill>
          <a:blip r:embed="rId2"/>
          <a:stretch>
            <a:fillRect/>
          </a:stretch>
        </p:blipFill>
        <p:spPr>
          <a:xfrm>
            <a:off x="296000" y="1269999"/>
            <a:ext cx="7586168" cy="3600000"/>
          </a:xfrm>
          <a:prstGeom prst="rect">
            <a:avLst/>
          </a:prstGeom>
        </p:spPr>
      </p:pic>
      <p:pic>
        <p:nvPicPr>
          <p:cNvPr id="8" name="Imagen 7">
            <a:extLst>
              <a:ext uri="{FF2B5EF4-FFF2-40B4-BE49-F238E27FC236}">
                <a16:creationId xmlns:a16="http://schemas.microsoft.com/office/drawing/2014/main" id="{AB2D06C8-3EA9-4BE8-9D0A-F2827F522202}"/>
              </a:ext>
            </a:extLst>
          </p:cNvPr>
          <p:cNvPicPr>
            <a:picLocks noChangeAspect="1"/>
          </p:cNvPicPr>
          <p:nvPr/>
        </p:nvPicPr>
        <p:blipFill>
          <a:blip r:embed="rId3"/>
          <a:stretch>
            <a:fillRect/>
          </a:stretch>
        </p:blipFill>
        <p:spPr>
          <a:xfrm>
            <a:off x="489543" y="4956211"/>
            <a:ext cx="6989786" cy="1800000"/>
          </a:xfrm>
          <a:prstGeom prst="rect">
            <a:avLst/>
          </a:prstGeom>
        </p:spPr>
      </p:pic>
    </p:spTree>
    <p:extLst>
      <p:ext uri="{BB962C8B-B14F-4D97-AF65-F5344CB8AC3E}">
        <p14:creationId xmlns:p14="http://schemas.microsoft.com/office/powerpoint/2010/main" val="153288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3D43-030C-450F-B746-BDA6C27EEC26}"/>
              </a:ext>
            </a:extLst>
          </p:cNvPr>
          <p:cNvSpPr>
            <a:spLocks noGrp="1"/>
          </p:cNvSpPr>
          <p:nvPr>
            <p:ph type="title"/>
          </p:nvPr>
        </p:nvSpPr>
        <p:spPr/>
        <p:txBody>
          <a:bodyPr/>
          <a:lstStyle/>
          <a:p>
            <a:r>
              <a:rPr lang="es-CL" dirty="0"/>
              <a:t>Resultados: nivel continental</a:t>
            </a:r>
          </a:p>
        </p:txBody>
      </p:sp>
      <p:pic>
        <p:nvPicPr>
          <p:cNvPr id="6" name="Imagen 5">
            <a:extLst>
              <a:ext uri="{FF2B5EF4-FFF2-40B4-BE49-F238E27FC236}">
                <a16:creationId xmlns:a16="http://schemas.microsoft.com/office/drawing/2014/main" id="{4D938973-7D9E-49AB-9E47-04F43A508454}"/>
              </a:ext>
            </a:extLst>
          </p:cNvPr>
          <p:cNvPicPr>
            <a:picLocks noChangeAspect="1"/>
          </p:cNvPicPr>
          <p:nvPr/>
        </p:nvPicPr>
        <p:blipFill>
          <a:blip r:embed="rId2"/>
          <a:stretch>
            <a:fillRect/>
          </a:stretch>
        </p:blipFill>
        <p:spPr>
          <a:xfrm>
            <a:off x="399720" y="1270000"/>
            <a:ext cx="11379268" cy="5400000"/>
          </a:xfrm>
          <a:prstGeom prst="rect">
            <a:avLst/>
          </a:prstGeom>
        </p:spPr>
      </p:pic>
    </p:spTree>
    <p:extLst>
      <p:ext uri="{BB962C8B-B14F-4D97-AF65-F5344CB8AC3E}">
        <p14:creationId xmlns:p14="http://schemas.microsoft.com/office/powerpoint/2010/main" val="257635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3D43-030C-450F-B746-BDA6C27EEC26}"/>
              </a:ext>
            </a:extLst>
          </p:cNvPr>
          <p:cNvSpPr>
            <a:spLocks noGrp="1"/>
          </p:cNvSpPr>
          <p:nvPr>
            <p:ph type="title"/>
          </p:nvPr>
        </p:nvSpPr>
        <p:spPr/>
        <p:txBody>
          <a:bodyPr/>
          <a:lstStyle/>
          <a:p>
            <a:r>
              <a:rPr lang="es-CL" dirty="0"/>
              <a:t>Resultados: Chile</a:t>
            </a:r>
          </a:p>
        </p:txBody>
      </p:sp>
      <p:pic>
        <p:nvPicPr>
          <p:cNvPr id="6" name="Imagen 5">
            <a:extLst>
              <a:ext uri="{FF2B5EF4-FFF2-40B4-BE49-F238E27FC236}">
                <a16:creationId xmlns:a16="http://schemas.microsoft.com/office/drawing/2014/main" id="{F15FAE26-56B7-4848-A7B5-094D1051E420}"/>
              </a:ext>
            </a:extLst>
          </p:cNvPr>
          <p:cNvPicPr>
            <a:picLocks noChangeAspect="1"/>
          </p:cNvPicPr>
          <p:nvPr/>
        </p:nvPicPr>
        <p:blipFill rotWithShape="1">
          <a:blip r:embed="rId2"/>
          <a:srcRect b="5020"/>
          <a:stretch/>
        </p:blipFill>
        <p:spPr>
          <a:xfrm>
            <a:off x="677333" y="5013999"/>
            <a:ext cx="6177324" cy="1692000"/>
          </a:xfrm>
          <a:prstGeom prst="rect">
            <a:avLst/>
          </a:prstGeom>
        </p:spPr>
      </p:pic>
      <p:pic>
        <p:nvPicPr>
          <p:cNvPr id="8" name="Imagen 7">
            <a:extLst>
              <a:ext uri="{FF2B5EF4-FFF2-40B4-BE49-F238E27FC236}">
                <a16:creationId xmlns:a16="http://schemas.microsoft.com/office/drawing/2014/main" id="{BC24DE7A-DAD0-401C-9868-2C97F3FAAFFD}"/>
              </a:ext>
            </a:extLst>
          </p:cNvPr>
          <p:cNvPicPr>
            <a:picLocks noChangeAspect="1"/>
          </p:cNvPicPr>
          <p:nvPr/>
        </p:nvPicPr>
        <p:blipFill>
          <a:blip r:embed="rId3"/>
          <a:stretch>
            <a:fillRect/>
          </a:stretch>
        </p:blipFill>
        <p:spPr>
          <a:xfrm>
            <a:off x="296000" y="1269999"/>
            <a:ext cx="7889616" cy="3744000"/>
          </a:xfrm>
          <a:prstGeom prst="rect">
            <a:avLst/>
          </a:prstGeom>
        </p:spPr>
      </p:pic>
    </p:spTree>
    <p:extLst>
      <p:ext uri="{BB962C8B-B14F-4D97-AF65-F5344CB8AC3E}">
        <p14:creationId xmlns:p14="http://schemas.microsoft.com/office/powerpoint/2010/main" val="359395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1EDAB-E1DE-4683-AEE9-A08DE0858475}"/>
              </a:ext>
            </a:extLst>
          </p:cNvPr>
          <p:cNvSpPr>
            <a:spLocks noGrp="1"/>
          </p:cNvSpPr>
          <p:nvPr>
            <p:ph type="title"/>
          </p:nvPr>
        </p:nvSpPr>
        <p:spPr/>
        <p:txBody>
          <a:bodyPr/>
          <a:lstStyle/>
          <a:p>
            <a:r>
              <a:rPr lang="es-CL" dirty="0"/>
              <a:t>Conclusiones y Comentarios</a:t>
            </a:r>
          </a:p>
        </p:txBody>
      </p:sp>
      <p:sp>
        <p:nvSpPr>
          <p:cNvPr id="3" name="Marcador de contenido 2">
            <a:extLst>
              <a:ext uri="{FF2B5EF4-FFF2-40B4-BE49-F238E27FC236}">
                <a16:creationId xmlns:a16="http://schemas.microsoft.com/office/drawing/2014/main" id="{0FEEFA0E-1A4F-4927-A910-790D3F350F0E}"/>
              </a:ext>
            </a:extLst>
          </p:cNvPr>
          <p:cNvSpPr>
            <a:spLocks noGrp="1"/>
          </p:cNvSpPr>
          <p:nvPr>
            <p:ph idx="1"/>
          </p:nvPr>
        </p:nvSpPr>
        <p:spPr>
          <a:xfrm>
            <a:off x="198873" y="1618330"/>
            <a:ext cx="9192090" cy="4899431"/>
          </a:xfrm>
          <a:solidFill>
            <a:schemeClr val="bg1"/>
          </a:solidFill>
        </p:spPr>
        <p:txBody>
          <a:bodyPr>
            <a:normAutofit/>
          </a:bodyPr>
          <a:lstStyle/>
          <a:p>
            <a:pPr algn="just"/>
            <a:r>
              <a:rPr lang="es-CL" sz="2000" dirty="0"/>
              <a:t>Se utilizaron todas las herramientas tecnológicas requeridas para el proyecto, tales como GitHub y lenguaje R utilizando Script y el software </a:t>
            </a:r>
            <a:r>
              <a:rPr lang="es-CL" sz="2000" dirty="0" err="1"/>
              <a:t>RStudio</a:t>
            </a:r>
            <a:endParaRPr lang="es-CL" sz="2000" dirty="0"/>
          </a:p>
          <a:p>
            <a:pPr algn="just"/>
            <a:r>
              <a:rPr lang="es-CL" sz="2000" dirty="0"/>
              <a:t>El lenguaje R contiene una serie de estadígrafos que permiten una rápida descripción de un universo de datos, mediante el código SUMMARY()</a:t>
            </a:r>
          </a:p>
          <a:p>
            <a:pPr algn="just"/>
            <a:r>
              <a:rPr lang="es-CL" sz="2000" dirty="0"/>
              <a:t>Si bien R presenta mucha versatilidad para desarrollar gráficos, resulta difícil su uso sin conocimiento previo, dada la codificación requerida</a:t>
            </a:r>
          </a:p>
          <a:p>
            <a:pPr algn="just"/>
            <a:r>
              <a:rPr lang="es-CL" sz="2000" dirty="0"/>
              <a:t>A lo largo del curso fue cambiando mi perspectiva respecto al ramo. Hoy siento que vimos herramientas poderosas para el manejo de muchos datos, que servirán mucho para el futuro, pero requieren de un alto grado de conocimiento para sacarles el máximo de provecho</a:t>
            </a:r>
          </a:p>
          <a:p>
            <a:pPr algn="just"/>
            <a:r>
              <a:rPr lang="es-CL" sz="2000" dirty="0"/>
              <a:t>Internet presenta una gran cantidad de data como fuentes de datos, así como información y ayudas para la codificación, que facilita el desarrollo del Script en lenguaje R a nivel de usuario básico</a:t>
            </a:r>
          </a:p>
        </p:txBody>
      </p:sp>
    </p:spTree>
    <p:extLst>
      <p:ext uri="{BB962C8B-B14F-4D97-AF65-F5344CB8AC3E}">
        <p14:creationId xmlns:p14="http://schemas.microsoft.com/office/powerpoint/2010/main" val="1235697614"/>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624</TotalTime>
  <Words>367</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Trabajo BigData</vt:lpstr>
      <vt:lpstr>Introducción</vt:lpstr>
      <vt:lpstr>Objetivos</vt:lpstr>
      <vt:lpstr>Metodología</vt:lpstr>
      <vt:lpstr>Resultados: nivel mundial</vt:lpstr>
      <vt:lpstr>Resultados: nivel continental</vt:lpstr>
      <vt:lpstr>Resultados: Chile</vt:lpstr>
      <vt:lpstr>Conclusiones y Comentarios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BigData</dc:title>
  <dc:creator>Carlos Figueroa</dc:creator>
  <cp:lastModifiedBy>Carlos Figueroa</cp:lastModifiedBy>
  <cp:revision>17</cp:revision>
  <dcterms:created xsi:type="dcterms:W3CDTF">2021-01-03T19:38:43Z</dcterms:created>
  <dcterms:modified xsi:type="dcterms:W3CDTF">2021-01-04T06:03:43Z</dcterms:modified>
</cp:coreProperties>
</file>