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72" r:id="rId10"/>
    <p:sldId id="271" r:id="rId11"/>
    <p:sldId id="275" r:id="rId12"/>
    <p:sldId id="276" r:id="rId13"/>
    <p:sldId id="265" r:id="rId14"/>
    <p:sldId id="266"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063B-C5E4-4EB4-BE76-216B8B8B2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70BA4-F826-47C0-9117-CA6206A09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46F1D-6900-458E-8471-931BE0254858}"/>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E3F26960-6F07-42B8-AB54-F7B1344A0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EB386-20F0-453E-A982-CC5F33E8A062}"/>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203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FB0-FB26-4257-87CE-FD4A40780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6F9F7-863A-4622-AE02-AC7A0B425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CA4B-80D8-43EC-B67E-9299FF2A581F}"/>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23953E8-D351-4839-8D51-5D9A4675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509A3-A2FC-4EDE-A164-AE204FA48EFC}"/>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652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58FF-1A59-4289-9833-A76B6AC26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F533C-B3B6-47F9-B53E-B2DCA067D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80924-99E7-41B2-B1A7-EAD59B2A01C4}"/>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8DC5B9B-4267-4B2D-8C91-AD67B457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55A1A-716F-4947-B29E-AD493455D08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41483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6F6A-115E-4B64-9E09-D870BBDE7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BA1B8-C404-411A-B8CE-7A3E2090B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D8299-6018-4430-BF6E-D096CB8B9478}"/>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06935DC5-1F5A-4B68-8718-126E719E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E31D6-5E0F-4877-9858-02DFB76AEFE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92118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6CE9-D0D0-4FAF-B4DF-CAE6F427D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59C2AD-B97F-4184-99EB-8BA25E5A3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72522C-CD9C-4983-BB4A-028913D4A83C}"/>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25AFEC21-05A1-4A66-8233-1C35414AD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4167A-29C6-47CD-A7A3-3C35D8E979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87624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CCC0-728E-4930-8CAE-7F4C6F95F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DE18B-5F35-424F-9795-96B5BCB3B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76807-0E01-4E88-B287-E763460FD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EC319-8B2E-47A0-A624-C04CD4EC8D8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8C627EBE-CEBA-450D-AE4E-5178501E8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98ED8-9343-4747-A749-FD1D975BB65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2966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62C-62BB-4828-8CD5-3432FBE26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62EFA-0940-49DE-AE8A-AABC28455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757279-4330-4D73-8427-BD483A6F2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890F88-0E79-4EA6-A8F6-B2C7B35CE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69672-8F5F-4BBF-B0D7-A673144F6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95020-47D7-4FE4-8114-AD20623E9206}"/>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8" name="Footer Placeholder 7">
            <a:extLst>
              <a:ext uri="{FF2B5EF4-FFF2-40B4-BE49-F238E27FC236}">
                <a16:creationId xmlns:a16="http://schemas.microsoft.com/office/drawing/2014/main" id="{1DA1217D-6D59-43D3-9E9D-64BF90E08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CB95D-C8F6-42D0-A7A4-642DD828BC1E}"/>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999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ADC2-43AA-4FED-BF49-3DECAD821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59F10-ED60-4686-B91E-D9F4E2F97E4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4" name="Footer Placeholder 3">
            <a:extLst>
              <a:ext uri="{FF2B5EF4-FFF2-40B4-BE49-F238E27FC236}">
                <a16:creationId xmlns:a16="http://schemas.microsoft.com/office/drawing/2014/main" id="{1F342C7D-2513-49A8-88F5-F958CE9E8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1C81E-6870-4D2E-A21D-BE1FD4AA7AA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9857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36D86-1434-4C43-A30E-EC320360526C}"/>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3" name="Footer Placeholder 2">
            <a:extLst>
              <a:ext uri="{FF2B5EF4-FFF2-40B4-BE49-F238E27FC236}">
                <a16:creationId xmlns:a16="http://schemas.microsoft.com/office/drawing/2014/main" id="{B94E1C7F-F25B-4D51-98B5-563F32E02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7966C3-662D-4EF2-A50D-CA58BF0AFA7A}"/>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98962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DDC-D4B3-42A2-A140-16DB2682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9636-44FB-4A81-A161-44B5133E0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AD606-AC40-4676-B4E9-A3AFD0412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B33EE-CBC6-435E-94CB-BD561D150A3A}"/>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EE135A10-EDAB-4112-B313-972AC798B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27DC9-3B19-4E0B-A340-D58045E7E4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8670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4DEF-275D-4361-846C-125136525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B3EB5B-5416-4C12-B3CB-11EDFF57D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A192D-6131-48A9-B699-FD564A3B9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D3657-61B0-43FA-A543-104D138477A9}"/>
              </a:ext>
            </a:extLst>
          </p:cNvPr>
          <p:cNvSpPr>
            <a:spLocks noGrp="1"/>
          </p:cNvSpPr>
          <p:nvPr>
            <p:ph type="dt" sz="half" idx="10"/>
          </p:nvPr>
        </p:nvSpPr>
        <p:spPr/>
        <p:txBody>
          <a:bodyPr/>
          <a:lstStyle/>
          <a:p>
            <a:fld id="{482EEA24-5CF3-4F38-92D2-B709DE86932B}" type="datetimeFigureOut">
              <a:rPr lang="en-US" smtClean="0"/>
              <a:t>4/19/2020</a:t>
            </a:fld>
            <a:endParaRPr lang="en-US"/>
          </a:p>
        </p:txBody>
      </p:sp>
      <p:sp>
        <p:nvSpPr>
          <p:cNvPr id="6" name="Footer Placeholder 5">
            <a:extLst>
              <a:ext uri="{FF2B5EF4-FFF2-40B4-BE49-F238E27FC236}">
                <a16:creationId xmlns:a16="http://schemas.microsoft.com/office/drawing/2014/main" id="{2AEF44CA-4435-4366-9D08-BA06340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CFE16-43D1-4067-B965-69EDAB5C9299}"/>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992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BF9D19-B074-45F5-BD92-168A0D812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16BE2B-D0C5-4315-9E0D-14235F6E9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A6900-D52C-4357-BD73-FB0B0F004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EA24-5CF3-4F38-92D2-B709DE86932B}" type="datetimeFigureOut">
              <a:rPr lang="en-US" smtClean="0"/>
              <a:t>4/19/2020</a:t>
            </a:fld>
            <a:endParaRPr lang="en-US"/>
          </a:p>
        </p:txBody>
      </p:sp>
      <p:sp>
        <p:nvSpPr>
          <p:cNvPr id="5" name="Footer Placeholder 4">
            <a:extLst>
              <a:ext uri="{FF2B5EF4-FFF2-40B4-BE49-F238E27FC236}">
                <a16:creationId xmlns:a16="http://schemas.microsoft.com/office/drawing/2014/main" id="{89BD2CD9-C55A-4BCD-8505-CBD62E8C5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44A7D-D0E1-4906-A020-66631025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6EA93-A224-48A4-B4E2-6D66C3863462}" type="slidenum">
              <a:rPr lang="en-US" smtClean="0"/>
              <a:t>‹#›</a:t>
            </a:fld>
            <a:endParaRPr lang="en-US"/>
          </a:p>
        </p:txBody>
      </p:sp>
    </p:spTree>
    <p:extLst>
      <p:ext uri="{BB962C8B-B14F-4D97-AF65-F5344CB8AC3E}">
        <p14:creationId xmlns:p14="http://schemas.microsoft.com/office/powerpoint/2010/main" val="421239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github.com/antongeorgescu/machine-learning-documentation/blob/master/scripts/WineQualityAnalysis_NaiveBayes_Correl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tongeorgescu/machine-learning-documentation/blob/master/scripts/WineQualityAnalysis_LogisticRegression_Correlation.ipynb"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tongeorgescu/machine-learning-documentation/blob/master/scripts/WineQualityAnalysis_DecisionTree_Correlation.ipynb"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ntongeorgescu/machine-learning-documentation/blob/master/scripts/WineQualityAnalysis_RandomForest_Correlation.ipynb"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WineQualityAnalysis_NaiveBayes_Correlation.ipynb"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GetAggregatedSummary_Algorithms_All.ipyn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F577-FC71-409B-84A4-0E76970EEEEF}"/>
              </a:ext>
            </a:extLst>
          </p:cNvPr>
          <p:cNvSpPr>
            <a:spLocks noGrp="1"/>
          </p:cNvSpPr>
          <p:nvPr>
            <p:ph type="ctrTitle"/>
          </p:nvPr>
        </p:nvSpPr>
        <p:spPr>
          <a:xfrm>
            <a:off x="1524000" y="749301"/>
            <a:ext cx="9144000" cy="2154237"/>
          </a:xfrm>
        </p:spPr>
        <p:txBody>
          <a:bodyPr>
            <a:normAutofit/>
          </a:bodyPr>
          <a:lstStyle/>
          <a:p>
            <a:r>
              <a:rPr lang="en-US" sz="4800" dirty="0">
                <a:latin typeface="Abadi" panose="020B0604020202020204" pitchFamily="34" charset="0"/>
              </a:rPr>
              <a:t>Algorithms &amp; data</a:t>
            </a:r>
            <a:br>
              <a:rPr lang="en-US" sz="4800" dirty="0">
                <a:latin typeface="Abadi" panose="020B0604020202020204" pitchFamily="34" charset="0"/>
              </a:rPr>
            </a:br>
            <a:r>
              <a:rPr lang="en-US" sz="4800" dirty="0">
                <a:latin typeface="Abadi" panose="020B0604020202020204" pitchFamily="34" charset="0"/>
              </a:rPr>
              <a:t>vs</a:t>
            </a:r>
            <a:br>
              <a:rPr lang="en-US" sz="4800" dirty="0">
                <a:latin typeface="Abadi" panose="020B0604020202020204" pitchFamily="34" charset="0"/>
              </a:rPr>
            </a:br>
            <a:r>
              <a:rPr lang="en-US" sz="4800" dirty="0">
                <a:latin typeface="Abadi" panose="020B0604020202020204" pitchFamily="34" charset="0"/>
              </a:rPr>
              <a:t> performance &amp; accuracy </a:t>
            </a:r>
          </a:p>
        </p:txBody>
      </p:sp>
      <p:sp>
        <p:nvSpPr>
          <p:cNvPr id="3" name="Subtitle 2">
            <a:extLst>
              <a:ext uri="{FF2B5EF4-FFF2-40B4-BE49-F238E27FC236}">
                <a16:creationId xmlns:a16="http://schemas.microsoft.com/office/drawing/2014/main" id="{73E6C977-C808-4112-96A7-F99E613CFCFE}"/>
              </a:ext>
            </a:extLst>
          </p:cNvPr>
          <p:cNvSpPr>
            <a:spLocks noGrp="1"/>
          </p:cNvSpPr>
          <p:nvPr>
            <p:ph type="subTitle" idx="1"/>
          </p:nvPr>
        </p:nvSpPr>
        <p:spPr>
          <a:xfrm>
            <a:off x="1524000" y="3429000"/>
            <a:ext cx="9144000" cy="461962"/>
          </a:xfrm>
        </p:spPr>
        <p:txBody>
          <a:bodyPr>
            <a:noAutofit/>
          </a:bodyPr>
          <a:lstStyle/>
          <a:p>
            <a:r>
              <a:rPr lang="en-US" sz="3200" dirty="0"/>
              <a:t>How to decide on data and algorithms based on performance afforded and accuracy expected</a:t>
            </a:r>
          </a:p>
        </p:txBody>
      </p:sp>
      <p:sp>
        <p:nvSpPr>
          <p:cNvPr id="4" name="TextBox 3">
            <a:extLst>
              <a:ext uri="{FF2B5EF4-FFF2-40B4-BE49-F238E27FC236}">
                <a16:creationId xmlns:a16="http://schemas.microsoft.com/office/drawing/2014/main" id="{60A7C54F-EBE1-4C2F-8D1E-A5BE26D8C9DC}"/>
              </a:ext>
            </a:extLst>
          </p:cNvPr>
          <p:cNvSpPr txBox="1"/>
          <p:nvPr/>
        </p:nvSpPr>
        <p:spPr>
          <a:xfrm>
            <a:off x="5816600" y="4711700"/>
            <a:ext cx="5016500" cy="1200329"/>
          </a:xfrm>
          <a:prstGeom prst="rect">
            <a:avLst/>
          </a:prstGeom>
          <a:noFill/>
        </p:spPr>
        <p:txBody>
          <a:bodyPr wrap="square" rtlCol="0">
            <a:spAutoFit/>
          </a:bodyPr>
          <a:lstStyle/>
          <a:p>
            <a:r>
              <a:rPr lang="en-US" sz="2400" dirty="0"/>
              <a:t>Anton Georgescu</a:t>
            </a:r>
          </a:p>
          <a:p>
            <a:r>
              <a:rPr lang="en-US" sz="2400" dirty="0"/>
              <a:t>Principal Product Architect, TEMS</a:t>
            </a:r>
          </a:p>
          <a:p>
            <a:r>
              <a:rPr lang="en-US" sz="2400" dirty="0"/>
              <a:t>Loan-Star Team, Standish, Canada</a:t>
            </a:r>
          </a:p>
        </p:txBody>
      </p:sp>
    </p:spTree>
    <p:extLst>
      <p:ext uri="{BB962C8B-B14F-4D97-AF65-F5344CB8AC3E}">
        <p14:creationId xmlns:p14="http://schemas.microsoft.com/office/powerpoint/2010/main" val="248709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Processing time &amp; accuracy: compare algorithms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38250" y="1219200"/>
            <a:ext cx="9256378" cy="5324535"/>
          </a:xfrm>
          <a:prstGeom prst="rect">
            <a:avLst/>
          </a:prstGeom>
          <a:noFill/>
        </p:spPr>
        <p:txBody>
          <a:bodyPr wrap="square" rtlCol="0">
            <a:spAutoFit/>
          </a:bodyPr>
          <a:lstStyle/>
          <a:p>
            <a:r>
              <a:rPr lang="en-US" dirty="0"/>
              <a:t>Wine Quality Analysis – Algorithm Comparison </a:t>
            </a:r>
          </a:p>
          <a:p>
            <a:endParaRPr lang="en-US" dirty="0"/>
          </a:p>
          <a:p>
            <a:pPr marL="285750" indent="-285750">
              <a:buFont typeface="Wingdings" panose="05000000000000000000" pitchFamily="2" charset="2"/>
              <a:buChar char="§"/>
            </a:pPr>
            <a:r>
              <a:rPr lang="en-US" sz="1600" dirty="0"/>
              <a:t>k-Nearest </a:t>
            </a:r>
            <a:r>
              <a:rPr lang="en-US" sz="1600" dirty="0" err="1"/>
              <a:t>Neighbour</a:t>
            </a:r>
            <a:r>
              <a:rPr lang="en-US" sz="1600" dirty="0"/>
              <a:t> (KNN)	</a:t>
            </a:r>
          </a:p>
          <a:p>
            <a:pPr lvl="1"/>
            <a:r>
              <a:rPr lang="en-US" sz="1600" dirty="0"/>
              <a:t>Processing (sec):0.1141	Accuracy: 56.50%	F1-Score: 0.5650</a:t>
            </a:r>
          </a:p>
          <a:p>
            <a:endParaRPr lang="en-US" sz="1600" dirty="0"/>
          </a:p>
          <a:p>
            <a:pPr marL="342900" indent="-342900">
              <a:buFont typeface="Wingdings" panose="05000000000000000000" pitchFamily="2" charset="2"/>
              <a:buChar char="§"/>
            </a:pPr>
            <a:r>
              <a:rPr lang="en-US" sz="1600" dirty="0"/>
              <a:t>Logistic Regression</a:t>
            </a:r>
          </a:p>
          <a:p>
            <a:pPr lvl="1"/>
            <a:r>
              <a:rPr lang="en-US" sz="1600" dirty="0"/>
              <a:t>Processing (sec):0.0430 	Accuracy: 55.14% 	F1-Score: 0.5514</a:t>
            </a:r>
          </a:p>
          <a:p>
            <a:endParaRPr lang="en-US" sz="1600" dirty="0"/>
          </a:p>
          <a:p>
            <a:pPr marL="285750" indent="-285750">
              <a:buFont typeface="Wingdings" panose="05000000000000000000" pitchFamily="2" charset="2"/>
              <a:buChar char="§"/>
            </a:pPr>
            <a:r>
              <a:rPr lang="en-US" sz="1600" dirty="0"/>
              <a:t>Support Vector Machine (SVM)</a:t>
            </a:r>
          </a:p>
          <a:p>
            <a:pPr lvl="1"/>
            <a:r>
              <a:rPr lang="en-US" sz="1600" dirty="0"/>
              <a:t>Processing (sec): 42.52 	Accuracy: 57.10% 	F1-Score: 0.5414</a:t>
            </a:r>
          </a:p>
          <a:p>
            <a:pPr lvl="1"/>
            <a:r>
              <a:rPr lang="en-US" sz="1400" dirty="0"/>
              <a:t>Note: Parameters fit:41.7699; Predictions:0.7615</a:t>
            </a:r>
          </a:p>
          <a:p>
            <a:endParaRPr lang="en-US" sz="1600" dirty="0"/>
          </a:p>
          <a:p>
            <a:pPr marL="285750" indent="-285750">
              <a:buFont typeface="Wingdings" panose="05000000000000000000" pitchFamily="2" charset="2"/>
              <a:buChar char="§"/>
            </a:pPr>
            <a:r>
              <a:rPr lang="en-US" sz="1600" dirty="0"/>
              <a:t>Naive Bayes</a:t>
            </a:r>
          </a:p>
          <a:p>
            <a:pPr lvl="1"/>
            <a:r>
              <a:rPr lang="en-US" sz="1600" dirty="0"/>
              <a:t>Processing (sec):0.0040	Accuracy: 0.4960	F1-Score: 0.4960</a:t>
            </a:r>
          </a:p>
          <a:p>
            <a:endParaRPr lang="en-US" sz="1600" dirty="0"/>
          </a:p>
          <a:p>
            <a:pPr marL="285750" indent="-285750">
              <a:buFont typeface="Wingdings" panose="05000000000000000000" pitchFamily="2" charset="2"/>
              <a:buChar char="§"/>
            </a:pPr>
            <a:r>
              <a:rPr lang="en-US" sz="1600" dirty="0"/>
              <a:t>Decision Tree</a:t>
            </a:r>
          </a:p>
          <a:p>
            <a:pPr lvl="1"/>
            <a:r>
              <a:rPr lang="en-US" sz="1600" dirty="0"/>
              <a:t>Processing (sec):0.0220	Accuracy: 0.5410	F1-Score: 0.5410</a:t>
            </a:r>
          </a:p>
          <a:p>
            <a:endParaRPr lang="en-US" sz="1600" dirty="0"/>
          </a:p>
          <a:p>
            <a:pPr marL="285750" indent="-285750">
              <a:buFont typeface="Wingdings" panose="05000000000000000000" pitchFamily="2" charset="2"/>
              <a:buChar char="§"/>
            </a:pPr>
            <a:r>
              <a:rPr lang="en-US" sz="1600" dirty="0"/>
              <a:t>Random Forest	</a:t>
            </a:r>
          </a:p>
          <a:p>
            <a:pPr lvl="1"/>
            <a:r>
              <a:rPr lang="en-US" sz="1600" dirty="0"/>
              <a:t>Processing (sec):0.4364	Accuracy: 0.5618	F1-Score: 0.5618</a:t>
            </a:r>
          </a:p>
          <a:p>
            <a:r>
              <a:rPr lang="en-US" dirty="0"/>
              <a:t> </a:t>
            </a:r>
          </a:p>
        </p:txBody>
      </p:sp>
    </p:spTree>
    <p:extLst>
      <p:ext uri="{BB962C8B-B14F-4D97-AF65-F5344CB8AC3E}">
        <p14:creationId xmlns:p14="http://schemas.microsoft.com/office/powerpoint/2010/main" val="283371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6"/>
            <a:ext cx="10515600" cy="558518"/>
          </a:xfrm>
        </p:spPr>
        <p:txBody>
          <a:bodyPr>
            <a:normAutofit/>
          </a:bodyPr>
          <a:lstStyle/>
          <a:p>
            <a:r>
              <a:rPr lang="en-US" sz="3200" dirty="0"/>
              <a:t>Cross-validation to tune the model</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0" y="997663"/>
            <a:ext cx="6329218" cy="5201424"/>
          </a:xfrm>
          <a:prstGeom prst="rect">
            <a:avLst/>
          </a:prstGeom>
          <a:noFill/>
        </p:spPr>
        <p:txBody>
          <a:bodyPr wrap="square" rtlCol="0">
            <a:spAutoFit/>
          </a:bodyPr>
          <a:lstStyle/>
          <a:p>
            <a:pPr marL="285750" indent="-285750">
              <a:buFont typeface="Wingdings" panose="05000000000000000000" pitchFamily="2" charset="2"/>
              <a:buChar char="Ø"/>
            </a:pPr>
            <a:r>
              <a:rPr lang="en-US" dirty="0"/>
              <a:t>To evaluate the performance of any ML model we need to test it on some unseen data. </a:t>
            </a:r>
          </a:p>
          <a:p>
            <a:pPr marL="742950" lvl="1" indent="-285750">
              <a:buFont typeface="Arial" panose="020B0604020202020204" pitchFamily="34" charset="0"/>
              <a:buChar char="•"/>
            </a:pPr>
            <a:r>
              <a:rPr lang="en-US" sz="1600" dirty="0"/>
              <a:t>based on the models performance on unseen data we can say weather our model is Under-fitting/Over-fitting/Well-</a:t>
            </a:r>
            <a:r>
              <a:rPr lang="en-US" sz="1600" dirty="0" err="1"/>
              <a:t>generalised</a:t>
            </a:r>
            <a:r>
              <a:rPr lang="en-US" sz="1600" dirty="0"/>
              <a:t>. </a:t>
            </a:r>
          </a:p>
          <a:p>
            <a:pPr marL="285750" indent="-285750">
              <a:buFont typeface="Wingdings" panose="05000000000000000000" pitchFamily="2" charset="2"/>
              <a:buChar char="Ø"/>
            </a:pPr>
            <a:r>
              <a:rPr lang="en-US" dirty="0"/>
              <a:t>Cross validation (CV) is one of the technique used to test the effectiveness of a model</a:t>
            </a:r>
          </a:p>
          <a:p>
            <a:pPr marL="742950" lvl="1" indent="-285750">
              <a:buFont typeface="Arial" panose="020B0604020202020204" pitchFamily="34" charset="0"/>
              <a:buChar char="•"/>
            </a:pPr>
            <a:r>
              <a:rPr lang="en-US" sz="1600" dirty="0"/>
              <a:t>it is also a re-sampling procedure used to evaluate a model if we have a limited data. </a:t>
            </a:r>
          </a:p>
          <a:p>
            <a:pPr marL="742950" lvl="1" indent="-285750">
              <a:buFont typeface="Arial" panose="020B0604020202020204" pitchFamily="34" charset="0"/>
              <a:buChar char="•"/>
            </a:pPr>
            <a:r>
              <a:rPr lang="en-US" sz="1600" dirty="0"/>
              <a:t>need to keep aside a sample/portion of the data on which is do not use to train the model, later us this sample for testing/validating </a:t>
            </a:r>
          </a:p>
          <a:p>
            <a:pPr marL="285750" indent="-285750">
              <a:buFont typeface="Wingdings" panose="05000000000000000000" pitchFamily="2" charset="2"/>
              <a:buChar char="Ø"/>
            </a:pPr>
            <a:r>
              <a:rPr lang="en-US" sz="1600" dirty="0"/>
              <a:t>Common methods used for CV:</a:t>
            </a:r>
          </a:p>
          <a:p>
            <a:pPr marL="742950" lvl="1" indent="-285750">
              <a:buFont typeface="Wingdings" panose="05000000000000000000" pitchFamily="2" charset="2"/>
              <a:buChar char="§"/>
            </a:pPr>
            <a:r>
              <a:rPr lang="en-US" sz="1600" dirty="0"/>
              <a:t>Train/Test Split </a:t>
            </a:r>
          </a:p>
          <a:p>
            <a:pPr lvl="2"/>
            <a:r>
              <a:rPr lang="en-US" sz="1400" dirty="0"/>
              <a:t>randomly split the complete data into training and test sets, then Perform the model training on the training set and use the test set for validation purpose, ideally split the data into 70:30 or 80:20</a:t>
            </a:r>
          </a:p>
          <a:p>
            <a:pPr marL="742950" lvl="1" indent="-285750">
              <a:buFont typeface="Wingdings" panose="05000000000000000000" pitchFamily="2" charset="2"/>
              <a:buChar char="§"/>
            </a:pPr>
            <a:r>
              <a:rPr lang="en-US" sz="1600" dirty="0"/>
              <a:t>K-Folds Cross Validation</a:t>
            </a:r>
            <a:r>
              <a:rPr lang="en-US" sz="1400" dirty="0"/>
              <a:t>	</a:t>
            </a:r>
          </a:p>
          <a:p>
            <a:pPr lvl="2"/>
            <a:r>
              <a:rPr lang="en-US" sz="1400" dirty="0"/>
              <a:t>has a single parameter called k that refers to the number of groups that a given data sample is to be split into</a:t>
            </a:r>
          </a:p>
          <a:p>
            <a:pPr lvl="1"/>
            <a:r>
              <a:rPr lang="en-US" sz="1400" dirty="0"/>
              <a:t>			</a:t>
            </a:r>
          </a:p>
        </p:txBody>
      </p:sp>
      <p:pic>
        <p:nvPicPr>
          <p:cNvPr id="4" name="Picture 3">
            <a:extLst>
              <a:ext uri="{FF2B5EF4-FFF2-40B4-BE49-F238E27FC236}">
                <a16:creationId xmlns:a16="http://schemas.microsoft.com/office/drawing/2014/main" id="{B4215878-48C3-446E-9B2C-A93832A59120}"/>
              </a:ext>
            </a:extLst>
          </p:cNvPr>
          <p:cNvPicPr>
            <a:picLocks noChangeAspect="1"/>
          </p:cNvPicPr>
          <p:nvPr/>
        </p:nvPicPr>
        <p:blipFill>
          <a:blip r:embed="rId2"/>
          <a:stretch>
            <a:fillRect/>
          </a:stretch>
        </p:blipFill>
        <p:spPr>
          <a:xfrm>
            <a:off x="7675418" y="3637492"/>
            <a:ext cx="3549292" cy="2407707"/>
          </a:xfrm>
          <a:prstGeom prst="rect">
            <a:avLst/>
          </a:prstGeom>
        </p:spPr>
      </p:pic>
      <p:pic>
        <p:nvPicPr>
          <p:cNvPr id="5" name="Picture 4">
            <a:extLst>
              <a:ext uri="{FF2B5EF4-FFF2-40B4-BE49-F238E27FC236}">
                <a16:creationId xmlns:a16="http://schemas.microsoft.com/office/drawing/2014/main" id="{254F0A2D-7297-4964-A32C-497C9309F915}"/>
              </a:ext>
            </a:extLst>
          </p:cNvPr>
          <p:cNvPicPr>
            <a:picLocks noChangeAspect="1"/>
          </p:cNvPicPr>
          <p:nvPr/>
        </p:nvPicPr>
        <p:blipFill>
          <a:blip r:embed="rId3"/>
          <a:stretch>
            <a:fillRect/>
          </a:stretch>
        </p:blipFill>
        <p:spPr>
          <a:xfrm>
            <a:off x="8159860" y="544271"/>
            <a:ext cx="2757522" cy="2573687"/>
          </a:xfrm>
          <a:prstGeom prst="rect">
            <a:avLst/>
          </a:prstGeom>
        </p:spPr>
      </p:pic>
      <p:sp>
        <p:nvSpPr>
          <p:cNvPr id="6" name="TextBox 5">
            <a:extLst>
              <a:ext uri="{FF2B5EF4-FFF2-40B4-BE49-F238E27FC236}">
                <a16:creationId xmlns:a16="http://schemas.microsoft.com/office/drawing/2014/main" id="{F4330398-91CA-4EE9-870C-2DD6E9BD672D}"/>
              </a:ext>
            </a:extLst>
          </p:cNvPr>
          <p:cNvSpPr txBox="1"/>
          <p:nvPr/>
        </p:nvSpPr>
        <p:spPr>
          <a:xfrm>
            <a:off x="8876145" y="3143215"/>
            <a:ext cx="1478803" cy="307777"/>
          </a:xfrm>
          <a:prstGeom prst="rect">
            <a:avLst/>
          </a:prstGeom>
          <a:noFill/>
        </p:spPr>
        <p:txBody>
          <a:bodyPr wrap="none" rtlCol="0">
            <a:spAutoFit/>
          </a:bodyPr>
          <a:lstStyle/>
          <a:p>
            <a:r>
              <a:rPr lang="en-US" sz="1400" dirty="0"/>
              <a:t>Train/test split CV</a:t>
            </a:r>
          </a:p>
        </p:txBody>
      </p:sp>
      <p:sp>
        <p:nvSpPr>
          <p:cNvPr id="7" name="TextBox 6">
            <a:extLst>
              <a:ext uri="{FF2B5EF4-FFF2-40B4-BE49-F238E27FC236}">
                <a16:creationId xmlns:a16="http://schemas.microsoft.com/office/drawing/2014/main" id="{2EE889D7-8409-40C3-A889-699EBC2E79FA}"/>
              </a:ext>
            </a:extLst>
          </p:cNvPr>
          <p:cNvSpPr txBox="1"/>
          <p:nvPr/>
        </p:nvSpPr>
        <p:spPr>
          <a:xfrm>
            <a:off x="9019309" y="6045199"/>
            <a:ext cx="881139" cy="307777"/>
          </a:xfrm>
          <a:prstGeom prst="rect">
            <a:avLst/>
          </a:prstGeom>
          <a:noFill/>
        </p:spPr>
        <p:txBody>
          <a:bodyPr wrap="none" rtlCol="0">
            <a:spAutoFit/>
          </a:bodyPr>
          <a:lstStyle/>
          <a:p>
            <a:r>
              <a:rPr lang="en-US" sz="1400" dirty="0"/>
              <a:t>K-Fold CV</a:t>
            </a:r>
          </a:p>
        </p:txBody>
      </p:sp>
      <p:sp>
        <p:nvSpPr>
          <p:cNvPr id="8" name="TextBox 7">
            <a:extLst>
              <a:ext uri="{FF2B5EF4-FFF2-40B4-BE49-F238E27FC236}">
                <a16:creationId xmlns:a16="http://schemas.microsoft.com/office/drawing/2014/main" id="{29340304-C967-4D1B-8DC1-E2E31EFBEEAE}"/>
              </a:ext>
            </a:extLst>
          </p:cNvPr>
          <p:cNvSpPr txBox="1"/>
          <p:nvPr/>
        </p:nvSpPr>
        <p:spPr>
          <a:xfrm>
            <a:off x="838199" y="6059647"/>
            <a:ext cx="8767777" cy="523220"/>
          </a:xfrm>
          <a:prstGeom prst="rect">
            <a:avLst/>
          </a:prstGeom>
          <a:noFill/>
        </p:spPr>
        <p:txBody>
          <a:bodyPr wrap="square" rtlCol="0">
            <a:spAutoFit/>
          </a:bodyPr>
          <a:lstStyle/>
          <a:p>
            <a:r>
              <a:rPr lang="en-US" sz="1400" dirty="0"/>
              <a:t>Demo: </a:t>
            </a:r>
            <a:r>
              <a:rPr lang="en-US" sz="1400" dirty="0">
                <a:hlinkClick r:id="rId4"/>
              </a:rPr>
              <a:t>https://github.com/antongeorgescu/machine-learning-documentation/blob/master/scripts/WineQualityAnalysis_NaiveBayes_Correlation.ipynb</a:t>
            </a:r>
            <a:endParaRPr lang="en-US" sz="1400" dirty="0"/>
          </a:p>
        </p:txBody>
      </p:sp>
    </p:spTree>
    <p:extLst>
      <p:ext uri="{BB962C8B-B14F-4D97-AF65-F5344CB8AC3E}">
        <p14:creationId xmlns:p14="http://schemas.microsoft.com/office/powerpoint/2010/main" val="29697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Estimate algorithm accuracy through cross-validation</a:t>
            </a:r>
          </a:p>
        </p:txBody>
      </p:sp>
      <p:sp>
        <p:nvSpPr>
          <p:cNvPr id="3" name="TextBox 2">
            <a:extLst>
              <a:ext uri="{FF2B5EF4-FFF2-40B4-BE49-F238E27FC236}">
                <a16:creationId xmlns:a16="http://schemas.microsoft.com/office/drawing/2014/main" id="{7D70959F-5C69-48C9-AE9D-F3F22D61245A}"/>
              </a:ext>
            </a:extLst>
          </p:cNvPr>
          <p:cNvSpPr txBox="1"/>
          <p:nvPr/>
        </p:nvSpPr>
        <p:spPr>
          <a:xfrm>
            <a:off x="1238250" y="1219200"/>
            <a:ext cx="9256378" cy="5047536"/>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estimate the accuracy of the 6 classifiers we use on the wine dataset by splitting the data, fitting each model and computing the score 5 consecutive times (with different splits each time)</a:t>
            </a:r>
          </a:p>
          <a:p>
            <a:pPr marL="285750" indent="-285750">
              <a:buFont typeface="Wingdings" panose="05000000000000000000" pitchFamily="2" charset="2"/>
              <a:buChar char="Ø"/>
            </a:pPr>
            <a:r>
              <a:rPr lang="en-US" sz="1600" dirty="0"/>
              <a:t>calculate the accuracy average over 5 iterations, for each classifier</a:t>
            </a:r>
          </a:p>
          <a:p>
            <a:pPr marL="285750" indent="-285750">
              <a:buFont typeface="Wingdings" panose="05000000000000000000" pitchFamily="2" charset="2"/>
              <a:buChar char="Ø"/>
            </a:pPr>
            <a:r>
              <a:rPr lang="en-US" sz="1600" dirty="0"/>
              <a:t>results for NO-SPLITS = 5</a:t>
            </a:r>
          </a:p>
          <a:p>
            <a:endParaRPr lang="en-US" dirty="0"/>
          </a:p>
          <a:p>
            <a:pPr marL="742950" lvl="1" indent="-285750">
              <a:buFont typeface="Wingdings" panose="05000000000000000000" pitchFamily="2" charset="2"/>
              <a:buChar char="§"/>
            </a:pPr>
            <a:r>
              <a:rPr lang="en-US" sz="1400" dirty="0"/>
              <a:t>KNN Classifier</a:t>
            </a:r>
          </a:p>
          <a:p>
            <a:pPr lvl="2"/>
            <a:r>
              <a:rPr lang="en-US" sz="1200" dirty="0"/>
              <a:t>[0.38728324 0.45417011 0.552436   0.53719008 0.5214876 ]	Accuracy: </a:t>
            </a:r>
            <a:r>
              <a:rPr lang="en-US" sz="1200" b="1" dirty="0"/>
              <a:t>0.49</a:t>
            </a:r>
            <a:r>
              <a:rPr lang="en-US" sz="1200" dirty="0"/>
              <a:t> (+/- 0.12)</a:t>
            </a:r>
          </a:p>
          <a:p>
            <a:pPr lvl="2"/>
            <a:endParaRPr lang="en-US" sz="1200" dirty="0"/>
          </a:p>
          <a:p>
            <a:pPr marL="742950" lvl="1" indent="-285750">
              <a:buFont typeface="Wingdings" panose="05000000000000000000" pitchFamily="2" charset="2"/>
              <a:buChar char="§"/>
            </a:pPr>
            <a:r>
              <a:rPr lang="en-US" sz="1400" dirty="0"/>
              <a:t>SVM Classifier</a:t>
            </a:r>
          </a:p>
          <a:p>
            <a:pPr lvl="2"/>
            <a:r>
              <a:rPr lang="en-US" sz="1200" dirty="0"/>
              <a:t>[0.47563997 0.47811726 0.56647399 0.5768595  0.5661157 ]	Accuracy: </a:t>
            </a:r>
            <a:r>
              <a:rPr lang="en-US" sz="1200" b="1" dirty="0"/>
              <a:t>0.53</a:t>
            </a:r>
            <a:r>
              <a:rPr lang="en-US" sz="1200" dirty="0"/>
              <a:t> (+/- 0.09)</a:t>
            </a:r>
          </a:p>
          <a:p>
            <a:pPr lvl="2"/>
            <a:endParaRPr lang="en-US" sz="1400" dirty="0"/>
          </a:p>
          <a:p>
            <a:pPr marL="742950" lvl="1" indent="-285750">
              <a:buFont typeface="Wingdings" panose="05000000000000000000" pitchFamily="2" charset="2"/>
              <a:buChar char="§"/>
            </a:pPr>
            <a:r>
              <a:rPr lang="en-US" sz="1400" dirty="0"/>
              <a:t>Logistic Regression Classifier</a:t>
            </a:r>
          </a:p>
          <a:p>
            <a:pPr lvl="2"/>
            <a:r>
              <a:rPr lang="en-US" sz="1200" dirty="0"/>
              <a:t>[0.46490504 0.48472337 0.57060281 0.59008264 0.55867769]	Accuracy: </a:t>
            </a:r>
            <a:r>
              <a:rPr lang="en-US" sz="1200" b="1" dirty="0"/>
              <a:t>0.53</a:t>
            </a:r>
            <a:r>
              <a:rPr lang="en-US" sz="1200" dirty="0"/>
              <a:t> (+/- 0.10)</a:t>
            </a:r>
          </a:p>
          <a:p>
            <a:pPr lvl="2"/>
            <a:endParaRPr lang="en-US" sz="1200" dirty="0"/>
          </a:p>
          <a:p>
            <a:pPr marL="742950" lvl="1" indent="-285750">
              <a:buFont typeface="Wingdings" panose="05000000000000000000" pitchFamily="2" charset="2"/>
              <a:buChar char="§"/>
            </a:pPr>
            <a:r>
              <a:rPr lang="en-US" sz="1400" dirty="0"/>
              <a:t>Random Forest Classifier</a:t>
            </a:r>
          </a:p>
          <a:p>
            <a:pPr lvl="2"/>
            <a:r>
              <a:rPr lang="en-US" sz="1200" dirty="0"/>
              <a:t>[0.45334434 0.50289017 0.5821635  0.57768595 0.56198347]	Accuracy: </a:t>
            </a:r>
            <a:r>
              <a:rPr lang="en-US" sz="1200" b="1" dirty="0"/>
              <a:t>0.54</a:t>
            </a:r>
            <a:r>
              <a:rPr lang="en-US" sz="1200" dirty="0"/>
              <a:t> (+/- 0.10)</a:t>
            </a:r>
          </a:p>
          <a:p>
            <a:pPr lvl="2"/>
            <a:endParaRPr lang="en-US" sz="1200" dirty="0"/>
          </a:p>
          <a:p>
            <a:pPr marL="742950" lvl="1" indent="-285750">
              <a:buFont typeface="Wingdings" panose="05000000000000000000" pitchFamily="2" charset="2"/>
              <a:buChar char="§"/>
            </a:pPr>
            <a:r>
              <a:rPr lang="en-US" sz="1400" dirty="0"/>
              <a:t>Decision Tree Classifier</a:t>
            </a:r>
          </a:p>
          <a:p>
            <a:pPr lvl="2"/>
            <a:r>
              <a:rPr lang="en-US" sz="1200" dirty="0"/>
              <a:t>[0.45995045 0.48142031 0.50619323 0.53966942 0.52231405]	Accuracy: </a:t>
            </a:r>
            <a:r>
              <a:rPr lang="en-US" sz="1200" b="1" dirty="0"/>
              <a:t>0.50</a:t>
            </a:r>
            <a:r>
              <a:rPr lang="en-US" sz="1200" dirty="0"/>
              <a:t> (+/- 0.06) </a:t>
            </a:r>
          </a:p>
          <a:p>
            <a:pPr lvl="2"/>
            <a:endParaRPr lang="en-US" sz="1200" dirty="0"/>
          </a:p>
          <a:p>
            <a:pPr marL="628650" lvl="1" indent="-171450">
              <a:buFont typeface="Wingdings" panose="05000000000000000000" pitchFamily="2" charset="2"/>
              <a:buChar char="§"/>
            </a:pPr>
            <a:r>
              <a:rPr lang="en-US" sz="1200" dirty="0"/>
              <a:t>   </a:t>
            </a:r>
            <a:r>
              <a:rPr lang="en-US" sz="1400" dirty="0"/>
              <a:t>Naïve Bayes Classifier</a:t>
            </a:r>
          </a:p>
          <a:p>
            <a:pPr lvl="2"/>
            <a:r>
              <a:rPr lang="en-US" sz="1200" dirty="0"/>
              <a:t>[0.36746491 0.50949628 0.46738233 0.45867769 0.37933884]                  Accuracy: </a:t>
            </a:r>
            <a:r>
              <a:rPr lang="en-US" sz="1200" b="1" dirty="0"/>
              <a:t>0.44</a:t>
            </a:r>
            <a:r>
              <a:rPr lang="en-US" sz="1200" dirty="0"/>
              <a:t> (+/- 0.11)</a:t>
            </a:r>
          </a:p>
          <a:p>
            <a:pPr lvl="2"/>
            <a:endParaRPr lang="en-US" sz="1200" dirty="0"/>
          </a:p>
        </p:txBody>
      </p:sp>
    </p:spTree>
    <p:extLst>
      <p:ext uri="{BB962C8B-B14F-4D97-AF65-F5344CB8AC3E}">
        <p14:creationId xmlns:p14="http://schemas.microsoft.com/office/powerpoint/2010/main" val="3059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6"/>
            <a:ext cx="10515600" cy="484620"/>
          </a:xfrm>
        </p:spPr>
        <p:txBody>
          <a:bodyPr>
            <a:normAutofit fontScale="90000"/>
          </a:bodyPr>
          <a:lstStyle/>
          <a:p>
            <a:r>
              <a:rPr lang="en-US" sz="3200" dirty="0"/>
              <a:t>Processing time &amp; accuracy: prepare your data</a:t>
            </a:r>
          </a:p>
        </p:txBody>
      </p:sp>
      <p:pic>
        <p:nvPicPr>
          <p:cNvPr id="6" name="Picture 5">
            <a:extLst>
              <a:ext uri="{FF2B5EF4-FFF2-40B4-BE49-F238E27FC236}">
                <a16:creationId xmlns:a16="http://schemas.microsoft.com/office/drawing/2014/main" id="{07FFCE00-C4DE-42B2-BF8F-77ADE1E917CE}"/>
              </a:ext>
            </a:extLst>
          </p:cNvPr>
          <p:cNvPicPr>
            <a:picLocks noChangeAspect="1"/>
          </p:cNvPicPr>
          <p:nvPr/>
        </p:nvPicPr>
        <p:blipFill>
          <a:blip r:embed="rId2"/>
          <a:stretch>
            <a:fillRect/>
          </a:stretch>
        </p:blipFill>
        <p:spPr>
          <a:xfrm>
            <a:off x="6096000" y="1219200"/>
            <a:ext cx="5151120" cy="3311434"/>
          </a:xfrm>
          <a:prstGeom prst="rect">
            <a:avLst/>
          </a:prstGeom>
        </p:spPr>
      </p:pic>
      <p:pic>
        <p:nvPicPr>
          <p:cNvPr id="3" name="Picture 2">
            <a:extLst>
              <a:ext uri="{FF2B5EF4-FFF2-40B4-BE49-F238E27FC236}">
                <a16:creationId xmlns:a16="http://schemas.microsoft.com/office/drawing/2014/main" id="{2BA867AD-B047-49D4-976E-3C634228D7DA}"/>
              </a:ext>
            </a:extLst>
          </p:cNvPr>
          <p:cNvPicPr>
            <a:picLocks noChangeAspect="1"/>
          </p:cNvPicPr>
          <p:nvPr/>
        </p:nvPicPr>
        <p:blipFill>
          <a:blip r:embed="rId3"/>
          <a:stretch>
            <a:fillRect/>
          </a:stretch>
        </p:blipFill>
        <p:spPr>
          <a:xfrm>
            <a:off x="383313" y="3649539"/>
            <a:ext cx="4711201" cy="3050961"/>
          </a:xfrm>
          <a:prstGeom prst="rect">
            <a:avLst/>
          </a:prstGeom>
        </p:spPr>
      </p:pic>
      <p:sp>
        <p:nvSpPr>
          <p:cNvPr id="4" name="TextBox 3">
            <a:extLst>
              <a:ext uri="{FF2B5EF4-FFF2-40B4-BE49-F238E27FC236}">
                <a16:creationId xmlns:a16="http://schemas.microsoft.com/office/drawing/2014/main" id="{19EDDE11-469B-46E4-8639-F430116A614F}"/>
              </a:ext>
            </a:extLst>
          </p:cNvPr>
          <p:cNvSpPr txBox="1"/>
          <p:nvPr/>
        </p:nvSpPr>
        <p:spPr>
          <a:xfrm>
            <a:off x="850076" y="1219200"/>
            <a:ext cx="41190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Break the course of dimensionality: reduce</a:t>
            </a:r>
          </a:p>
          <a:p>
            <a:pPr marL="285750" indent="-285750">
              <a:buFont typeface="Arial" panose="020B0604020202020204" pitchFamily="34" charset="0"/>
              <a:buChar char="•"/>
            </a:pPr>
            <a:r>
              <a:rPr lang="en-US" dirty="0"/>
              <a:t>Apply PCA algorithms</a:t>
            </a:r>
          </a:p>
          <a:p>
            <a:pPr marL="285750" indent="-285750">
              <a:buFont typeface="Arial" panose="020B0604020202020204" pitchFamily="34" charset="0"/>
              <a:buChar char="•"/>
            </a:pPr>
            <a:r>
              <a:rPr lang="en-US" dirty="0"/>
              <a:t>Identify the number of dimensions that provide the highest reduction with preservation of a decent variance</a:t>
            </a:r>
          </a:p>
        </p:txBody>
      </p:sp>
    </p:spTree>
    <p:extLst>
      <p:ext uri="{BB962C8B-B14F-4D97-AF65-F5344CB8AC3E}">
        <p14:creationId xmlns:p14="http://schemas.microsoft.com/office/powerpoint/2010/main" val="29337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Dimensions vs Performance</a:t>
            </a:r>
          </a:p>
        </p:txBody>
      </p:sp>
      <p:pic>
        <p:nvPicPr>
          <p:cNvPr id="4" name="Picture 3">
            <a:extLst>
              <a:ext uri="{FF2B5EF4-FFF2-40B4-BE49-F238E27FC236}">
                <a16:creationId xmlns:a16="http://schemas.microsoft.com/office/drawing/2014/main" id="{068AF125-13FA-4074-B2C9-D7E12093818B}"/>
              </a:ext>
            </a:extLst>
          </p:cNvPr>
          <p:cNvPicPr>
            <a:picLocks noChangeAspect="1"/>
          </p:cNvPicPr>
          <p:nvPr/>
        </p:nvPicPr>
        <p:blipFill>
          <a:blip r:embed="rId2"/>
          <a:stretch>
            <a:fillRect/>
          </a:stretch>
        </p:blipFill>
        <p:spPr>
          <a:xfrm>
            <a:off x="933811" y="1219200"/>
            <a:ext cx="4131058" cy="2686674"/>
          </a:xfrm>
          <a:prstGeom prst="rect">
            <a:avLst/>
          </a:prstGeom>
        </p:spPr>
      </p:pic>
      <p:pic>
        <p:nvPicPr>
          <p:cNvPr id="5" name="Picture 4">
            <a:extLst>
              <a:ext uri="{FF2B5EF4-FFF2-40B4-BE49-F238E27FC236}">
                <a16:creationId xmlns:a16="http://schemas.microsoft.com/office/drawing/2014/main" id="{E48F07F7-1F2B-4012-9DD2-69A168BEB8BD}"/>
              </a:ext>
            </a:extLst>
          </p:cNvPr>
          <p:cNvPicPr>
            <a:picLocks noChangeAspect="1"/>
          </p:cNvPicPr>
          <p:nvPr/>
        </p:nvPicPr>
        <p:blipFill>
          <a:blip r:embed="rId3"/>
          <a:stretch>
            <a:fillRect/>
          </a:stretch>
        </p:blipFill>
        <p:spPr>
          <a:xfrm>
            <a:off x="5484433" y="1219201"/>
            <a:ext cx="4133088" cy="2686673"/>
          </a:xfrm>
          <a:prstGeom prst="rect">
            <a:avLst/>
          </a:prstGeom>
        </p:spPr>
      </p:pic>
      <p:pic>
        <p:nvPicPr>
          <p:cNvPr id="7" name="Picture 6">
            <a:extLst>
              <a:ext uri="{FF2B5EF4-FFF2-40B4-BE49-F238E27FC236}">
                <a16:creationId xmlns:a16="http://schemas.microsoft.com/office/drawing/2014/main" id="{3A5B4AB9-7A28-4EE1-917B-65D20EECF9D7}"/>
              </a:ext>
            </a:extLst>
          </p:cNvPr>
          <p:cNvPicPr>
            <a:picLocks noChangeAspect="1"/>
          </p:cNvPicPr>
          <p:nvPr/>
        </p:nvPicPr>
        <p:blipFill>
          <a:blip r:embed="rId4"/>
          <a:stretch>
            <a:fillRect/>
          </a:stretch>
        </p:blipFill>
        <p:spPr>
          <a:xfrm>
            <a:off x="933811" y="3974831"/>
            <a:ext cx="4131057" cy="2755631"/>
          </a:xfrm>
          <a:prstGeom prst="rect">
            <a:avLst/>
          </a:prstGeom>
        </p:spPr>
      </p:pic>
      <p:pic>
        <p:nvPicPr>
          <p:cNvPr id="8" name="Picture 7">
            <a:extLst>
              <a:ext uri="{FF2B5EF4-FFF2-40B4-BE49-F238E27FC236}">
                <a16:creationId xmlns:a16="http://schemas.microsoft.com/office/drawing/2014/main" id="{1ED3C00F-E9BD-4405-B062-665D07D359C7}"/>
              </a:ext>
            </a:extLst>
          </p:cNvPr>
          <p:cNvPicPr>
            <a:picLocks noChangeAspect="1"/>
          </p:cNvPicPr>
          <p:nvPr/>
        </p:nvPicPr>
        <p:blipFill>
          <a:blip r:embed="rId5"/>
          <a:stretch>
            <a:fillRect/>
          </a:stretch>
        </p:blipFill>
        <p:spPr>
          <a:xfrm>
            <a:off x="5484431" y="3974831"/>
            <a:ext cx="4131057" cy="2755631"/>
          </a:xfrm>
          <a:prstGeom prst="rect">
            <a:avLst/>
          </a:prstGeom>
        </p:spPr>
      </p:pic>
    </p:spTree>
    <p:extLst>
      <p:ext uri="{BB962C8B-B14F-4D97-AF65-F5344CB8AC3E}">
        <p14:creationId xmlns:p14="http://schemas.microsoft.com/office/powerpoint/2010/main" val="189660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20689"/>
          </a:xfrm>
        </p:spPr>
        <p:txBody>
          <a:bodyPr>
            <a:normAutofit fontScale="90000"/>
          </a:bodyPr>
          <a:lstStyle/>
          <a:p>
            <a:r>
              <a:rPr lang="en-US" sz="3200" dirty="0"/>
              <a:t>Dimensions vs Confusion Matrix</a:t>
            </a:r>
          </a:p>
        </p:txBody>
      </p:sp>
      <p:pic>
        <p:nvPicPr>
          <p:cNvPr id="6" name="Picture 5" descr="A screenshot of a cell phone&#10;&#10;Description automatically generated">
            <a:extLst>
              <a:ext uri="{FF2B5EF4-FFF2-40B4-BE49-F238E27FC236}">
                <a16:creationId xmlns:a16="http://schemas.microsoft.com/office/drawing/2014/main" id="{C5236E2A-FA90-4044-9440-614985B34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97" y="1093024"/>
            <a:ext cx="3148352" cy="22228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01B21F7-3F52-468D-B7A6-606B3A984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01" y="1093025"/>
            <a:ext cx="3140442" cy="222283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5EB81A7-E7FA-454E-994A-A5507D688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952" y="1046844"/>
            <a:ext cx="2930502" cy="209530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7C9E78A-06FE-49A1-B5BC-BB6CA3788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7" y="3825503"/>
            <a:ext cx="3183413" cy="222283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8CAEA74-FAAE-4729-BD33-B7C96F7D90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7425" y="3823872"/>
            <a:ext cx="3271958" cy="228543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630B76C-FFDF-4C47-9E5D-1E7E72B20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6952" y="3760098"/>
            <a:ext cx="3183413" cy="2250898"/>
          </a:xfrm>
          <a:prstGeom prst="rect">
            <a:avLst/>
          </a:prstGeom>
        </p:spPr>
      </p:pic>
      <p:sp>
        <p:nvSpPr>
          <p:cNvPr id="19" name="TextBox 18">
            <a:extLst>
              <a:ext uri="{FF2B5EF4-FFF2-40B4-BE49-F238E27FC236}">
                <a16:creationId xmlns:a16="http://schemas.microsoft.com/office/drawing/2014/main" id="{4660FE2A-9DD5-4645-B29B-A278D47D7A3A}"/>
              </a:ext>
            </a:extLst>
          </p:cNvPr>
          <p:cNvSpPr txBox="1"/>
          <p:nvPr/>
        </p:nvSpPr>
        <p:spPr>
          <a:xfrm>
            <a:off x="1496291" y="3348183"/>
            <a:ext cx="1151277" cy="307777"/>
          </a:xfrm>
          <a:prstGeom prst="rect">
            <a:avLst/>
          </a:prstGeom>
          <a:noFill/>
        </p:spPr>
        <p:txBody>
          <a:bodyPr wrap="none" rtlCol="0">
            <a:spAutoFit/>
          </a:bodyPr>
          <a:lstStyle/>
          <a:p>
            <a:r>
              <a:rPr lang="en-US" sz="1400" dirty="0"/>
              <a:t>3 dimensions</a:t>
            </a:r>
          </a:p>
        </p:txBody>
      </p:sp>
      <p:sp>
        <p:nvSpPr>
          <p:cNvPr id="20" name="TextBox 19">
            <a:extLst>
              <a:ext uri="{FF2B5EF4-FFF2-40B4-BE49-F238E27FC236}">
                <a16:creationId xmlns:a16="http://schemas.microsoft.com/office/drawing/2014/main" id="{48202B7D-F944-4BE5-9D8C-608C315C787E}"/>
              </a:ext>
            </a:extLst>
          </p:cNvPr>
          <p:cNvSpPr txBox="1"/>
          <p:nvPr/>
        </p:nvSpPr>
        <p:spPr>
          <a:xfrm>
            <a:off x="5429562" y="3275111"/>
            <a:ext cx="1151277" cy="307777"/>
          </a:xfrm>
          <a:prstGeom prst="rect">
            <a:avLst/>
          </a:prstGeom>
          <a:noFill/>
        </p:spPr>
        <p:txBody>
          <a:bodyPr wrap="none" rtlCol="0">
            <a:spAutoFit/>
          </a:bodyPr>
          <a:lstStyle/>
          <a:p>
            <a:r>
              <a:rPr lang="en-US" sz="1400" dirty="0"/>
              <a:t>4 dimensions</a:t>
            </a:r>
          </a:p>
        </p:txBody>
      </p:sp>
      <p:sp>
        <p:nvSpPr>
          <p:cNvPr id="21" name="TextBox 20">
            <a:extLst>
              <a:ext uri="{FF2B5EF4-FFF2-40B4-BE49-F238E27FC236}">
                <a16:creationId xmlns:a16="http://schemas.microsoft.com/office/drawing/2014/main" id="{35749CA0-2E24-41F9-B170-455268FF1439}"/>
              </a:ext>
            </a:extLst>
          </p:cNvPr>
          <p:cNvSpPr txBox="1"/>
          <p:nvPr/>
        </p:nvSpPr>
        <p:spPr>
          <a:xfrm>
            <a:off x="8996564" y="3291291"/>
            <a:ext cx="1151277" cy="307777"/>
          </a:xfrm>
          <a:prstGeom prst="rect">
            <a:avLst/>
          </a:prstGeom>
          <a:noFill/>
        </p:spPr>
        <p:txBody>
          <a:bodyPr wrap="none" rtlCol="0">
            <a:spAutoFit/>
          </a:bodyPr>
          <a:lstStyle/>
          <a:p>
            <a:r>
              <a:rPr lang="en-US" sz="1400" dirty="0"/>
              <a:t>5 dimensions</a:t>
            </a:r>
          </a:p>
        </p:txBody>
      </p:sp>
      <p:sp>
        <p:nvSpPr>
          <p:cNvPr id="22" name="TextBox 21">
            <a:extLst>
              <a:ext uri="{FF2B5EF4-FFF2-40B4-BE49-F238E27FC236}">
                <a16:creationId xmlns:a16="http://schemas.microsoft.com/office/drawing/2014/main" id="{23083AA2-52BA-4449-8E65-371AC2A5FB97}"/>
              </a:ext>
            </a:extLst>
          </p:cNvPr>
          <p:cNvSpPr txBox="1"/>
          <p:nvPr/>
        </p:nvSpPr>
        <p:spPr>
          <a:xfrm>
            <a:off x="1496291" y="6179152"/>
            <a:ext cx="1151277" cy="307777"/>
          </a:xfrm>
          <a:prstGeom prst="rect">
            <a:avLst/>
          </a:prstGeom>
          <a:noFill/>
        </p:spPr>
        <p:txBody>
          <a:bodyPr wrap="none" rtlCol="0">
            <a:spAutoFit/>
          </a:bodyPr>
          <a:lstStyle/>
          <a:p>
            <a:r>
              <a:rPr lang="en-US" sz="1400" dirty="0"/>
              <a:t>6 dimensions</a:t>
            </a:r>
          </a:p>
        </p:txBody>
      </p:sp>
      <p:sp>
        <p:nvSpPr>
          <p:cNvPr id="23" name="TextBox 22">
            <a:extLst>
              <a:ext uri="{FF2B5EF4-FFF2-40B4-BE49-F238E27FC236}">
                <a16:creationId xmlns:a16="http://schemas.microsoft.com/office/drawing/2014/main" id="{C18C4F20-9F17-4259-B3A9-2492C28992C7}"/>
              </a:ext>
            </a:extLst>
          </p:cNvPr>
          <p:cNvSpPr txBox="1"/>
          <p:nvPr/>
        </p:nvSpPr>
        <p:spPr>
          <a:xfrm>
            <a:off x="5520361" y="6179151"/>
            <a:ext cx="1151277" cy="307777"/>
          </a:xfrm>
          <a:prstGeom prst="rect">
            <a:avLst/>
          </a:prstGeom>
          <a:noFill/>
        </p:spPr>
        <p:txBody>
          <a:bodyPr wrap="none" rtlCol="0">
            <a:spAutoFit/>
          </a:bodyPr>
          <a:lstStyle/>
          <a:p>
            <a:r>
              <a:rPr lang="en-US" sz="1400" dirty="0"/>
              <a:t>7 dimensions</a:t>
            </a:r>
          </a:p>
        </p:txBody>
      </p:sp>
      <p:sp>
        <p:nvSpPr>
          <p:cNvPr id="24" name="TextBox 23">
            <a:extLst>
              <a:ext uri="{FF2B5EF4-FFF2-40B4-BE49-F238E27FC236}">
                <a16:creationId xmlns:a16="http://schemas.microsoft.com/office/drawing/2014/main" id="{0E2204CC-EB79-46A3-A3AA-41CD21B3C06F}"/>
              </a:ext>
            </a:extLst>
          </p:cNvPr>
          <p:cNvSpPr txBox="1"/>
          <p:nvPr/>
        </p:nvSpPr>
        <p:spPr>
          <a:xfrm>
            <a:off x="8996564" y="6172026"/>
            <a:ext cx="1151277" cy="307777"/>
          </a:xfrm>
          <a:prstGeom prst="rect">
            <a:avLst/>
          </a:prstGeom>
          <a:noFill/>
        </p:spPr>
        <p:txBody>
          <a:bodyPr wrap="none" rtlCol="0">
            <a:spAutoFit/>
          </a:bodyPr>
          <a:lstStyle/>
          <a:p>
            <a:r>
              <a:rPr lang="en-US" sz="1400" dirty="0"/>
              <a:t>8 dimensions</a:t>
            </a:r>
          </a:p>
        </p:txBody>
      </p:sp>
    </p:spTree>
    <p:extLst>
      <p:ext uri="{BB962C8B-B14F-4D97-AF65-F5344CB8AC3E}">
        <p14:creationId xmlns:p14="http://schemas.microsoft.com/office/powerpoint/2010/main" val="312168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Choosing the right algorithm for the right dataset</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401205"/>
          </a:xfrm>
          <a:prstGeom prst="rect">
            <a:avLst/>
          </a:prstGeom>
          <a:noFill/>
        </p:spPr>
        <p:txBody>
          <a:bodyPr wrap="square" rtlCol="0">
            <a:spAutoFit/>
          </a:bodyPr>
          <a:lstStyle/>
          <a:p>
            <a:pPr marL="342900" indent="-342900">
              <a:buFont typeface="Wingdings" panose="05000000000000000000" pitchFamily="2" charset="2"/>
              <a:buChar char="Ø"/>
            </a:pPr>
            <a:r>
              <a:rPr lang="en-US" dirty="0"/>
              <a:t>Expectations</a:t>
            </a:r>
          </a:p>
          <a:p>
            <a:pPr lvl="1"/>
            <a:r>
              <a:rPr lang="en-US" sz="1600" dirty="0"/>
              <a:t>Define your metrics of success. Find what is best for you. Usually, this is related to some measure of classification accuracy, but that is not necessarily always the case. You could be interested in model interpretability, computation speed, etc. Even if predictive accuracy is your goal, there are several possible metrics, some more adequate than others, depending on the goals of your task. So, basically decide on the evaluation metrics before.</a:t>
            </a:r>
          </a:p>
          <a:p>
            <a:pPr marL="285750" indent="-285750">
              <a:buFont typeface="Wingdings" panose="05000000000000000000" pitchFamily="2" charset="2"/>
              <a:buChar char="Ø"/>
            </a:pPr>
            <a:r>
              <a:rPr lang="en-US" dirty="0"/>
              <a:t>Affordability</a:t>
            </a:r>
          </a:p>
          <a:p>
            <a:pPr lvl="1"/>
            <a:r>
              <a:rPr lang="en-US" sz="1600" dirty="0"/>
              <a:t>This refers to the costs incurred by running machine learning algorithms on H/W resources that can process high volumes of data in reasonable amounts of time</a:t>
            </a:r>
          </a:p>
          <a:p>
            <a:pPr lvl="1"/>
            <a:r>
              <a:rPr lang="en-US" sz="1600" dirty="0"/>
              <a:t>This also refers to the amount of datasets at your disposal: for smaller datasets do not expect wonders (i.e. high prediction accuracy)</a:t>
            </a:r>
          </a:p>
          <a:p>
            <a:pPr marL="285750" indent="-285750">
              <a:buFont typeface="Wingdings" panose="05000000000000000000" pitchFamily="2" charset="2"/>
              <a:buChar char="Ø"/>
            </a:pPr>
            <a:r>
              <a:rPr lang="en-US" dirty="0"/>
              <a:t>Pragmatism</a:t>
            </a:r>
          </a:p>
          <a:p>
            <a:pPr lvl="1"/>
            <a:r>
              <a:rPr lang="en-US" sz="1600" dirty="0"/>
              <a:t>Based on initial research: the choice should at least depend on the number of samples / features that you have. If you only have a few samples, don't use a complex classifier that will overfit on your data.</a:t>
            </a:r>
          </a:p>
          <a:p>
            <a:pPr lvl="1"/>
            <a:r>
              <a:rPr lang="en-US" sz="1600" dirty="0"/>
              <a:t>You could also try looking at low-dimensional representations of your data to see how the data is distributed, whether there are any clusters, outliers </a:t>
            </a:r>
            <a:r>
              <a:rPr lang="en-US" sz="1600" dirty="0" err="1"/>
              <a:t>etc</a:t>
            </a:r>
            <a:r>
              <a:rPr lang="en-US" sz="1600" dirty="0"/>
              <a:t> and decide accordingly. </a:t>
            </a:r>
          </a:p>
          <a:p>
            <a:pPr lvl="1"/>
            <a:endParaRPr lang="en-US" sz="1600" dirty="0"/>
          </a:p>
          <a:p>
            <a:r>
              <a:rPr lang="en-US" dirty="0"/>
              <a:t> </a:t>
            </a:r>
          </a:p>
        </p:txBody>
      </p:sp>
    </p:spTree>
    <p:extLst>
      <p:ext uri="{BB962C8B-B14F-4D97-AF65-F5344CB8AC3E}">
        <p14:creationId xmlns:p14="http://schemas.microsoft.com/office/powerpoint/2010/main" val="376059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Agenda</a:t>
            </a:r>
          </a:p>
        </p:txBody>
      </p:sp>
      <p:sp>
        <p:nvSpPr>
          <p:cNvPr id="3" name="TextBox 2">
            <a:extLst>
              <a:ext uri="{FF2B5EF4-FFF2-40B4-BE49-F238E27FC236}">
                <a16:creationId xmlns:a16="http://schemas.microsoft.com/office/drawing/2014/main" id="{7D70959F-5C69-48C9-AE9D-F3F22D61245A}"/>
              </a:ext>
            </a:extLst>
          </p:cNvPr>
          <p:cNvSpPr txBox="1"/>
          <p:nvPr/>
        </p:nvSpPr>
        <p:spPr>
          <a:xfrm>
            <a:off x="1212850" y="1409701"/>
            <a:ext cx="940435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A few more classification algorithms…</a:t>
            </a:r>
          </a:p>
          <a:p>
            <a:pPr marL="742950" lvl="1" indent="-285750">
              <a:buFont typeface="Wingdings" panose="05000000000000000000" pitchFamily="2" charset="2"/>
              <a:buChar char="v"/>
            </a:pPr>
            <a:r>
              <a:rPr lang="en-US" dirty="0"/>
              <a:t>Logistic regression (demo)</a:t>
            </a:r>
          </a:p>
          <a:p>
            <a:pPr marL="742950" lvl="1" indent="-285750">
              <a:buFont typeface="Wingdings" panose="05000000000000000000" pitchFamily="2" charset="2"/>
              <a:buChar char="v"/>
            </a:pPr>
            <a:r>
              <a:rPr lang="en-US" dirty="0"/>
              <a:t>Naïve Bayes (demo)</a:t>
            </a:r>
          </a:p>
          <a:p>
            <a:pPr marL="742950" lvl="1" indent="-285750">
              <a:buFont typeface="Wingdings" panose="05000000000000000000" pitchFamily="2" charset="2"/>
              <a:buChar char="v"/>
            </a:pPr>
            <a:r>
              <a:rPr lang="en-US" dirty="0"/>
              <a:t>Decision Trees (demo)</a:t>
            </a:r>
          </a:p>
          <a:p>
            <a:pPr marL="742950" lvl="1" indent="-285750">
              <a:buFont typeface="Wingdings" panose="05000000000000000000" pitchFamily="2" charset="2"/>
              <a:buChar char="v"/>
            </a:pPr>
            <a:r>
              <a:rPr lang="en-US" dirty="0"/>
              <a:t>Random Forest (demo)</a:t>
            </a:r>
          </a:p>
          <a:p>
            <a:pPr marL="342900" indent="-342900">
              <a:buFont typeface="Wingdings" panose="05000000000000000000" pitchFamily="2" charset="2"/>
              <a:buChar char="Ø"/>
            </a:pPr>
            <a:r>
              <a:rPr lang="en-US" dirty="0"/>
              <a:t>Algorithm performance</a:t>
            </a:r>
          </a:p>
          <a:p>
            <a:pPr marL="800100" lvl="1" indent="-342900">
              <a:buFont typeface="Wingdings" panose="05000000000000000000" pitchFamily="2" charset="2"/>
              <a:buChar char="v"/>
            </a:pPr>
            <a:r>
              <a:rPr lang="en-US" dirty="0"/>
              <a:t>Prediction performance measures (demo)</a:t>
            </a:r>
          </a:p>
          <a:p>
            <a:pPr marL="800100" lvl="1" indent="-342900">
              <a:buFont typeface="Wingdings" panose="05000000000000000000" pitchFamily="2" charset="2"/>
              <a:buChar char="v"/>
            </a:pPr>
            <a:r>
              <a:rPr lang="en-US" dirty="0"/>
              <a:t>Processing time &amp; accuracy: compare algorithms</a:t>
            </a:r>
          </a:p>
          <a:p>
            <a:pPr marL="800100" lvl="1" indent="-342900">
              <a:buFont typeface="Wingdings" panose="05000000000000000000" pitchFamily="2" charset="2"/>
              <a:buChar char="v"/>
            </a:pPr>
            <a:r>
              <a:rPr lang="en-US" dirty="0"/>
              <a:t>Cross-validation to tune the model</a:t>
            </a:r>
          </a:p>
          <a:p>
            <a:pPr marL="800100" lvl="1" indent="-342900">
              <a:buFont typeface="Wingdings" panose="05000000000000000000" pitchFamily="2" charset="2"/>
              <a:buChar char="v"/>
            </a:pPr>
            <a:r>
              <a:rPr lang="en-US"/>
              <a:t>Estimate algorithm accuracy through cross-validation</a:t>
            </a:r>
            <a:endParaRPr lang="en-US" dirty="0"/>
          </a:p>
          <a:p>
            <a:pPr marL="342900" indent="-342900">
              <a:buFont typeface="Wingdings" panose="05000000000000000000" pitchFamily="2" charset="2"/>
              <a:buChar char="Ø"/>
            </a:pPr>
            <a:r>
              <a:rPr lang="en-US" dirty="0"/>
              <a:t>Processing time &amp; accuracy: prepare your data</a:t>
            </a:r>
          </a:p>
          <a:p>
            <a:pPr marL="800100" lvl="1" indent="-342900">
              <a:buFont typeface="Wingdings" panose="05000000000000000000" pitchFamily="2" charset="2"/>
              <a:buChar char="v"/>
            </a:pPr>
            <a:r>
              <a:rPr lang="en-US" dirty="0"/>
              <a:t>Dimensions vs Performance</a:t>
            </a:r>
          </a:p>
          <a:p>
            <a:pPr marL="800100" lvl="1" indent="-342900">
              <a:buFont typeface="Wingdings" panose="05000000000000000000" pitchFamily="2" charset="2"/>
              <a:buChar char="v"/>
            </a:pPr>
            <a:r>
              <a:rPr lang="en-US" dirty="0"/>
              <a:t>Dimensions vs Confusion Matrix</a:t>
            </a:r>
          </a:p>
          <a:p>
            <a:pPr marL="342900" indent="-342900">
              <a:buFont typeface="Wingdings" panose="05000000000000000000" pitchFamily="2" charset="2"/>
              <a:buChar char="Ø"/>
            </a:pPr>
            <a:r>
              <a:rPr lang="en-US" dirty="0"/>
              <a:t>Choosing the right algorithm for the right dataset</a:t>
            </a:r>
          </a:p>
          <a:p>
            <a:endParaRPr lang="en-US" dirty="0"/>
          </a:p>
          <a:p>
            <a:r>
              <a:rPr lang="en-US" dirty="0"/>
              <a:t> </a:t>
            </a:r>
          </a:p>
        </p:txBody>
      </p:sp>
    </p:spTree>
    <p:extLst>
      <p:ext uri="{BB962C8B-B14F-4D97-AF65-F5344CB8AC3E}">
        <p14:creationId xmlns:p14="http://schemas.microsoft.com/office/powerpoint/2010/main" val="312274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Classification: a few more popular choices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25550" y="1219200"/>
            <a:ext cx="940435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Logistic Regression</a:t>
            </a:r>
          </a:p>
          <a:p>
            <a:pPr marL="285750" indent="-285750">
              <a:buFont typeface="Wingdings" panose="05000000000000000000" pitchFamily="2" charset="2"/>
              <a:buChar char="Ø"/>
            </a:pPr>
            <a:r>
              <a:rPr lang="en-US" dirty="0"/>
              <a:t>Decision Tree</a:t>
            </a:r>
          </a:p>
          <a:p>
            <a:pPr marL="285750" indent="-285750">
              <a:buFont typeface="Wingdings" panose="05000000000000000000" pitchFamily="2" charset="2"/>
              <a:buChar char="Ø"/>
            </a:pPr>
            <a:r>
              <a:rPr lang="en-US" dirty="0"/>
              <a:t>Random Forest</a:t>
            </a:r>
          </a:p>
          <a:p>
            <a:pPr marL="285750" indent="-285750">
              <a:buFont typeface="Wingdings" panose="05000000000000000000" pitchFamily="2" charset="2"/>
              <a:buChar char="Ø"/>
            </a:pPr>
            <a:r>
              <a:rPr lang="en-US" dirty="0"/>
              <a:t>Naïve Bayes</a:t>
            </a:r>
          </a:p>
          <a:p>
            <a:endParaRPr lang="en-US" dirty="0"/>
          </a:p>
          <a:p>
            <a:r>
              <a:rPr lang="en-US" dirty="0"/>
              <a:t> </a:t>
            </a:r>
          </a:p>
        </p:txBody>
      </p:sp>
    </p:spTree>
    <p:extLst>
      <p:ext uri="{BB962C8B-B14F-4D97-AF65-F5344CB8AC3E}">
        <p14:creationId xmlns:p14="http://schemas.microsoft.com/office/powerpoint/2010/main" val="16764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Logistic Regression</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0" y="1219200"/>
            <a:ext cx="7225145"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Classification algorithm, that is used where the response variable is categorical. The idea of Logistic Regression is to </a:t>
            </a:r>
            <a:r>
              <a:rPr lang="en-US" sz="1600" i="1" dirty="0"/>
              <a:t>find a relationship between features and probability of particular outcome</a:t>
            </a:r>
            <a:r>
              <a:rPr lang="en-US" sz="1600" dirty="0"/>
              <a:t>.</a:t>
            </a:r>
          </a:p>
          <a:p>
            <a:pPr marL="285750" indent="-285750">
              <a:buFont typeface="Wingdings" panose="05000000000000000000" pitchFamily="2" charset="2"/>
              <a:buChar char="Ø"/>
            </a:pPr>
            <a:r>
              <a:rPr lang="en-US" sz="1600" dirty="0"/>
              <a:t>This problem is referred in math as </a:t>
            </a:r>
            <a:r>
              <a:rPr lang="en-US" sz="1600" i="1" dirty="0"/>
              <a:t>Binomial Logistic Regression</a:t>
            </a:r>
            <a:r>
              <a:rPr lang="en-US" sz="1600" dirty="0"/>
              <a:t>, where the response variable has two values 0 and 1 or pass and fail or true and false. </a:t>
            </a:r>
          </a:p>
          <a:p>
            <a:pPr marL="285750" indent="-285750">
              <a:buFont typeface="Wingdings" panose="05000000000000000000" pitchFamily="2" charset="2"/>
              <a:buChar char="Ø"/>
            </a:pPr>
            <a:r>
              <a:rPr lang="en-US" sz="1600" i="1" dirty="0"/>
              <a:t>Multinomial Logistic Regression </a:t>
            </a:r>
            <a:r>
              <a:rPr lang="en-US" sz="1600" dirty="0"/>
              <a:t>deals with situations where the response variable can have three or more possible values.</a:t>
            </a:r>
          </a:p>
          <a:p>
            <a:pPr marL="285750" indent="-285750">
              <a:buFont typeface="Wingdings" panose="05000000000000000000" pitchFamily="2" charset="2"/>
              <a:buChar char="Ø"/>
            </a:pPr>
            <a:r>
              <a:rPr lang="en-US" sz="1600" dirty="0"/>
              <a:t>Logistic regression is named for the function used at the core of the method, the </a:t>
            </a:r>
            <a:r>
              <a:rPr lang="en-US" sz="1600" i="1" dirty="0"/>
              <a:t>logistic function </a:t>
            </a:r>
            <a:r>
              <a:rPr lang="en-US" sz="1600" dirty="0"/>
              <a:t>(also called “sigmoid function”)</a:t>
            </a:r>
          </a:p>
          <a:p>
            <a:pPr marL="742950" lvl="1" indent="-285750">
              <a:buFont typeface="Wingdings" panose="05000000000000000000" pitchFamily="2" charset="2"/>
              <a:buChar char="Ø"/>
            </a:pPr>
            <a:r>
              <a:rPr lang="en-US" sz="1400" dirty="0"/>
              <a:t>sigmoid function was developed by statisticians to describe properties of population growth in ecology</a:t>
            </a:r>
          </a:p>
          <a:p>
            <a:pPr marL="742950" lvl="1" indent="-285750">
              <a:buFont typeface="Wingdings" panose="05000000000000000000" pitchFamily="2" charset="2"/>
              <a:buChar char="Ø"/>
            </a:pPr>
            <a:r>
              <a:rPr lang="en-US" sz="1400" dirty="0"/>
              <a:t>below is a plot of the numbers between -5 and 5 transformed into the range 0 and 1 using the logistic function.</a:t>
            </a:r>
          </a:p>
          <a:p>
            <a:pPr marL="742950" lvl="1" indent="-285750">
              <a:buFont typeface="Wingdings" panose="05000000000000000000" pitchFamily="2" charset="2"/>
              <a:buChar char="Ø"/>
            </a:pPr>
            <a:r>
              <a:rPr lang="en-US" sz="1400" dirty="0"/>
              <a:t>In Logistic regression, instead of fitting a regression line, we fit an "S" shaped logistic function, which predicts two maximum values (0 or 1).</a:t>
            </a:r>
          </a:p>
          <a:p>
            <a:pPr marL="742950" lvl="1" indent="-285750">
              <a:buFont typeface="Wingdings" panose="05000000000000000000" pitchFamily="2" charset="2"/>
              <a:buChar char="Ø"/>
            </a:pPr>
            <a:r>
              <a:rPr lang="en-US" sz="1400" dirty="0"/>
              <a:t>the curve from the logistic function indicates the likelihood of an outcome</a:t>
            </a:r>
          </a:p>
          <a:p>
            <a:endParaRPr lang="en-US" sz="1600" dirty="0"/>
          </a:p>
          <a:p>
            <a:r>
              <a:rPr lang="en-US" dirty="0"/>
              <a:t> </a:t>
            </a:r>
          </a:p>
        </p:txBody>
      </p:sp>
      <p:pic>
        <p:nvPicPr>
          <p:cNvPr id="4" name="Picture 3">
            <a:extLst>
              <a:ext uri="{FF2B5EF4-FFF2-40B4-BE49-F238E27FC236}">
                <a16:creationId xmlns:a16="http://schemas.microsoft.com/office/drawing/2014/main" id="{9D0752F0-B303-4C2F-B830-C94655E7FEC3}"/>
              </a:ext>
            </a:extLst>
          </p:cNvPr>
          <p:cNvPicPr>
            <a:picLocks noChangeAspect="1"/>
          </p:cNvPicPr>
          <p:nvPr/>
        </p:nvPicPr>
        <p:blipFill>
          <a:blip r:embed="rId2"/>
          <a:stretch>
            <a:fillRect/>
          </a:stretch>
        </p:blipFill>
        <p:spPr>
          <a:xfrm>
            <a:off x="8363338" y="2893247"/>
            <a:ext cx="2990461" cy="2220191"/>
          </a:xfrm>
          <a:prstGeom prst="rect">
            <a:avLst/>
          </a:prstGeom>
        </p:spPr>
      </p:pic>
      <p:sp>
        <p:nvSpPr>
          <p:cNvPr id="5" name="TextBox 4">
            <a:extLst>
              <a:ext uri="{FF2B5EF4-FFF2-40B4-BE49-F238E27FC236}">
                <a16:creationId xmlns:a16="http://schemas.microsoft.com/office/drawing/2014/main" id="{2ED18C0E-5F6B-456B-BDC9-4C92CD0BF162}"/>
              </a:ext>
            </a:extLst>
          </p:cNvPr>
          <p:cNvSpPr txBox="1"/>
          <p:nvPr/>
        </p:nvSpPr>
        <p:spPr>
          <a:xfrm>
            <a:off x="838200" y="5377190"/>
            <a:ext cx="8063008" cy="523220"/>
          </a:xfrm>
          <a:prstGeom prst="rect">
            <a:avLst/>
          </a:prstGeom>
          <a:noFill/>
        </p:spPr>
        <p:txBody>
          <a:bodyPr wrap="square" rtlCol="0">
            <a:spAutoFit/>
          </a:bodyPr>
          <a:lstStyle/>
          <a:p>
            <a:r>
              <a:rPr lang="en-US" sz="1400" dirty="0"/>
              <a:t>Demo: </a:t>
            </a:r>
            <a:r>
              <a:rPr lang="en-US" sz="1400" dirty="0">
                <a:hlinkClick r:id="rId3"/>
              </a:rPr>
              <a:t>https://github.com/antongeorgescu/machine-learning-documentation/blob/master/scripts/WineQualityAnalysis_LogisticRegression_Correlation.ipynb</a:t>
            </a:r>
            <a:endParaRPr lang="en-US" sz="1400" dirty="0"/>
          </a:p>
        </p:txBody>
      </p:sp>
      <p:pic>
        <p:nvPicPr>
          <p:cNvPr id="6" name="Picture 5">
            <a:extLst>
              <a:ext uri="{FF2B5EF4-FFF2-40B4-BE49-F238E27FC236}">
                <a16:creationId xmlns:a16="http://schemas.microsoft.com/office/drawing/2014/main" id="{4DDCAB46-D556-44C4-AC54-383012934B54}"/>
              </a:ext>
            </a:extLst>
          </p:cNvPr>
          <p:cNvPicPr>
            <a:picLocks noChangeAspect="1"/>
          </p:cNvPicPr>
          <p:nvPr/>
        </p:nvPicPr>
        <p:blipFill>
          <a:blip r:embed="rId4"/>
          <a:stretch>
            <a:fillRect/>
          </a:stretch>
        </p:blipFill>
        <p:spPr>
          <a:xfrm>
            <a:off x="8363339" y="792162"/>
            <a:ext cx="2990461" cy="1800885"/>
          </a:xfrm>
          <a:prstGeom prst="rect">
            <a:avLst/>
          </a:prstGeom>
        </p:spPr>
      </p:pic>
    </p:spTree>
    <p:extLst>
      <p:ext uri="{BB962C8B-B14F-4D97-AF65-F5344CB8AC3E}">
        <p14:creationId xmlns:p14="http://schemas.microsoft.com/office/powerpoint/2010/main" val="12323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Decision Tree</a:t>
            </a:r>
          </a:p>
        </p:txBody>
      </p:sp>
      <p:sp>
        <p:nvSpPr>
          <p:cNvPr id="3" name="TextBox 2">
            <a:extLst>
              <a:ext uri="{FF2B5EF4-FFF2-40B4-BE49-F238E27FC236}">
                <a16:creationId xmlns:a16="http://schemas.microsoft.com/office/drawing/2014/main" id="{7D70959F-5C69-48C9-AE9D-F3F22D61245A}"/>
              </a:ext>
            </a:extLst>
          </p:cNvPr>
          <p:cNvSpPr txBox="1"/>
          <p:nvPr/>
        </p:nvSpPr>
        <p:spPr>
          <a:xfrm>
            <a:off x="708891" y="1123721"/>
            <a:ext cx="6467764"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a tree-structured classifier, where internal nodes represent the features of a dataset, branches represent the decision rules and each leaf node represents the outcome.</a:t>
            </a:r>
          </a:p>
          <a:p>
            <a:pPr marL="285750" indent="-285750">
              <a:buFont typeface="Wingdings" panose="05000000000000000000" pitchFamily="2" charset="2"/>
              <a:buChar char="Ø"/>
            </a:pPr>
            <a:r>
              <a:rPr lang="en-US" dirty="0"/>
              <a:t>In a Decision tree, there are two nodes, which are the Decision Node and Leaf Node. Decision nodes are used to make any decision and have multiple branches, whereas Leaf nodes are the output of those decisions and do not contain any further branches.</a:t>
            </a:r>
          </a:p>
          <a:p>
            <a:pPr marL="285750" indent="-285750">
              <a:buFont typeface="Wingdings" panose="05000000000000000000" pitchFamily="2" charset="2"/>
              <a:buChar char="Ø"/>
            </a:pPr>
            <a:r>
              <a:rPr lang="en-US" dirty="0"/>
              <a:t>The decisions or the test are performed on the basis of features of the given dataset.</a:t>
            </a:r>
          </a:p>
          <a:p>
            <a:pPr marL="285750" indent="-285750">
              <a:buFont typeface="Wingdings" panose="05000000000000000000" pitchFamily="2" charset="2"/>
              <a:buChar char="Ø"/>
            </a:pPr>
            <a:r>
              <a:rPr lang="en-US" dirty="0"/>
              <a:t>It is called a decision tree because, similar to a tree, it starts with the root node, which expands on further branches and constructs a tree-like structure.</a:t>
            </a:r>
          </a:p>
          <a:p>
            <a:r>
              <a:rPr lang="en-US" dirty="0"/>
              <a:t> </a:t>
            </a:r>
          </a:p>
        </p:txBody>
      </p:sp>
      <p:sp>
        <p:nvSpPr>
          <p:cNvPr id="4" name="TextBox 3">
            <a:extLst>
              <a:ext uri="{FF2B5EF4-FFF2-40B4-BE49-F238E27FC236}">
                <a16:creationId xmlns:a16="http://schemas.microsoft.com/office/drawing/2014/main" id="{9C1E87F7-06DC-4766-B5F5-2BC685EB5490}"/>
              </a:ext>
            </a:extLst>
          </p:cNvPr>
          <p:cNvSpPr txBox="1"/>
          <p:nvPr/>
        </p:nvSpPr>
        <p:spPr>
          <a:xfrm>
            <a:off x="838199" y="5969655"/>
            <a:ext cx="8342745"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https://github.com/antongeorgescu/machine-learning-documentation/blob/master/scripts/WineQualityAnalysis_DecisionTree_Correlation.ipynb</a:t>
            </a:r>
            <a:endParaRPr lang="en-US" sz="1400" dirty="0"/>
          </a:p>
        </p:txBody>
      </p:sp>
      <p:pic>
        <p:nvPicPr>
          <p:cNvPr id="5" name="Picture 4">
            <a:extLst>
              <a:ext uri="{FF2B5EF4-FFF2-40B4-BE49-F238E27FC236}">
                <a16:creationId xmlns:a16="http://schemas.microsoft.com/office/drawing/2014/main" id="{DAEA45D0-6EA1-44BA-BAB4-AB524C18531E}"/>
              </a:ext>
            </a:extLst>
          </p:cNvPr>
          <p:cNvPicPr>
            <a:picLocks noChangeAspect="1"/>
          </p:cNvPicPr>
          <p:nvPr/>
        </p:nvPicPr>
        <p:blipFill>
          <a:blip r:embed="rId3"/>
          <a:stretch>
            <a:fillRect/>
          </a:stretch>
        </p:blipFill>
        <p:spPr>
          <a:xfrm>
            <a:off x="7536872" y="3233305"/>
            <a:ext cx="4655127" cy="3259570"/>
          </a:xfrm>
          <a:prstGeom prst="rect">
            <a:avLst/>
          </a:prstGeom>
        </p:spPr>
      </p:pic>
      <p:sp>
        <p:nvSpPr>
          <p:cNvPr id="6" name="TextBox 5">
            <a:extLst>
              <a:ext uri="{FF2B5EF4-FFF2-40B4-BE49-F238E27FC236}">
                <a16:creationId xmlns:a16="http://schemas.microsoft.com/office/drawing/2014/main" id="{FADC8915-011A-450C-B75F-4946B84C208C}"/>
              </a:ext>
            </a:extLst>
          </p:cNvPr>
          <p:cNvSpPr txBox="1"/>
          <p:nvPr/>
        </p:nvSpPr>
        <p:spPr>
          <a:xfrm>
            <a:off x="7462983" y="2277883"/>
            <a:ext cx="3796146" cy="830997"/>
          </a:xfrm>
          <a:prstGeom prst="rect">
            <a:avLst/>
          </a:prstGeom>
          <a:noFill/>
        </p:spPr>
        <p:txBody>
          <a:bodyPr wrap="square" rtlCol="0">
            <a:spAutoFit/>
          </a:bodyPr>
          <a:lstStyle/>
          <a:p>
            <a:r>
              <a:rPr lang="en-US" sz="1200" dirty="0"/>
              <a:t>In order to build a tree, we use the CART algorithm, which stands for Classification and Regression Tree algorithm.</a:t>
            </a:r>
          </a:p>
          <a:p>
            <a:r>
              <a:rPr lang="en-US" sz="1200" dirty="0"/>
              <a:t>A decision tree simply asks a question, and based on the answer (Yes/No), it further split the tree into subtrees.</a:t>
            </a:r>
          </a:p>
        </p:txBody>
      </p:sp>
    </p:spTree>
    <p:extLst>
      <p:ext uri="{BB962C8B-B14F-4D97-AF65-F5344CB8AC3E}">
        <p14:creationId xmlns:p14="http://schemas.microsoft.com/office/powerpoint/2010/main" val="33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Random Forest</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1" y="1219200"/>
            <a:ext cx="5959764" cy="4924425"/>
          </a:xfrm>
          <a:prstGeom prst="rect">
            <a:avLst/>
          </a:prstGeom>
          <a:noFill/>
        </p:spPr>
        <p:txBody>
          <a:bodyPr wrap="square" rtlCol="0">
            <a:spAutoFit/>
          </a:bodyPr>
          <a:lstStyle/>
          <a:p>
            <a:pPr marL="285750" indent="-285750">
              <a:buFont typeface="Wingdings" panose="05000000000000000000" pitchFamily="2" charset="2"/>
              <a:buChar char="Ø"/>
            </a:pPr>
            <a:r>
              <a:rPr lang="en-US" dirty="0"/>
              <a:t>Random Forest is a popular machine learning algorithm that belongs to the supervised learning technique. It can be used for both Classification and Regression problems in ML. </a:t>
            </a:r>
          </a:p>
          <a:p>
            <a:pPr marL="285750" indent="-285750">
              <a:buFont typeface="Wingdings" panose="05000000000000000000" pitchFamily="2" charset="2"/>
              <a:buChar char="Ø"/>
            </a:pPr>
            <a:r>
              <a:rPr lang="en-US" dirty="0"/>
              <a:t>It is based on the concept of </a:t>
            </a:r>
            <a:r>
              <a:rPr lang="en-US" i="1" dirty="0"/>
              <a:t>ensemble learnin</a:t>
            </a:r>
            <a:r>
              <a:rPr lang="en-US" dirty="0"/>
              <a:t>g, which is a process of </a:t>
            </a:r>
            <a:r>
              <a:rPr lang="en-US" i="1" dirty="0"/>
              <a:t>combining multiple classifiers</a:t>
            </a:r>
            <a:r>
              <a:rPr lang="en-US" dirty="0"/>
              <a:t> to solve a complex problem and to improve the performance of the model.</a:t>
            </a:r>
          </a:p>
          <a:p>
            <a:pPr marL="285750" indent="-285750">
              <a:buFont typeface="Wingdings" panose="05000000000000000000" pitchFamily="2" charset="2"/>
              <a:buChar char="Ø"/>
            </a:pPr>
            <a:r>
              <a:rPr lang="en-US" dirty="0"/>
              <a:t>Random Forest is a classifier that contains a number of decision trees on various subsets of the given dataset and takes the average to improve the predictive accuracy of that dataset. </a:t>
            </a:r>
          </a:p>
          <a:p>
            <a:pPr marL="742950" lvl="1" indent="-285750">
              <a:buFont typeface="Wingdings" panose="05000000000000000000" pitchFamily="2" charset="2"/>
              <a:buChar char="Ø"/>
            </a:pPr>
            <a:r>
              <a:rPr lang="en-US" sz="1600" dirty="0"/>
              <a:t>Instead of relying on one decision tree, the random forest takes the prediction from each tree and based on the majority votes of predictions, and it predicts the final output.</a:t>
            </a:r>
          </a:p>
          <a:p>
            <a:pPr marL="742950" lvl="1" indent="-285750">
              <a:buFont typeface="Wingdings" panose="05000000000000000000" pitchFamily="2" charset="2"/>
              <a:buChar char="Ø"/>
            </a:pPr>
            <a:r>
              <a:rPr lang="en-US" sz="1600" dirty="0"/>
              <a:t>The greater number of trees in the forest leads to higher accuracy and prevents the problem of overfitting.</a:t>
            </a:r>
            <a:endParaRPr lang="en-US" dirty="0"/>
          </a:p>
          <a:p>
            <a:r>
              <a:rPr lang="en-US" dirty="0"/>
              <a:t> </a:t>
            </a:r>
          </a:p>
        </p:txBody>
      </p:sp>
      <p:sp>
        <p:nvSpPr>
          <p:cNvPr id="5" name="TextBox 4">
            <a:extLst>
              <a:ext uri="{FF2B5EF4-FFF2-40B4-BE49-F238E27FC236}">
                <a16:creationId xmlns:a16="http://schemas.microsoft.com/office/drawing/2014/main" id="{F0341D98-945F-479F-83C5-670141EB8ECB}"/>
              </a:ext>
            </a:extLst>
          </p:cNvPr>
          <p:cNvSpPr txBox="1"/>
          <p:nvPr/>
        </p:nvSpPr>
        <p:spPr>
          <a:xfrm>
            <a:off x="838201" y="5938982"/>
            <a:ext cx="8564418"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https://github.com/antongeorgescu/machine-learning-documentation/blob/master/scripts/WineQualityAnalysis_RandomForest_Correlation.ipynb</a:t>
            </a:r>
            <a:endParaRPr lang="en-US" sz="1400" dirty="0"/>
          </a:p>
        </p:txBody>
      </p:sp>
      <p:pic>
        <p:nvPicPr>
          <p:cNvPr id="6" name="Picture 5">
            <a:extLst>
              <a:ext uri="{FF2B5EF4-FFF2-40B4-BE49-F238E27FC236}">
                <a16:creationId xmlns:a16="http://schemas.microsoft.com/office/drawing/2014/main" id="{548A3740-B127-4F04-8883-1D56F11CA262}"/>
              </a:ext>
            </a:extLst>
          </p:cNvPr>
          <p:cNvPicPr>
            <a:picLocks noChangeAspect="1"/>
          </p:cNvPicPr>
          <p:nvPr/>
        </p:nvPicPr>
        <p:blipFill>
          <a:blip r:embed="rId3"/>
          <a:stretch>
            <a:fillRect/>
          </a:stretch>
        </p:blipFill>
        <p:spPr>
          <a:xfrm>
            <a:off x="7400974" y="3099522"/>
            <a:ext cx="4284035" cy="3044103"/>
          </a:xfrm>
          <a:prstGeom prst="rect">
            <a:avLst/>
          </a:prstGeom>
        </p:spPr>
      </p:pic>
      <p:sp>
        <p:nvSpPr>
          <p:cNvPr id="7" name="TextBox 6">
            <a:extLst>
              <a:ext uri="{FF2B5EF4-FFF2-40B4-BE49-F238E27FC236}">
                <a16:creationId xmlns:a16="http://schemas.microsoft.com/office/drawing/2014/main" id="{22F89434-7E0F-4866-A669-CA11DEE221BC}"/>
              </a:ext>
            </a:extLst>
          </p:cNvPr>
          <p:cNvSpPr txBox="1"/>
          <p:nvPr/>
        </p:nvSpPr>
        <p:spPr>
          <a:xfrm>
            <a:off x="7547339" y="1213607"/>
            <a:ext cx="3057087" cy="1384995"/>
          </a:xfrm>
          <a:prstGeom prst="rect">
            <a:avLst/>
          </a:prstGeom>
          <a:noFill/>
        </p:spPr>
        <p:txBody>
          <a:bodyPr wrap="square" rtlCol="0">
            <a:spAutoFit/>
          </a:bodyPr>
          <a:lstStyle/>
          <a:p>
            <a:r>
              <a:rPr lang="en-US" sz="1200" dirty="0"/>
              <a:t>Why use Random Forest?</a:t>
            </a:r>
          </a:p>
          <a:p>
            <a:r>
              <a:rPr lang="en-US" sz="1200" dirty="0"/>
              <a:t>It takes less training time as compared to other algorithms.</a:t>
            </a:r>
          </a:p>
          <a:p>
            <a:r>
              <a:rPr lang="en-US" sz="1200" dirty="0"/>
              <a:t>It predicts output with high accuracy, even for the large dataset it runs efficiently.</a:t>
            </a:r>
          </a:p>
          <a:p>
            <a:r>
              <a:rPr lang="en-US" sz="1200" dirty="0"/>
              <a:t>It can also maintain accuracy when a large proportion of data is missing.</a:t>
            </a:r>
          </a:p>
        </p:txBody>
      </p:sp>
    </p:spTree>
    <p:extLst>
      <p:ext uri="{BB962C8B-B14F-4D97-AF65-F5344CB8AC3E}">
        <p14:creationId xmlns:p14="http://schemas.microsoft.com/office/powerpoint/2010/main" val="35448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Naïve Bayes</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199" y="6059647"/>
            <a:ext cx="8767777"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https://github.com/antongeorgescu/machine-learning-documentation/blob/master/scripts/WineQualityAnalysis_NaiveBayes_Correlation.ipynb</a:t>
            </a:r>
            <a:endParaRPr lang="en-US" sz="1400" dirty="0"/>
          </a:p>
        </p:txBody>
      </p:sp>
      <p:sp>
        <p:nvSpPr>
          <p:cNvPr id="6" name="TextBox 5">
            <a:extLst>
              <a:ext uri="{FF2B5EF4-FFF2-40B4-BE49-F238E27FC236}">
                <a16:creationId xmlns:a16="http://schemas.microsoft.com/office/drawing/2014/main" id="{C51C0040-4804-4709-9540-6C6943D8EE01}"/>
              </a:ext>
            </a:extLst>
          </p:cNvPr>
          <p:cNvSpPr txBox="1"/>
          <p:nvPr/>
        </p:nvSpPr>
        <p:spPr>
          <a:xfrm>
            <a:off x="838200" y="1120676"/>
            <a:ext cx="9274696" cy="4770537"/>
          </a:xfrm>
          <a:prstGeom prst="rect">
            <a:avLst/>
          </a:prstGeom>
          <a:noFill/>
        </p:spPr>
        <p:txBody>
          <a:bodyPr wrap="square" rtlCol="0">
            <a:spAutoFit/>
          </a:bodyPr>
          <a:lstStyle/>
          <a:p>
            <a:pPr marL="285750" indent="-285750">
              <a:buFont typeface="Wingdings" panose="05000000000000000000" pitchFamily="2" charset="2"/>
              <a:buChar char="Ø"/>
            </a:pPr>
            <a:r>
              <a:rPr lang="en-US" dirty="0"/>
              <a:t>is based on Bayes theorem and used for solving classification problems.</a:t>
            </a:r>
          </a:p>
          <a:p>
            <a:pPr marL="285750" indent="-285750">
              <a:buFont typeface="Wingdings" panose="05000000000000000000" pitchFamily="2" charset="2"/>
              <a:buChar char="Ø"/>
            </a:pPr>
            <a:r>
              <a:rPr lang="en-US" dirty="0"/>
              <a:t>It is mainly used in text classification that includes a high-dimensional training dataset.</a:t>
            </a:r>
          </a:p>
          <a:p>
            <a:pPr marL="285750" indent="-285750">
              <a:buFont typeface="Wingdings" panose="05000000000000000000" pitchFamily="2" charset="2"/>
              <a:buChar char="Ø"/>
            </a:pPr>
            <a:r>
              <a:rPr lang="en-US" dirty="0"/>
              <a:t>Naïve Bayes Classifier is one of the simple and most effective Classification algorithms which helps in building the fast machine learning models that can make quick predictions.</a:t>
            </a:r>
          </a:p>
          <a:p>
            <a:pPr marL="285750" indent="-285750">
              <a:buFont typeface="Wingdings" panose="05000000000000000000" pitchFamily="2" charset="2"/>
              <a:buChar char="Ø"/>
            </a:pPr>
            <a:r>
              <a:rPr lang="en-US" dirty="0"/>
              <a:t>it is a probabilistic classifier, which means it predicts on the basis of the probability of an object.</a:t>
            </a:r>
          </a:p>
          <a:p>
            <a:pPr marL="742950" lvl="1" indent="-285750">
              <a:buFont typeface="Wingdings" panose="05000000000000000000" pitchFamily="2" charset="2"/>
              <a:buChar char="Ø"/>
            </a:pPr>
            <a:r>
              <a:rPr lang="en-US" sz="1600" dirty="0"/>
              <a:t>some popular examples of Naïve Bayes Algorithm are spam filtration, Sentimental analysis, and classifying articles.</a:t>
            </a:r>
          </a:p>
          <a:p>
            <a:pPr marL="742950" lvl="1" indent="-285750">
              <a:buFont typeface="Wingdings" panose="05000000000000000000" pitchFamily="2" charset="2"/>
              <a:buChar char="Ø"/>
            </a:pPr>
            <a:r>
              <a:rPr lang="en-US" sz="1600" dirty="0"/>
              <a:t>It is called Naïve because it assumes that the occurrence of a certain feature is independent of the occurrence of other feature</a:t>
            </a:r>
          </a:p>
          <a:p>
            <a:pPr marL="285750" indent="-285750">
              <a:buFont typeface="Wingdings" panose="05000000000000000000" pitchFamily="2" charset="2"/>
              <a:buChar char="Ø"/>
            </a:pPr>
            <a:r>
              <a:rPr lang="en-US" sz="1600" dirty="0"/>
              <a:t>3 types of Naïve Bayes algorithm</a:t>
            </a:r>
          </a:p>
          <a:p>
            <a:pPr lvl="1"/>
            <a:r>
              <a:rPr lang="en-US" sz="1400" b="1" dirty="0"/>
              <a:t>Gaussian</a:t>
            </a:r>
            <a:r>
              <a:rPr lang="en-US" sz="1400" dirty="0"/>
              <a:t>: assumes that features follow a normal distribution. </a:t>
            </a:r>
          </a:p>
          <a:p>
            <a:pPr lvl="2"/>
            <a:r>
              <a:rPr lang="en-US" sz="1200" dirty="0"/>
              <a:t>This means if predictors take continuous values instead of discrete, then the model assumes that these values are sampled from the Gaussian distribution.</a:t>
            </a:r>
          </a:p>
          <a:p>
            <a:pPr lvl="1"/>
            <a:r>
              <a:rPr lang="en-US" sz="1400" b="1" dirty="0"/>
              <a:t>Multinomial</a:t>
            </a:r>
            <a:r>
              <a:rPr lang="en-US" sz="1400" dirty="0"/>
              <a:t>: is used when the data is multinomial distributed. </a:t>
            </a:r>
          </a:p>
          <a:p>
            <a:pPr lvl="2"/>
            <a:r>
              <a:rPr lang="en-US" sz="1200" dirty="0"/>
              <a:t>It is primarily used for document classification problems, it means a particular document belongs to which category such as Sports, Politics, education, etc.</a:t>
            </a:r>
          </a:p>
          <a:p>
            <a:pPr lvl="1"/>
            <a:r>
              <a:rPr lang="en-US" sz="1400" b="1" dirty="0"/>
              <a:t>Bernoulli</a:t>
            </a:r>
            <a:r>
              <a:rPr lang="en-US" sz="1400" dirty="0"/>
              <a:t>: works similar to the Multinomial classifier, but the predictor variables are the independent Booleans variables. </a:t>
            </a:r>
          </a:p>
          <a:p>
            <a:pPr lvl="2"/>
            <a:r>
              <a:rPr lang="en-US" sz="1200" dirty="0"/>
              <a:t>Such as if a particular word is present or not in a document. This model is also famous for document classification tasks.</a:t>
            </a:r>
            <a:endParaRPr lang="en-US" sz="1600" dirty="0"/>
          </a:p>
        </p:txBody>
      </p:sp>
    </p:spTree>
    <p:extLst>
      <p:ext uri="{BB962C8B-B14F-4D97-AF65-F5344CB8AC3E}">
        <p14:creationId xmlns:p14="http://schemas.microsoft.com/office/powerpoint/2010/main" val="221498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03895"/>
          </a:xfrm>
        </p:spPr>
        <p:txBody>
          <a:bodyPr>
            <a:normAutofit fontScale="90000"/>
          </a:bodyPr>
          <a:lstStyle/>
          <a:p>
            <a:r>
              <a:rPr lang="en-US" sz="3200" dirty="0"/>
              <a:t>Algorithm performance &amp; Confusion Matrix</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890" y="928533"/>
            <a:ext cx="6615137"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Four popular measures of prediction (</a:t>
            </a:r>
            <a:r>
              <a:rPr lang="en-US" dirty="0" err="1"/>
              <a:t>a.k.a</a:t>
            </a:r>
            <a:r>
              <a:rPr lang="en-US" dirty="0"/>
              <a:t> </a:t>
            </a:r>
            <a:r>
              <a:rPr lang="en-US" i="1" dirty="0"/>
              <a:t>test</a:t>
            </a:r>
            <a:r>
              <a:rPr lang="en-US" dirty="0"/>
              <a:t> from train/test pattern) accuracy: </a:t>
            </a:r>
          </a:p>
          <a:p>
            <a:pPr lvl="1"/>
            <a:r>
              <a:rPr lang="en-US" sz="1400" dirty="0"/>
              <a:t>Accuracy</a:t>
            </a:r>
          </a:p>
          <a:p>
            <a:pPr lvl="1"/>
            <a:r>
              <a:rPr lang="en-US" sz="1400" dirty="0"/>
              <a:t>Precision</a:t>
            </a:r>
          </a:p>
          <a:p>
            <a:pPr lvl="1"/>
            <a:r>
              <a:rPr lang="en-US" sz="1400" dirty="0"/>
              <a:t>Recall</a:t>
            </a:r>
          </a:p>
          <a:p>
            <a:pPr lvl="1"/>
            <a:r>
              <a:rPr lang="en-US" sz="1400" dirty="0"/>
              <a:t>F1-Score</a:t>
            </a:r>
          </a:p>
          <a:p>
            <a:pPr marL="285750" indent="-285750">
              <a:buFont typeface="Wingdings" panose="05000000000000000000" pitchFamily="2" charset="2"/>
              <a:buChar char="Ø"/>
            </a:pPr>
            <a:r>
              <a:rPr lang="en-US" dirty="0"/>
              <a:t>All come from calculations made “confusion matrix” which is a table that contains outcomes produced by a classification algorithm</a:t>
            </a:r>
          </a:p>
          <a:p>
            <a:pPr marL="742950" lvl="1" indent="-285750">
              <a:buFont typeface="Wingdings" panose="05000000000000000000" pitchFamily="2" charset="2"/>
              <a:buChar char="Ø"/>
            </a:pPr>
            <a:r>
              <a:rPr lang="en-US" sz="1400" dirty="0"/>
              <a:t>By definition the confusion matrix is </a:t>
            </a:r>
            <a:r>
              <a:rPr lang="en-US" sz="1400" dirty="0" err="1"/>
              <a:t>is</a:t>
            </a:r>
            <a:r>
              <a:rPr lang="en-US" sz="1400" dirty="0"/>
              <a:t> a two by two table that contains four outcomes produced by a binary classifier</a:t>
            </a:r>
          </a:p>
          <a:p>
            <a:pPr marL="742950" lvl="1" indent="-285750">
              <a:buFont typeface="Wingdings" panose="05000000000000000000" pitchFamily="2" charset="2"/>
              <a:buChar char="Ø"/>
            </a:pPr>
            <a:r>
              <a:rPr lang="en-US" sz="1400" dirty="0"/>
              <a:t>The image beside shows the four possible outcomes of a binary classifier</a:t>
            </a:r>
          </a:p>
          <a:p>
            <a:pPr marL="742950" lvl="1" indent="-285750">
              <a:buFont typeface="Wingdings" panose="05000000000000000000" pitchFamily="2" charset="2"/>
              <a:buChar char="Ø"/>
            </a:pPr>
            <a:r>
              <a:rPr lang="en-US" sz="1400" dirty="0"/>
              <a:t>The confusion matrix has been generalized for multicategory classifiers (like we have in our Wine Dataset analysis) </a:t>
            </a:r>
          </a:p>
          <a:p>
            <a:r>
              <a:rPr lang="en-US" dirty="0"/>
              <a:t> </a:t>
            </a:r>
          </a:p>
        </p:txBody>
      </p:sp>
      <p:pic>
        <p:nvPicPr>
          <p:cNvPr id="5" name="Picture 4" descr="A screenshot of a cell phone&#10;&#10;Description automatically generated">
            <a:extLst>
              <a:ext uri="{FF2B5EF4-FFF2-40B4-BE49-F238E27FC236}">
                <a16:creationId xmlns:a16="http://schemas.microsoft.com/office/drawing/2014/main" id="{BA433670-FBE8-41DF-ABD7-39C213E3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542" y="1117600"/>
            <a:ext cx="3781953" cy="2676899"/>
          </a:xfrm>
          <a:prstGeom prst="rect">
            <a:avLst/>
          </a:prstGeom>
        </p:spPr>
      </p:pic>
      <p:sp>
        <p:nvSpPr>
          <p:cNvPr id="7" name="TextBox 6">
            <a:extLst>
              <a:ext uri="{FF2B5EF4-FFF2-40B4-BE49-F238E27FC236}">
                <a16:creationId xmlns:a16="http://schemas.microsoft.com/office/drawing/2014/main" id="{3C62DB05-5559-4692-A533-DE54EF4957B0}"/>
              </a:ext>
            </a:extLst>
          </p:cNvPr>
          <p:cNvSpPr txBox="1"/>
          <p:nvPr/>
        </p:nvSpPr>
        <p:spPr>
          <a:xfrm>
            <a:off x="7969542" y="3896099"/>
            <a:ext cx="3917659" cy="2092881"/>
          </a:xfrm>
          <a:prstGeom prst="rect">
            <a:avLst/>
          </a:prstGeom>
          <a:noFill/>
        </p:spPr>
        <p:txBody>
          <a:bodyPr wrap="square" rtlCol="0">
            <a:spAutoFit/>
          </a:bodyPr>
          <a:lstStyle/>
          <a:p>
            <a:r>
              <a:rPr lang="en-US" sz="1400" dirty="0"/>
              <a:t>In the table above 0,1,2 correspond to 3 qualities of wine (</a:t>
            </a:r>
            <a:r>
              <a:rPr lang="en-US" sz="1400" dirty="0" err="1"/>
              <a:t>eg.</a:t>
            </a:r>
            <a:r>
              <a:rPr lang="en-US" sz="1400" dirty="0"/>
              <a:t> 5,6,7)</a:t>
            </a:r>
          </a:p>
          <a:p>
            <a:pPr marL="285750" indent="-285750">
              <a:buFont typeface="Arial" panose="020B0604020202020204" pitchFamily="34" charset="0"/>
              <a:buChar char="•"/>
            </a:pPr>
            <a:r>
              <a:rPr lang="en-US" sz="1400" dirty="0"/>
              <a:t>Value in col:2/row:2 corresponds to % of correctly predicted quality 6 as 6 (i.e. 62%)</a:t>
            </a:r>
          </a:p>
          <a:p>
            <a:pPr marL="285750" indent="-285750">
              <a:buFont typeface="Arial" panose="020B0604020202020204" pitchFamily="34" charset="0"/>
              <a:buChar char="•"/>
            </a:pPr>
            <a:r>
              <a:rPr lang="en-US" sz="1400" dirty="0"/>
              <a:t>Value in col:1/row:2 corresponds to % of incorrectly predicted quality 6 as 5 (i.e. 30%) </a:t>
            </a:r>
          </a:p>
          <a:p>
            <a:pPr marL="285750" indent="-285750">
              <a:buFont typeface="Arial" panose="020B0604020202020204" pitchFamily="34" charset="0"/>
              <a:buChar char="•"/>
            </a:pPr>
            <a:r>
              <a:rPr lang="en-US" sz="1400" dirty="0"/>
              <a:t>Value in col:3/row:3 corresponds to % of incorrectly predicted quality 6 as 7 (i.e. 8.4%)</a:t>
            </a:r>
          </a:p>
          <a:p>
            <a:endParaRPr lang="en-US" dirty="0"/>
          </a:p>
        </p:txBody>
      </p:sp>
      <p:pic>
        <p:nvPicPr>
          <p:cNvPr id="8" name="Picture 7">
            <a:extLst>
              <a:ext uri="{FF2B5EF4-FFF2-40B4-BE49-F238E27FC236}">
                <a16:creationId xmlns:a16="http://schemas.microsoft.com/office/drawing/2014/main" id="{C4AF9669-AE49-4343-9C1E-54B11EF71213}"/>
              </a:ext>
            </a:extLst>
          </p:cNvPr>
          <p:cNvPicPr>
            <a:picLocks noChangeAspect="1"/>
          </p:cNvPicPr>
          <p:nvPr/>
        </p:nvPicPr>
        <p:blipFill>
          <a:blip r:embed="rId3"/>
          <a:stretch>
            <a:fillRect/>
          </a:stretch>
        </p:blipFill>
        <p:spPr>
          <a:xfrm>
            <a:off x="2231317" y="4631088"/>
            <a:ext cx="3786765" cy="2015424"/>
          </a:xfrm>
          <a:prstGeom prst="rect">
            <a:avLst/>
          </a:prstGeom>
        </p:spPr>
      </p:pic>
    </p:spTree>
    <p:extLst>
      <p:ext uri="{BB962C8B-B14F-4D97-AF65-F5344CB8AC3E}">
        <p14:creationId xmlns:p14="http://schemas.microsoft.com/office/powerpoint/2010/main" val="89326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Prediction performance measures</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832092"/>
          </a:xfrm>
          <a:prstGeom prst="rect">
            <a:avLst/>
          </a:prstGeom>
          <a:noFill/>
        </p:spPr>
        <p:txBody>
          <a:bodyPr wrap="square" rtlCol="0">
            <a:spAutoFit/>
          </a:bodyPr>
          <a:lstStyle/>
          <a:p>
            <a:pPr marL="285750" indent="-285750">
              <a:buFont typeface="Wingdings" panose="05000000000000000000" pitchFamily="2" charset="2"/>
              <a:buChar char="Ø"/>
            </a:pPr>
            <a:r>
              <a:rPr lang="en-US" dirty="0"/>
              <a:t>Error Rate</a:t>
            </a:r>
          </a:p>
          <a:p>
            <a:pPr marL="742950" lvl="1" indent="-285750">
              <a:buFont typeface="Wingdings" panose="05000000000000000000" pitchFamily="2" charset="2"/>
              <a:buChar char="Ø"/>
            </a:pPr>
            <a:r>
              <a:rPr lang="en-US" sz="1600" dirty="0"/>
              <a:t>the number of all incorrect predictions divided by the total number of the dataset. The best error rate is 0.0, whereas the worst is 1.0</a:t>
            </a:r>
          </a:p>
          <a:p>
            <a:pPr marL="285750" indent="-285750">
              <a:buFont typeface="Wingdings" panose="05000000000000000000" pitchFamily="2" charset="2"/>
              <a:buChar char="Ø"/>
            </a:pPr>
            <a:r>
              <a:rPr lang="en-US" dirty="0"/>
              <a:t>Accuracy</a:t>
            </a:r>
          </a:p>
          <a:p>
            <a:pPr marL="742950" lvl="1" indent="-285750">
              <a:buFont typeface="Wingdings" panose="05000000000000000000" pitchFamily="2" charset="2"/>
              <a:buChar char="Ø"/>
            </a:pPr>
            <a:r>
              <a:rPr lang="en-US" sz="1600" dirty="0"/>
              <a:t>the number of all correct predictions divided by the total number of the dataset. The best accuracy is 1.0, whereas the worst is 0.0. It can also be calculated by 1 – ERR.</a:t>
            </a:r>
          </a:p>
          <a:p>
            <a:pPr marL="285750" indent="-285750">
              <a:buFont typeface="Wingdings" panose="05000000000000000000" pitchFamily="2" charset="2"/>
              <a:buChar char="Ø"/>
            </a:pPr>
            <a:r>
              <a:rPr lang="en-US" dirty="0"/>
              <a:t>Precision</a:t>
            </a:r>
          </a:p>
          <a:p>
            <a:pPr marL="742950" lvl="1" indent="-285750">
              <a:buFont typeface="Wingdings" panose="05000000000000000000" pitchFamily="2" charset="2"/>
              <a:buChar char="Ø"/>
            </a:pPr>
            <a:r>
              <a:rPr lang="en-US" sz="1600" dirty="0"/>
              <a:t>the number of correct positive predictions divided by the total number of positive predictions. It is also called positive predictive value (PPV). The best precision is 1.0, whereas the worst is 0.0.</a:t>
            </a:r>
          </a:p>
          <a:p>
            <a:pPr marL="285750" indent="-285750">
              <a:buFont typeface="Wingdings" panose="05000000000000000000" pitchFamily="2" charset="2"/>
              <a:buChar char="Ø"/>
            </a:pPr>
            <a:r>
              <a:rPr lang="en-US" dirty="0"/>
              <a:t>Recall</a:t>
            </a:r>
          </a:p>
          <a:p>
            <a:pPr marL="742950" lvl="1" indent="-285750">
              <a:buFont typeface="Wingdings" panose="05000000000000000000" pitchFamily="2" charset="2"/>
              <a:buChar char="Ø"/>
            </a:pPr>
            <a:r>
              <a:rPr lang="en-US" sz="1600" dirty="0"/>
              <a:t>the number of correct positive predictions divided by the total number of positives. It is also called sensitivity (SN) or true positive rate (TPR). The best sensitivity is 1.0, whereas the worst is 0.0.</a:t>
            </a:r>
          </a:p>
          <a:p>
            <a:pPr marL="285750" indent="-285750">
              <a:buFont typeface="Wingdings" panose="05000000000000000000" pitchFamily="2" charset="2"/>
              <a:buChar char="Ø"/>
            </a:pPr>
            <a:r>
              <a:rPr lang="en-US" dirty="0"/>
              <a:t>F1-Score</a:t>
            </a:r>
          </a:p>
          <a:p>
            <a:pPr marL="742950" lvl="1" indent="-285750">
              <a:buFont typeface="Wingdings" panose="05000000000000000000" pitchFamily="2" charset="2"/>
              <a:buChar char="Ø"/>
            </a:pPr>
            <a:r>
              <a:rPr lang="en-US" dirty="0"/>
              <a:t>F-score is a harmonic mean of precision and recall.</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Demo: run Python script under </a:t>
            </a:r>
            <a:r>
              <a:rPr lang="en-US" dirty="0">
                <a:hlinkClick r:id="rId2"/>
              </a:rPr>
              <a:t>https://github.com/antongeorgescu/machine-learning-documentation/blob/master/scripts/GetAggregatedSummary_Algorithms_All.ipynb</a:t>
            </a:r>
            <a:endParaRPr lang="en-US" dirty="0"/>
          </a:p>
          <a:p>
            <a:r>
              <a:rPr lang="en-US" dirty="0"/>
              <a:t> </a:t>
            </a:r>
          </a:p>
        </p:txBody>
      </p:sp>
    </p:spTree>
    <p:extLst>
      <p:ext uri="{BB962C8B-B14F-4D97-AF65-F5344CB8AC3E}">
        <p14:creationId xmlns:p14="http://schemas.microsoft.com/office/powerpoint/2010/main" val="101751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1846</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vt:lpstr>
      <vt:lpstr>Arial</vt:lpstr>
      <vt:lpstr>Calibri</vt:lpstr>
      <vt:lpstr>Calibri Light</vt:lpstr>
      <vt:lpstr>Wingdings</vt:lpstr>
      <vt:lpstr>Office Theme</vt:lpstr>
      <vt:lpstr>Algorithms &amp; data vs  performance &amp; accuracy </vt:lpstr>
      <vt:lpstr>Agenda</vt:lpstr>
      <vt:lpstr>Classification: a few more popular choices</vt:lpstr>
      <vt:lpstr>Logistic Regression</vt:lpstr>
      <vt:lpstr>Decision Tree</vt:lpstr>
      <vt:lpstr>Random Forest</vt:lpstr>
      <vt:lpstr>Naïve Bayes</vt:lpstr>
      <vt:lpstr>Algorithm performance &amp; Confusion Matrix</vt:lpstr>
      <vt:lpstr>Prediction performance measures</vt:lpstr>
      <vt:lpstr>Processing time &amp; accuracy: compare algorithms</vt:lpstr>
      <vt:lpstr>Cross-validation to tune the model</vt:lpstr>
      <vt:lpstr>Estimate algorithm accuracy through cross-validation</vt:lpstr>
      <vt:lpstr>Processing time &amp; accuracy: prepare your data</vt:lpstr>
      <vt:lpstr>Dimensions vs Performance</vt:lpstr>
      <vt:lpstr>Dimensions vs Confusion Matrix</vt:lpstr>
      <vt:lpstr>Choosing the right algorithm for the right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data and best algorithm </dc:title>
  <dc:creator>Georgescu, Anton</dc:creator>
  <cp:lastModifiedBy>Georgescu, Anton</cp:lastModifiedBy>
  <cp:revision>33</cp:revision>
  <dcterms:created xsi:type="dcterms:W3CDTF">2020-04-19T14:28:52Z</dcterms:created>
  <dcterms:modified xsi:type="dcterms:W3CDTF">2020-04-19T19:41:09Z</dcterms:modified>
</cp:coreProperties>
</file>