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f2fbc0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f2fbc0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once the data is visualized, it’s hard to tell what is missing and why. When we put together the different observations of the different data sets, we can more easily compare.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an easy example because it’s visual. Sound is also fairly easy because it can be visualized or listened to, however it still needs transformation into that kind of format.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a8a12de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a8a12de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Fourier images are of the difference images, the missing data but equalized the brightness. This makes the subtle patterns in the fourier space more obvious, for using as a low res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once the data is visualized, it’s hard to tell what is missing and why. When we put together the different observations of the different data sets, we can more easily compare. MNAR, has the most repeating noise which shows up as a constellation in the Fourier, CMAR/MAR is more focused around the centre because it’s a larger mass of data the missingness is focused around, and MCAR is completely randomly spread out and the subtle data loss doesn’t appear to show any pattern in the Fourier.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1f2fbc09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f2fbc09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does dithering work? It’s a way to throw out data but preserve the overall structure of the data for the purposes of compression. Which data is kept and which is thrown out and which is transformed into this stippling pattern is determined by the algorithm underneath.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example actually shows us how you can determine if something is MCAR, MACR, or MNAR. If you had enough samples of these black and white 1-bit images, you could reconstruct the ground truth (the true data) and you could determine how the data in each observation was warped and manipulated from this truth. It’s exceptionally difficult and requires massive amounts of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f2fbc09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f2fbc09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f2fbc09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1f2fbc09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Transforming the data may be the only way to visualize errors within the data. In the visual world, for processing and compression, there exists the </a:t>
            </a:r>
            <a:r>
              <a:rPr b="1" lang="en"/>
              <a:t>Fourier Transform</a:t>
            </a:r>
            <a:r>
              <a:rPr lang="en"/>
              <a:t> and it allows us insights into the data we might not otherwise have.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9cd83029a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9cd83029a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43 page article published in the Annual Review of Psychology Journal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a7f924c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a7f924c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cover three kinds of missing data. Take note of the fourth kind that we will discuss later, this is a kind of missing data but outside of the the traditional three classes of statistical data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MACR, missing at conditional random is commonly referred to as MAR but for simplicity and to avoid ambiguity, I will refer to it as missing at conditional random because there are subtle but notable differences why information goes missing in that example.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9c26bbe5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9c26bbe5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cover three kinds of missing data, but there is a fourth kind I am going to mention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MACR, missing at conditional random is commonly referred to as MAR but for simplicity and to avoid ambiguity, I will refer to it as missing at conditional random because there are subtle but notable differences why information goes missing in that example.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9c26bbe5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9c26bbe5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data goes missing simply because of an unpredictable and random event. The same level of data loss is mostly equal for all the different kinds of customers. </a:t>
            </a:r>
            <a:r>
              <a:rPr b="1" lang="en"/>
              <a:t>No bias</a:t>
            </a:r>
            <a:r>
              <a:rPr lang="en"/>
              <a:t>, no class of customers is affected more than another.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algorithmic way to do this would be </a:t>
            </a:r>
            <a:r>
              <a:rPr b="1" lang="en" sz="1200">
                <a:solidFill>
                  <a:srgbClr val="323232"/>
                </a:solidFill>
                <a:highlight>
                  <a:srgbClr val="FFFFFF"/>
                </a:highlight>
              </a:rPr>
              <a:t>Little's MCAR test</a:t>
            </a:r>
            <a:r>
              <a:rPr lang="en" sz="1200">
                <a:solidFill>
                  <a:srgbClr val="323232"/>
                </a:solidFill>
                <a:highlight>
                  <a:srgbClr val="FFFFFF"/>
                </a:highlight>
              </a:rPr>
              <a:t>. There exists a library for Python called </a:t>
            </a:r>
            <a:r>
              <a:rPr b="1" lang="en" sz="1200">
                <a:solidFill>
                  <a:srgbClr val="323232"/>
                </a:solidFill>
                <a:highlight>
                  <a:srgbClr val="FFFFFF"/>
                </a:highlight>
              </a:rPr>
              <a:t>impyute</a:t>
            </a:r>
            <a:r>
              <a:rPr lang="en" sz="1200">
                <a:solidFill>
                  <a:srgbClr val="323232"/>
                </a:solidFill>
                <a:highlight>
                  <a:srgbClr val="FFFFFF"/>
                </a:highlight>
              </a:rPr>
              <a:t> that does this test.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9cd83029a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9cd83029a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photo of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9cd83029a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cd83029a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an unknown and unobserved relationship/correlation between the </a:t>
            </a:r>
            <a:r>
              <a:rPr b="1" lang="en"/>
              <a:t>different kinds of customers</a:t>
            </a:r>
            <a:r>
              <a:rPr lang="en"/>
              <a:t> and the level of data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your customers, all the male ones will have higher data loss than the female ones but the </a:t>
            </a:r>
            <a:r>
              <a:rPr b="1" lang="en"/>
              <a:t>gender/sex of the individuals is unknown/unobserved</a:t>
            </a:r>
            <a:r>
              <a:rPr lang="en"/>
              <a:t> for you to do your analysis. If you had enough information about your customers you might be able to infer their sex/gender with </a:t>
            </a:r>
            <a:r>
              <a:rPr b="1" lang="en"/>
              <a:t>some accuracy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almost impossible to test for and usually requires deep insight into your data. This is where </a:t>
            </a:r>
            <a:r>
              <a:rPr b="1" lang="en"/>
              <a:t>machine learning happens</a:t>
            </a:r>
            <a:r>
              <a:rPr lang="en"/>
              <a:t>, to try and predict and infer what is happening and discover new patterns and correlations in the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1941aa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1941aa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Ripples are caused by other ripples, they have a correlation to each other but what is the source in the center? With enough time to observe the ripples you might be able to tell something about that unknown but you will never be sure.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unobserved/missing part of the data is affecting the observed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Cut out everything but the ducks, only the water is visible via sampling (select water range in photoshop)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91941aa0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91941aa0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an unknown/unobserved relationship </a:t>
            </a:r>
            <a:r>
              <a:rPr b="1" lang="en"/>
              <a:t>directly influenced by the data itself</a:t>
            </a:r>
            <a:r>
              <a:rPr lang="en"/>
              <a:t>, and the values recorded in the data determine the relationship of missingness within the data. This is circular reasoning of sorts, and this type of data loss is the hardest to determine and to test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if you were doing a survey on overdue library books and asked the person their name and the number of overdue books, many respondents wouldn’t want to release their name and the number of books and many would simply either lie or skip the question. The level of data missingness in this case is due to the data itself.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1941aa0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1941aa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the data missing? If this was a camera, there could be all sorts of reasons. Maybe somewhere in the compression pipeline there is an error. Because the data is not MCAR/randomly missing, we can determine that it’s not a physical problem with the sensor or whatever collects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how was this image created? I took Simon here and I reduced the color using Photoshop’s export GIF using error-diffusion pattern dithering. The way the software pipeline works, the image interacting with the quantizer threw out some irrelevant data to meet my compression and color constraints. In this case it used a fixed pattern to throw out data and it appears that all channels are affected similarly but there are obvious visual patterns. Then I took some channel differences and some level differences, some color inversions and layer multiplication until I had a pattern that I was happy with. All in photoshop.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 had a cleaner image, or a larger image I could show you how the patterns look. Or you can look at the code and see for yourself how the algorithm is affected by the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personal.psu.edu/jxb14/M554/articles/Graham200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87324"/>
            <a:ext cx="3054600" cy="14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Dealing with Information Loss</a:t>
            </a:r>
            <a:endParaRPr/>
          </a:p>
        </p:txBody>
      </p:sp>
      <p:sp>
        <p:nvSpPr>
          <p:cNvPr id="63" name="Google Shape;63;p13"/>
          <p:cNvSpPr txBox="1"/>
          <p:nvPr>
            <p:ph idx="1" type="subTitle"/>
          </p:nvPr>
        </p:nvSpPr>
        <p:spPr>
          <a:xfrm>
            <a:off x="942975" y="3116550"/>
            <a:ext cx="6933000" cy="1424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How Information Loss Happens</a:t>
            </a:r>
            <a:br>
              <a:rPr lang="en"/>
            </a:br>
            <a:r>
              <a:rPr lang="en"/>
              <a:t>and Methods for Correction</a:t>
            </a:r>
            <a:endParaRPr/>
          </a:p>
        </p:txBody>
      </p:sp>
      <p:sp>
        <p:nvSpPr>
          <p:cNvPr id="64" name="Google Shape;64;p13"/>
          <p:cNvSpPr txBox="1"/>
          <p:nvPr/>
        </p:nvSpPr>
        <p:spPr>
          <a:xfrm>
            <a:off x="2745000" y="4541250"/>
            <a:ext cx="36540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By Alex Georgescu, Data Scientist</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Between MCAR, CMAR/MAR, MNAR</a:t>
            </a:r>
            <a:endParaRPr/>
          </a:p>
        </p:txBody>
      </p:sp>
      <p:pic>
        <p:nvPicPr>
          <p:cNvPr id="130" name="Google Shape;130;p22"/>
          <p:cNvPicPr preferRelativeResize="0"/>
          <p:nvPr/>
        </p:nvPicPr>
        <p:blipFill>
          <a:blip r:embed="rId3">
            <a:alphaModFix/>
          </a:blip>
          <a:stretch>
            <a:fillRect/>
          </a:stretch>
        </p:blipFill>
        <p:spPr>
          <a:xfrm>
            <a:off x="6679725" y="1225200"/>
            <a:ext cx="2152575" cy="3354039"/>
          </a:xfrm>
          <a:prstGeom prst="rect">
            <a:avLst/>
          </a:prstGeom>
          <a:noFill/>
          <a:ln>
            <a:noFill/>
          </a:ln>
        </p:spPr>
      </p:pic>
      <p:sp>
        <p:nvSpPr>
          <p:cNvPr id="131" name="Google Shape;131;p22"/>
          <p:cNvSpPr txBox="1"/>
          <p:nvPr/>
        </p:nvSpPr>
        <p:spPr>
          <a:xfrm>
            <a:off x="311700" y="4579225"/>
            <a:ext cx="85206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32" name="Google Shape;132;p22"/>
          <p:cNvPicPr preferRelativeResize="0"/>
          <p:nvPr/>
        </p:nvPicPr>
        <p:blipFill>
          <a:blip r:embed="rId4">
            <a:alphaModFix/>
          </a:blip>
          <a:stretch>
            <a:fillRect/>
          </a:stretch>
        </p:blipFill>
        <p:spPr>
          <a:xfrm>
            <a:off x="3495713" y="1225250"/>
            <a:ext cx="2152575" cy="3353958"/>
          </a:xfrm>
          <a:prstGeom prst="rect">
            <a:avLst/>
          </a:prstGeom>
          <a:noFill/>
          <a:ln>
            <a:noFill/>
          </a:ln>
        </p:spPr>
      </p:pic>
      <p:pic>
        <p:nvPicPr>
          <p:cNvPr id="133" name="Google Shape;133;p22"/>
          <p:cNvPicPr preferRelativeResize="0"/>
          <p:nvPr/>
        </p:nvPicPr>
        <p:blipFill>
          <a:blip r:embed="rId5">
            <a:alphaModFix/>
          </a:blip>
          <a:stretch>
            <a:fillRect/>
          </a:stretch>
        </p:blipFill>
        <p:spPr>
          <a:xfrm>
            <a:off x="311742" y="1225224"/>
            <a:ext cx="2152558" cy="3354001"/>
          </a:xfrm>
          <a:prstGeom prst="rect">
            <a:avLst/>
          </a:prstGeom>
          <a:noFill/>
          <a:ln>
            <a:noFill/>
          </a:ln>
        </p:spPr>
      </p:pic>
      <p:sp>
        <p:nvSpPr>
          <p:cNvPr id="134" name="Google Shape;134;p22"/>
          <p:cNvSpPr txBox="1"/>
          <p:nvPr/>
        </p:nvSpPr>
        <p:spPr>
          <a:xfrm>
            <a:off x="311600" y="4579050"/>
            <a:ext cx="85206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MCAR						CMAR/MAR					MNAR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MCAR, CMAR, MNAR Fourier Transforms</a:t>
            </a:r>
            <a:endParaRPr/>
          </a:p>
        </p:txBody>
      </p:sp>
      <p:pic>
        <p:nvPicPr>
          <p:cNvPr id="140" name="Google Shape;140;p23"/>
          <p:cNvPicPr preferRelativeResize="0"/>
          <p:nvPr/>
        </p:nvPicPr>
        <p:blipFill>
          <a:blip r:embed="rId3">
            <a:alphaModFix/>
          </a:blip>
          <a:stretch>
            <a:fillRect/>
          </a:stretch>
        </p:blipFill>
        <p:spPr>
          <a:xfrm>
            <a:off x="311700" y="1147225"/>
            <a:ext cx="2202520" cy="3431826"/>
          </a:xfrm>
          <a:prstGeom prst="rect">
            <a:avLst/>
          </a:prstGeom>
          <a:noFill/>
          <a:ln>
            <a:noFill/>
          </a:ln>
        </p:spPr>
      </p:pic>
      <p:sp>
        <p:nvSpPr>
          <p:cNvPr id="141" name="Google Shape;141;p23"/>
          <p:cNvSpPr txBox="1"/>
          <p:nvPr/>
        </p:nvSpPr>
        <p:spPr>
          <a:xfrm>
            <a:off x="311600" y="4579050"/>
            <a:ext cx="85206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MCAR						CMAR/MAR					MNAR			</a:t>
            </a:r>
            <a:endParaRPr>
              <a:latin typeface="Open Sans"/>
              <a:ea typeface="Open Sans"/>
              <a:cs typeface="Open Sans"/>
              <a:sym typeface="Open Sans"/>
            </a:endParaRPr>
          </a:p>
        </p:txBody>
      </p:sp>
      <p:pic>
        <p:nvPicPr>
          <p:cNvPr id="142" name="Google Shape;142;p23"/>
          <p:cNvPicPr preferRelativeResize="0"/>
          <p:nvPr/>
        </p:nvPicPr>
        <p:blipFill>
          <a:blip r:embed="rId4">
            <a:alphaModFix/>
          </a:blip>
          <a:stretch>
            <a:fillRect/>
          </a:stretch>
        </p:blipFill>
        <p:spPr>
          <a:xfrm>
            <a:off x="3470738" y="1147225"/>
            <a:ext cx="2202525" cy="3431836"/>
          </a:xfrm>
          <a:prstGeom prst="rect">
            <a:avLst/>
          </a:prstGeom>
          <a:noFill/>
          <a:ln>
            <a:noFill/>
          </a:ln>
        </p:spPr>
      </p:pic>
      <p:pic>
        <p:nvPicPr>
          <p:cNvPr id="143" name="Google Shape;143;p23"/>
          <p:cNvPicPr preferRelativeResize="0"/>
          <p:nvPr/>
        </p:nvPicPr>
        <p:blipFill>
          <a:blip r:embed="rId5">
            <a:alphaModFix/>
          </a:blip>
          <a:stretch>
            <a:fillRect/>
          </a:stretch>
        </p:blipFill>
        <p:spPr>
          <a:xfrm>
            <a:off x="6629674" y="1147225"/>
            <a:ext cx="2202525" cy="34318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dithering?</a:t>
            </a:r>
            <a:endParaRPr/>
          </a:p>
        </p:txBody>
      </p:sp>
      <p:pic>
        <p:nvPicPr>
          <p:cNvPr id="149" name="Google Shape;149;p24"/>
          <p:cNvPicPr preferRelativeResize="0"/>
          <p:nvPr/>
        </p:nvPicPr>
        <p:blipFill>
          <a:blip r:embed="rId3">
            <a:alphaModFix/>
          </a:blip>
          <a:stretch>
            <a:fillRect/>
          </a:stretch>
        </p:blipFill>
        <p:spPr>
          <a:xfrm>
            <a:off x="311700" y="1225233"/>
            <a:ext cx="2808000" cy="3354000"/>
          </a:xfrm>
          <a:prstGeom prst="rect">
            <a:avLst/>
          </a:prstGeom>
          <a:noFill/>
          <a:ln>
            <a:noFill/>
          </a:ln>
        </p:spPr>
      </p:pic>
      <p:pic>
        <p:nvPicPr>
          <p:cNvPr id="150" name="Google Shape;150;p24"/>
          <p:cNvPicPr preferRelativeResize="0"/>
          <p:nvPr/>
        </p:nvPicPr>
        <p:blipFill>
          <a:blip r:embed="rId4">
            <a:alphaModFix/>
          </a:blip>
          <a:stretch>
            <a:fillRect/>
          </a:stretch>
        </p:blipFill>
        <p:spPr>
          <a:xfrm>
            <a:off x="3168000" y="1225213"/>
            <a:ext cx="2808000" cy="3354014"/>
          </a:xfrm>
          <a:prstGeom prst="rect">
            <a:avLst/>
          </a:prstGeom>
          <a:noFill/>
          <a:ln>
            <a:noFill/>
          </a:ln>
        </p:spPr>
      </p:pic>
      <p:pic>
        <p:nvPicPr>
          <p:cNvPr id="151" name="Google Shape;151;p24"/>
          <p:cNvPicPr preferRelativeResize="0"/>
          <p:nvPr/>
        </p:nvPicPr>
        <p:blipFill>
          <a:blip r:embed="rId5">
            <a:alphaModFix/>
          </a:blip>
          <a:stretch>
            <a:fillRect/>
          </a:stretch>
        </p:blipFill>
        <p:spPr>
          <a:xfrm>
            <a:off x="6024300" y="1225220"/>
            <a:ext cx="2808000" cy="3354005"/>
          </a:xfrm>
          <a:prstGeom prst="rect">
            <a:avLst/>
          </a:prstGeom>
          <a:noFill/>
          <a:ln>
            <a:noFill/>
          </a:ln>
        </p:spPr>
      </p:pic>
      <p:sp>
        <p:nvSpPr>
          <p:cNvPr id="152" name="Google Shape;152;p24"/>
          <p:cNvSpPr txBox="1"/>
          <p:nvPr/>
        </p:nvSpPr>
        <p:spPr>
          <a:xfrm>
            <a:off x="311475" y="4579225"/>
            <a:ext cx="85206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Ground Truth				 Threshold					    Bayer Pattern Dither</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Dithering Cont...</a:t>
            </a:r>
            <a:endParaRPr/>
          </a:p>
        </p:txBody>
      </p:sp>
      <p:sp>
        <p:nvSpPr>
          <p:cNvPr id="158" name="Google Shape;158;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Dithering is a way to sample/quantize an image ground truth and into an approximation.</a:t>
            </a:r>
            <a:endParaRPr/>
          </a:p>
          <a:p>
            <a:pPr indent="0" lvl="0" marL="0" rtl="0" algn="l">
              <a:spcBef>
                <a:spcPts val="1600"/>
              </a:spcBef>
              <a:spcAft>
                <a:spcPts val="0"/>
              </a:spcAft>
              <a:buNone/>
            </a:pPr>
            <a:r>
              <a:rPr lang="en"/>
              <a:t>It allows us to </a:t>
            </a:r>
            <a:r>
              <a:rPr lang="en"/>
              <a:t>selectively</a:t>
            </a:r>
            <a:r>
              <a:rPr lang="en"/>
              <a:t> delete data and transform the remaining data into a less complex representation for compression purposes. Dithering preserves complex smooth gradients but at the cost of high frequency detail.</a:t>
            </a:r>
            <a:endParaRPr/>
          </a:p>
          <a:p>
            <a:pPr indent="0" lvl="0" marL="0" rtl="0" algn="l">
              <a:spcBef>
                <a:spcPts val="1600"/>
              </a:spcBef>
              <a:spcAft>
                <a:spcPts val="1600"/>
              </a:spcAft>
              <a:buNone/>
            </a:pPr>
            <a:r>
              <a:rPr lang="en"/>
              <a:t>Dithering is an excellent example of MNAR because the observed data is interacting with an algorithm (unobserved data) to create the output data missingness.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b="2910" l="0" r="0" t="2901"/>
          <a:stretch/>
        </p:blipFill>
        <p:spPr>
          <a:xfrm>
            <a:off x="4572000" y="0"/>
            <a:ext cx="4572000" cy="5143497"/>
          </a:xfrm>
          <a:prstGeom prst="rect">
            <a:avLst/>
          </a:prstGeom>
          <a:noFill/>
          <a:ln>
            <a:noFill/>
          </a:ln>
        </p:spPr>
      </p:pic>
      <p:sp>
        <p:nvSpPr>
          <p:cNvPr id="164" name="Google Shape;164;p26"/>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Another Fourier Example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reading</a:t>
            </a:r>
            <a:endParaRPr/>
          </a:p>
        </p:txBody>
      </p:sp>
      <p:sp>
        <p:nvSpPr>
          <p:cNvPr id="170" name="Google Shape;170;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clearest academic example I could find by </a:t>
            </a:r>
            <a:r>
              <a:rPr lang="en"/>
              <a:t>John W. Graham, Professor of biobehavioral health, at Penn State University. </a:t>
            </a:r>
            <a:endParaRPr/>
          </a:p>
          <a:p>
            <a:pPr indent="0" lvl="0" marL="0" rtl="0" algn="l">
              <a:spcBef>
                <a:spcPts val="1600"/>
              </a:spcBef>
              <a:spcAft>
                <a:spcPts val="0"/>
              </a:spcAft>
              <a:buNone/>
            </a:pPr>
            <a:r>
              <a:rPr lang="en"/>
              <a:t>	</a:t>
            </a:r>
            <a:r>
              <a:rPr lang="en" u="sng">
                <a:solidFill>
                  <a:schemeClr val="hlink"/>
                </a:solidFill>
                <a:hlinkClick r:id="rId3"/>
              </a:rPr>
              <a:t>https://www.personal.psu.edu/jxb14/M554/articles/Graham2009.pdf</a:t>
            </a:r>
            <a:endParaRPr/>
          </a:p>
          <a:p>
            <a:pPr indent="0" lvl="0" marL="0" rtl="0" algn="l">
              <a:spcBef>
                <a:spcPts val="1600"/>
              </a:spcBef>
              <a:spcAft>
                <a:spcPts val="0"/>
              </a:spcAft>
              <a:buNone/>
            </a:pPr>
            <a:r>
              <a:rPr lang="en"/>
              <a:t>There are also many articles covering this important subject. You can simply Google “MCAR MAR MNAR” and find many examples.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care about missing data?</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Missing data is a common problem in statistical analysis and machine learning.</a:t>
            </a:r>
            <a:br>
              <a:rPr lang="en"/>
            </a:br>
            <a:endParaRPr/>
          </a:p>
          <a:p>
            <a:pPr indent="-342900" lvl="0" marL="457200" rtl="0" algn="l">
              <a:spcBef>
                <a:spcPts val="0"/>
              </a:spcBef>
              <a:spcAft>
                <a:spcPts val="0"/>
              </a:spcAft>
              <a:buSzPts val="1800"/>
              <a:buChar char="❖"/>
            </a:pPr>
            <a:r>
              <a:rPr lang="en"/>
              <a:t>Necessary for evaluating data quality and its impact on the final results ("garbage in, garbage out").</a:t>
            </a:r>
            <a:br>
              <a:rPr lang="en"/>
            </a:br>
            <a:endParaRPr/>
          </a:p>
          <a:p>
            <a:pPr indent="-342900" lvl="0" marL="457200" rtl="0" algn="l">
              <a:spcBef>
                <a:spcPts val="0"/>
              </a:spcBef>
              <a:spcAft>
                <a:spcPts val="0"/>
              </a:spcAft>
              <a:buSzPts val="1800"/>
              <a:buChar char="❖"/>
            </a:pPr>
            <a:r>
              <a:rPr lang="en"/>
              <a:t>Missing data needs to be addressed properly in order to retain both the size of the observations and their quality.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Data Mechanism</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nature or mechanism of missing data can be categorized into three major classes.</a:t>
            </a:r>
            <a:endParaRPr/>
          </a:p>
          <a:p>
            <a:pPr indent="-342900" lvl="0" marL="457200" rtl="0" algn="l">
              <a:spcBef>
                <a:spcPts val="0"/>
              </a:spcBef>
              <a:spcAft>
                <a:spcPts val="0"/>
              </a:spcAft>
              <a:buSzPts val="1800"/>
              <a:buChar char="❖"/>
            </a:pPr>
            <a:r>
              <a:rPr lang="en"/>
              <a:t>These categories are based on the degree of relationship between the nature of the missing data and observed values.</a:t>
            </a:r>
            <a:endParaRPr/>
          </a:p>
          <a:p>
            <a:pPr indent="-342900" lvl="0" marL="457200" rtl="0" algn="l">
              <a:spcBef>
                <a:spcPts val="0"/>
              </a:spcBef>
              <a:spcAft>
                <a:spcPts val="0"/>
              </a:spcAft>
              <a:buSzPts val="1800"/>
              <a:buChar char="❖"/>
            </a:pPr>
            <a:r>
              <a:rPr lang="en"/>
              <a:t>There are 3 kinds of missing data:</a:t>
            </a:r>
            <a:br>
              <a:rPr lang="en"/>
            </a:br>
            <a:r>
              <a:rPr lang="en"/>
              <a:t>	</a:t>
            </a:r>
            <a:r>
              <a:rPr b="1" lang="en" sz="1600"/>
              <a:t>MCAR </a:t>
            </a:r>
            <a:r>
              <a:rPr lang="en" sz="1600"/>
              <a:t>— missing completely at random</a:t>
            </a:r>
            <a:br>
              <a:rPr lang="en" sz="1600"/>
            </a:br>
            <a:r>
              <a:rPr lang="en" sz="1600"/>
              <a:t>	</a:t>
            </a:r>
            <a:r>
              <a:rPr b="1" lang="en" sz="1600"/>
              <a:t>C</a:t>
            </a:r>
            <a:r>
              <a:rPr b="1" lang="en" sz="1600"/>
              <a:t>MAR</a:t>
            </a:r>
            <a:r>
              <a:rPr lang="en" sz="1600"/>
              <a:t> — conditional missing at random, commonly referred to as </a:t>
            </a:r>
            <a:r>
              <a:rPr b="1" lang="en" sz="1600"/>
              <a:t>MAR</a:t>
            </a:r>
            <a:br>
              <a:rPr lang="en" sz="1600"/>
            </a:br>
            <a:r>
              <a:rPr lang="en" sz="1600"/>
              <a:t>	</a:t>
            </a:r>
            <a:r>
              <a:rPr b="1" lang="en" sz="1600"/>
              <a:t>MNAR</a:t>
            </a:r>
            <a:r>
              <a:rPr lang="en" sz="1600"/>
              <a:t> — missing not at random</a:t>
            </a:r>
            <a:endParaRPr sz="1600"/>
          </a:p>
          <a:p>
            <a:pPr indent="0" lvl="0" marL="0" rtl="0" algn="l">
              <a:spcBef>
                <a:spcPts val="1600"/>
              </a:spcBef>
              <a:spcAft>
                <a:spcPts val="1600"/>
              </a:spcAft>
              <a:buNone/>
            </a:pPr>
            <a:r>
              <a:rPr lang="en" sz="1600" u="sng"/>
              <a:t>Note</a:t>
            </a:r>
            <a:r>
              <a:rPr lang="en" sz="1600"/>
              <a:t>: </a:t>
            </a:r>
            <a:r>
              <a:rPr i="1" lang="en" sz="1600"/>
              <a:t>the examples shown in this presentation are all related to image processing, where missing data has a critical importance and missingness is visually apparent.</a:t>
            </a:r>
            <a:endParaRPr i="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Completely</a:t>
            </a:r>
            <a:br>
              <a:rPr lang="en"/>
            </a:br>
            <a:r>
              <a:rPr lang="en"/>
              <a:t>At Random (MCAR)</a:t>
            </a:r>
            <a:endParaRPr/>
          </a:p>
        </p:txBody>
      </p:sp>
      <p:sp>
        <p:nvSpPr>
          <p:cNvPr id="82" name="Google Shape;82;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t>Missingness of observations data is completely unsystematic and inconsistent.</a:t>
            </a:r>
            <a:endParaRPr sz="1500"/>
          </a:p>
          <a:p>
            <a:pPr indent="0" lvl="0" marL="0" rtl="0" algn="l">
              <a:lnSpc>
                <a:spcPct val="100000"/>
              </a:lnSpc>
              <a:spcBef>
                <a:spcPts val="1600"/>
              </a:spcBef>
              <a:spcAft>
                <a:spcPts val="0"/>
              </a:spcAft>
              <a:buNone/>
            </a:pPr>
            <a:r>
              <a:rPr lang="en" sz="1500"/>
              <a:t>Some examples:</a:t>
            </a:r>
            <a:endParaRPr sz="1500"/>
          </a:p>
          <a:p>
            <a:pPr indent="-323850" lvl="0" marL="457200" rtl="0" algn="l">
              <a:lnSpc>
                <a:spcPct val="100000"/>
              </a:lnSpc>
              <a:spcBef>
                <a:spcPts val="1600"/>
              </a:spcBef>
              <a:spcAft>
                <a:spcPts val="0"/>
              </a:spcAft>
              <a:buSzPts val="1500"/>
              <a:buChar char="❖"/>
            </a:pPr>
            <a:r>
              <a:rPr lang="en" sz="1500"/>
              <a:t>poor record keeping</a:t>
            </a:r>
            <a:endParaRPr sz="1500"/>
          </a:p>
          <a:p>
            <a:pPr indent="-323850" lvl="0" marL="457200" rtl="0" algn="l">
              <a:lnSpc>
                <a:spcPct val="100000"/>
              </a:lnSpc>
              <a:spcBef>
                <a:spcPts val="0"/>
              </a:spcBef>
              <a:spcAft>
                <a:spcPts val="0"/>
              </a:spcAft>
              <a:buSzPts val="1500"/>
              <a:buChar char="❖"/>
            </a:pPr>
            <a:r>
              <a:rPr lang="en" sz="1500"/>
              <a:t>repository fire</a:t>
            </a:r>
            <a:endParaRPr sz="1500"/>
          </a:p>
          <a:p>
            <a:pPr indent="-323850" lvl="0" marL="457200" rtl="0" algn="l">
              <a:lnSpc>
                <a:spcPct val="100000"/>
              </a:lnSpc>
              <a:spcBef>
                <a:spcPts val="0"/>
              </a:spcBef>
              <a:spcAft>
                <a:spcPts val="0"/>
              </a:spcAft>
              <a:buSzPts val="1500"/>
              <a:buChar char="❖"/>
            </a:pPr>
            <a:r>
              <a:rPr lang="en" sz="1500"/>
              <a:t>unreliable data collection agents</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3" name="Google Shape;83;p16"/>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because of unpredictable events having nothing to do with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At Conditional Random</a:t>
            </a:r>
            <a:endParaRPr sz="3000"/>
          </a:p>
        </p:txBody>
      </p:sp>
      <p:pic>
        <p:nvPicPr>
          <p:cNvPr id="89" name="Google Shape;89;p17"/>
          <p:cNvPicPr preferRelativeResize="0"/>
          <p:nvPr/>
        </p:nvPicPr>
        <p:blipFill>
          <a:blip r:embed="rId3">
            <a:alphaModFix/>
          </a:blip>
          <a:stretch>
            <a:fillRect/>
          </a:stretch>
        </p:blipFill>
        <p:spPr>
          <a:xfrm>
            <a:off x="6679742" y="1225224"/>
            <a:ext cx="2152558" cy="3354001"/>
          </a:xfrm>
          <a:prstGeom prst="rect">
            <a:avLst/>
          </a:prstGeom>
          <a:noFill/>
          <a:ln>
            <a:noFill/>
          </a:ln>
        </p:spPr>
      </p:pic>
      <p:pic>
        <p:nvPicPr>
          <p:cNvPr id="90" name="Google Shape;90;p17"/>
          <p:cNvPicPr preferRelativeResize="0"/>
          <p:nvPr/>
        </p:nvPicPr>
        <p:blipFill>
          <a:blip r:embed="rId4">
            <a:alphaModFix/>
          </a:blip>
          <a:stretch>
            <a:fillRect/>
          </a:stretch>
        </p:blipFill>
        <p:spPr>
          <a:xfrm>
            <a:off x="3495725" y="1225225"/>
            <a:ext cx="2152551" cy="3353982"/>
          </a:xfrm>
          <a:prstGeom prst="rect">
            <a:avLst/>
          </a:prstGeom>
          <a:noFill/>
          <a:ln>
            <a:noFill/>
          </a:ln>
        </p:spPr>
      </p:pic>
      <p:pic>
        <p:nvPicPr>
          <p:cNvPr id="91" name="Google Shape;91;p17"/>
          <p:cNvPicPr preferRelativeResize="0"/>
          <p:nvPr/>
        </p:nvPicPr>
        <p:blipFill>
          <a:blip r:embed="rId5">
            <a:alphaModFix/>
          </a:blip>
          <a:stretch>
            <a:fillRect/>
          </a:stretch>
        </p:blipFill>
        <p:spPr>
          <a:xfrm>
            <a:off x="311700" y="1225213"/>
            <a:ext cx="2152575" cy="3354020"/>
          </a:xfrm>
          <a:prstGeom prst="rect">
            <a:avLst/>
          </a:prstGeom>
          <a:noFill/>
          <a:ln>
            <a:noFill/>
          </a:ln>
        </p:spPr>
      </p:pic>
      <p:sp>
        <p:nvSpPr>
          <p:cNvPr id="92" name="Google Shape;92;p17"/>
          <p:cNvSpPr txBox="1"/>
          <p:nvPr/>
        </p:nvSpPr>
        <p:spPr>
          <a:xfrm>
            <a:off x="311775" y="4579225"/>
            <a:ext cx="85206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Ground Truth					Degraded						Difference</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a:t>
            </a:r>
            <a:r>
              <a:rPr lang="en"/>
              <a:t>Missing At Random (MAR)</a:t>
            </a:r>
            <a:endParaRPr/>
          </a:p>
        </p:txBody>
      </p:sp>
      <p:sp>
        <p:nvSpPr>
          <p:cNvPr id="98" name="Google Shape;98;p18"/>
          <p:cNvSpPr txBox="1"/>
          <p:nvPr>
            <p:ph idx="2" type="body"/>
          </p:nvPr>
        </p:nvSpPr>
        <p:spPr>
          <a:xfrm>
            <a:off x="4939500" y="375050"/>
            <a:ext cx="3837000" cy="404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1600"/>
              <a:t>N</a:t>
            </a:r>
            <a:r>
              <a:rPr lang="en" sz="1600"/>
              <a:t>ature of the missing data is related to the observed data but not the missing data</a:t>
            </a:r>
            <a:endParaRPr sz="1600"/>
          </a:p>
          <a:p>
            <a:pPr indent="0" lvl="0" marL="0" rtl="0" algn="l">
              <a:spcBef>
                <a:spcPts val="1600"/>
              </a:spcBef>
              <a:spcAft>
                <a:spcPts val="0"/>
              </a:spcAft>
              <a:buNone/>
            </a:pPr>
            <a:r>
              <a:rPr lang="en" sz="1600"/>
              <a:t>Some examples:</a:t>
            </a:r>
            <a:endParaRPr sz="1600"/>
          </a:p>
          <a:p>
            <a:pPr indent="-330200" lvl="0" marL="457200" rtl="0" algn="l">
              <a:spcBef>
                <a:spcPts val="1600"/>
              </a:spcBef>
              <a:spcAft>
                <a:spcPts val="0"/>
              </a:spcAft>
              <a:buSzPts val="1600"/>
              <a:buChar char="❖"/>
            </a:pPr>
            <a:r>
              <a:rPr lang="en" sz="1600"/>
              <a:t>parents move to different province and children’s learning progress on specific topics is lost</a:t>
            </a:r>
            <a:endParaRPr sz="1600"/>
          </a:p>
          <a:p>
            <a:pPr indent="-330200" lvl="0" marL="457200" rtl="0" algn="l">
              <a:spcBef>
                <a:spcPts val="0"/>
              </a:spcBef>
              <a:spcAft>
                <a:spcPts val="0"/>
              </a:spcAft>
              <a:buSzPts val="1600"/>
              <a:buChar char="❖"/>
            </a:pPr>
            <a:r>
              <a:rPr lang="en" sz="1600"/>
              <a:t>persons belonging to a subgroup are more unreliable when polled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9" name="Google Shape;99;p18"/>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because of an unknown </a:t>
            </a:r>
            <a:r>
              <a:rPr lang="en"/>
              <a:t>relationship/correlation with the </a:t>
            </a:r>
            <a:r>
              <a:rPr lang="en"/>
              <a:t>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Conditional Missing At Random</a:t>
            </a:r>
            <a:endParaRPr sz="3000"/>
          </a:p>
        </p:txBody>
      </p:sp>
      <p:pic>
        <p:nvPicPr>
          <p:cNvPr id="105" name="Google Shape;105;p19"/>
          <p:cNvPicPr preferRelativeResize="0"/>
          <p:nvPr/>
        </p:nvPicPr>
        <p:blipFill>
          <a:blip r:embed="rId3">
            <a:alphaModFix/>
          </a:blip>
          <a:stretch>
            <a:fillRect/>
          </a:stretch>
        </p:blipFill>
        <p:spPr>
          <a:xfrm>
            <a:off x="3495725" y="1225225"/>
            <a:ext cx="2152556" cy="3354001"/>
          </a:xfrm>
          <a:prstGeom prst="rect">
            <a:avLst/>
          </a:prstGeom>
          <a:noFill/>
          <a:ln>
            <a:noFill/>
          </a:ln>
        </p:spPr>
      </p:pic>
      <p:pic>
        <p:nvPicPr>
          <p:cNvPr id="106" name="Google Shape;106;p19"/>
          <p:cNvPicPr preferRelativeResize="0"/>
          <p:nvPr/>
        </p:nvPicPr>
        <p:blipFill>
          <a:blip r:embed="rId4">
            <a:alphaModFix/>
          </a:blip>
          <a:stretch>
            <a:fillRect/>
          </a:stretch>
        </p:blipFill>
        <p:spPr>
          <a:xfrm>
            <a:off x="311700" y="1225213"/>
            <a:ext cx="2152575" cy="3354020"/>
          </a:xfrm>
          <a:prstGeom prst="rect">
            <a:avLst/>
          </a:prstGeom>
          <a:noFill/>
          <a:ln>
            <a:noFill/>
          </a:ln>
        </p:spPr>
      </p:pic>
      <p:sp>
        <p:nvSpPr>
          <p:cNvPr id="107" name="Google Shape;107;p19"/>
          <p:cNvSpPr txBox="1"/>
          <p:nvPr/>
        </p:nvSpPr>
        <p:spPr>
          <a:xfrm>
            <a:off x="335775" y="4579225"/>
            <a:ext cx="84966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Ground Truth					Degraded						Difference</a:t>
            </a:r>
            <a:endParaRPr>
              <a:latin typeface="Open Sans"/>
              <a:ea typeface="Open Sans"/>
              <a:cs typeface="Open Sans"/>
              <a:sym typeface="Open Sans"/>
            </a:endParaRPr>
          </a:p>
        </p:txBody>
      </p:sp>
      <p:pic>
        <p:nvPicPr>
          <p:cNvPr id="108" name="Google Shape;108;p19"/>
          <p:cNvPicPr preferRelativeResize="0"/>
          <p:nvPr/>
        </p:nvPicPr>
        <p:blipFill>
          <a:blip r:embed="rId5">
            <a:alphaModFix/>
          </a:blip>
          <a:stretch>
            <a:fillRect/>
          </a:stretch>
        </p:blipFill>
        <p:spPr>
          <a:xfrm>
            <a:off x="6679725" y="1225250"/>
            <a:ext cx="2152575" cy="33539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Not</a:t>
            </a:r>
            <a:r>
              <a:rPr lang="en"/>
              <a:t> At Random</a:t>
            </a:r>
            <a:endParaRPr/>
          </a:p>
          <a:p>
            <a:pPr indent="0" lvl="0" marL="0" rtl="0" algn="l">
              <a:spcBef>
                <a:spcPts val="0"/>
              </a:spcBef>
              <a:spcAft>
                <a:spcPts val="0"/>
              </a:spcAft>
              <a:buNone/>
            </a:pPr>
            <a:r>
              <a:rPr lang="en"/>
              <a:t>(MNAR)</a:t>
            </a:r>
            <a:endParaRPr/>
          </a:p>
        </p:txBody>
      </p:sp>
      <p:sp>
        <p:nvSpPr>
          <p:cNvPr id="114" name="Google Shape;114;p20"/>
          <p:cNvSpPr txBox="1"/>
          <p:nvPr>
            <p:ph idx="2" type="body"/>
          </p:nvPr>
        </p:nvSpPr>
        <p:spPr>
          <a:xfrm>
            <a:off x="4939500" y="852975"/>
            <a:ext cx="3837000" cy="356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sz="1500"/>
              <a:t>Also known as non-ignorable because the missingness mechanism will create bias.</a:t>
            </a:r>
            <a:endParaRPr sz="1500"/>
          </a:p>
          <a:p>
            <a:pPr indent="0" lvl="0" marL="0" rtl="0" algn="l">
              <a:spcBef>
                <a:spcPts val="1600"/>
              </a:spcBef>
              <a:spcAft>
                <a:spcPts val="0"/>
              </a:spcAft>
              <a:buClr>
                <a:schemeClr val="dk1"/>
              </a:buClr>
              <a:buSzPts val="1100"/>
              <a:buFont typeface="Arial"/>
              <a:buNone/>
            </a:pPr>
            <a:r>
              <a:rPr lang="en" sz="1500"/>
              <a:t>Exists when the missing values are neither MCAR or MAR.</a:t>
            </a:r>
            <a:endParaRPr sz="1500"/>
          </a:p>
          <a:p>
            <a:pPr indent="0" lvl="0" marL="0" rtl="0" algn="l">
              <a:spcBef>
                <a:spcPts val="1600"/>
              </a:spcBef>
              <a:spcAft>
                <a:spcPts val="0"/>
              </a:spcAft>
              <a:buNone/>
            </a:pPr>
            <a:r>
              <a:rPr lang="en" sz="1500"/>
              <a:t>E</a:t>
            </a:r>
            <a:r>
              <a:rPr lang="en" sz="1500"/>
              <a:t>xample:</a:t>
            </a:r>
            <a:endParaRPr sz="1500"/>
          </a:p>
          <a:p>
            <a:pPr indent="-323850" lvl="0" marL="457200" rtl="0" algn="l">
              <a:spcBef>
                <a:spcPts val="1600"/>
              </a:spcBef>
              <a:spcAft>
                <a:spcPts val="0"/>
              </a:spcAft>
              <a:buSzPts val="1500"/>
              <a:buChar char="❖"/>
            </a:pPr>
            <a:r>
              <a:rPr lang="en" sz="1500"/>
              <a:t>poll on smoking results in smokers not being honest</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5" name="Google Shape;115;p20"/>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due to unknown factors within the data itself.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Not At Random</a:t>
            </a:r>
            <a:endParaRPr/>
          </a:p>
        </p:txBody>
      </p:sp>
      <p:pic>
        <p:nvPicPr>
          <p:cNvPr id="121" name="Google Shape;121;p21"/>
          <p:cNvPicPr preferRelativeResize="0"/>
          <p:nvPr/>
        </p:nvPicPr>
        <p:blipFill>
          <a:blip r:embed="rId3">
            <a:alphaModFix/>
          </a:blip>
          <a:stretch>
            <a:fillRect/>
          </a:stretch>
        </p:blipFill>
        <p:spPr>
          <a:xfrm>
            <a:off x="3495725" y="1225225"/>
            <a:ext cx="2152566" cy="3354001"/>
          </a:xfrm>
          <a:prstGeom prst="rect">
            <a:avLst/>
          </a:prstGeom>
          <a:noFill/>
          <a:ln>
            <a:noFill/>
          </a:ln>
        </p:spPr>
      </p:pic>
      <p:pic>
        <p:nvPicPr>
          <p:cNvPr id="122" name="Google Shape;122;p21"/>
          <p:cNvPicPr preferRelativeResize="0"/>
          <p:nvPr/>
        </p:nvPicPr>
        <p:blipFill>
          <a:blip r:embed="rId4">
            <a:alphaModFix/>
          </a:blip>
          <a:stretch>
            <a:fillRect/>
          </a:stretch>
        </p:blipFill>
        <p:spPr>
          <a:xfrm>
            <a:off x="311700" y="1225213"/>
            <a:ext cx="2152575" cy="3354020"/>
          </a:xfrm>
          <a:prstGeom prst="rect">
            <a:avLst/>
          </a:prstGeom>
          <a:noFill/>
          <a:ln>
            <a:noFill/>
          </a:ln>
        </p:spPr>
      </p:pic>
      <p:pic>
        <p:nvPicPr>
          <p:cNvPr id="123" name="Google Shape;123;p21"/>
          <p:cNvPicPr preferRelativeResize="0"/>
          <p:nvPr/>
        </p:nvPicPr>
        <p:blipFill>
          <a:blip r:embed="rId5">
            <a:alphaModFix/>
          </a:blip>
          <a:stretch>
            <a:fillRect/>
          </a:stretch>
        </p:blipFill>
        <p:spPr>
          <a:xfrm>
            <a:off x="6679750" y="1225200"/>
            <a:ext cx="2152575" cy="3354039"/>
          </a:xfrm>
          <a:prstGeom prst="rect">
            <a:avLst/>
          </a:prstGeom>
          <a:noFill/>
          <a:ln>
            <a:noFill/>
          </a:ln>
        </p:spPr>
      </p:pic>
      <p:sp>
        <p:nvSpPr>
          <p:cNvPr id="124" name="Google Shape;124;p21"/>
          <p:cNvSpPr txBox="1"/>
          <p:nvPr/>
        </p:nvSpPr>
        <p:spPr>
          <a:xfrm>
            <a:off x="311575" y="4579250"/>
            <a:ext cx="85206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Ground Truth					Degraded						Difference</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