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3" r:id="rId3"/>
    <p:sldId id="276" r:id="rId4"/>
    <p:sldId id="258" r:id="rId5"/>
    <p:sldId id="260" r:id="rId6"/>
    <p:sldId id="261" r:id="rId7"/>
    <p:sldId id="275" r:id="rId8"/>
    <p:sldId id="277" r:id="rId9"/>
    <p:sldId id="287" r:id="rId10"/>
    <p:sldId id="288" r:id="rId11"/>
    <p:sldId id="278" r:id="rId12"/>
    <p:sldId id="279" r:id="rId13"/>
    <p:sldId id="280" r:id="rId14"/>
    <p:sldId id="281" r:id="rId15"/>
    <p:sldId id="289" r:id="rId16"/>
    <p:sldId id="282" r:id="rId17"/>
    <p:sldId id="290" r:id="rId18"/>
    <p:sldId id="291" r:id="rId19"/>
    <p:sldId id="292" r:id="rId20"/>
    <p:sldId id="284" r:id="rId21"/>
    <p:sldId id="285" r:id="rId22"/>
    <p:sldId id="286" r:id="rId23"/>
    <p:sldId id="266" r:id="rId24"/>
    <p:sldId id="267" r:id="rId25"/>
    <p:sldId id="268" r:id="rId26"/>
    <p:sldId id="265" r:id="rId27"/>
    <p:sldId id="262" r:id="rId28"/>
    <p:sldId id="294" r:id="rId29"/>
    <p:sldId id="27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260" autoAdjust="0"/>
    <p:restoredTop sz="94660"/>
  </p:normalViewPr>
  <p:slideViewPr>
    <p:cSldViewPr snapToGrid="0">
      <p:cViewPr varScale="1">
        <p:scale>
          <a:sx n="54" d="100"/>
          <a:sy n="54" d="100"/>
        </p:scale>
        <p:origin x="72" y="5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6309F-B3E5-4167-B3F4-CC21D3D97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D901F0-0AD4-477D-98D2-CB964E55B1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D6E2098-66CB-4A22-8CAB-1A792B59BFFF}"/>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79D23EF5-5C76-45F3-AABD-EFAE3318DC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DB334C-5A97-4307-B5B3-DF5B9626A9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81794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3658-B430-4DD5-AC4E-B0B981326C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08E2B6-012C-4808-A658-09D82F8068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0A89EF-E45E-421C-B6AC-1D7EC87CF91C}"/>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0AAC0EAF-EF2A-4245-955D-A1D0D3E95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226377-7524-414C-B642-F32C27EAE94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326801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1D14DF2-9B44-4807-A313-91FBA071D3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FBB2D0E-3242-4859-ADAE-009C8E9018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5A7371-8508-4B3E-8FCB-DABB22EC13AB}"/>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9B3F3B17-C601-4E29-BA7F-15941727E6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B513F4-3AC8-47F0-B7AB-5501675CB580}"/>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515603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38EDB-40C6-4FC5-951A-40E22413FA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BF62E63-5C2C-473C-BFF2-22D68C986D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49617F-4794-4386-ADA7-FC4D3A880AAB}"/>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57703BE8-DDC6-4566-B71D-8B365BB2A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DC5C69C-84B6-4491-96C7-8AD26E012622}"/>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021566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9D262-4C9D-4A63-AB44-E25DB17FB7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BDE956-8E46-46FE-A73F-6ED9A7E5C0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397C2C-B4F6-4FF4-BFB2-49A1A4EFE816}"/>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7344771F-298E-4D73-8F58-4BB36FEFFC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2C050-4AD2-400D-B194-2051F5D09046}"/>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3610952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CD290-0F98-4C27-8F9A-4939DB3721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2509CD-E85F-4719-B1A3-8A644C77AF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5A8D26A-94FA-44A3-A523-D069DC7DED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167051-6E03-4CC9-B178-6DB5EE5C4349}"/>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6" name="Footer Placeholder 5">
            <a:extLst>
              <a:ext uri="{FF2B5EF4-FFF2-40B4-BE49-F238E27FC236}">
                <a16:creationId xmlns:a16="http://schemas.microsoft.com/office/drawing/2014/main" id="{EDAD2022-CE55-49F7-9471-0375DD8BE2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753BB37-2BA1-4693-B96A-973D0799B238}"/>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28171613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C073-BC3C-4449-883A-B2CED098510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FBFD91-B597-4C45-8B6D-08FA09BA1BE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F1220-B147-4A23-8A4F-F8AD3C135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4A80492-88B4-4E97-819D-327C925F3A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723A-C917-4B57-98C1-033D6B40C96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133795-CF7A-46A8-8FA7-13BBDBB67828}"/>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8" name="Footer Placeholder 7">
            <a:extLst>
              <a:ext uri="{FF2B5EF4-FFF2-40B4-BE49-F238E27FC236}">
                <a16:creationId xmlns:a16="http://schemas.microsoft.com/office/drawing/2014/main" id="{BD2B039D-1F52-4F51-88B0-B32BD512E2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BC2F49-DD82-4C10-A38F-C9007EAABFC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05870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5DE14-372A-436F-B910-A95A042EFE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E5CF3A9-7108-407A-99CB-FA54F2272E40}"/>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4" name="Footer Placeholder 3">
            <a:extLst>
              <a:ext uri="{FF2B5EF4-FFF2-40B4-BE49-F238E27FC236}">
                <a16:creationId xmlns:a16="http://schemas.microsoft.com/office/drawing/2014/main" id="{D887E547-5A90-49CC-BC0E-7CBDA5007E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48B0503-5140-44B8-B63B-3B6F2470E2AA}"/>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612281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03BBB0-7CB7-4835-A87D-E94E5A069F54}"/>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3" name="Footer Placeholder 2">
            <a:extLst>
              <a:ext uri="{FF2B5EF4-FFF2-40B4-BE49-F238E27FC236}">
                <a16:creationId xmlns:a16="http://schemas.microsoft.com/office/drawing/2014/main" id="{0E2F03B1-14F3-48C8-8B2C-51B7090F261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AD7A36E-7AB4-49F5-AE9F-D5C83E00ADD9}"/>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13507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5CC3A-7980-4D46-8A49-8DA146A65A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6BA334-D388-43C9-9AEE-2E6C35DB4B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916D92-4E23-470F-9DE8-85A33C30D7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D45994-181F-44E0-A6BD-1192FE2E3715}"/>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6" name="Footer Placeholder 5">
            <a:extLst>
              <a:ext uri="{FF2B5EF4-FFF2-40B4-BE49-F238E27FC236}">
                <a16:creationId xmlns:a16="http://schemas.microsoft.com/office/drawing/2014/main" id="{D8BD5426-2BF0-4A87-B80D-53ED1FC669A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BD038E-FA91-4FAE-A4CD-D0A1725A998F}"/>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77106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C445B-133A-411D-B071-11512B6414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52785B5-2B94-4642-B9D0-20EF72866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8DB7FBC-7ADE-4347-9ACD-CB7A0867A47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3D4FC3-790C-49D9-B2DD-88529B3EC41B}"/>
              </a:ext>
            </a:extLst>
          </p:cNvPr>
          <p:cNvSpPr>
            <a:spLocks noGrp="1"/>
          </p:cNvSpPr>
          <p:nvPr>
            <p:ph type="dt" sz="half" idx="10"/>
          </p:nvPr>
        </p:nvSpPr>
        <p:spPr/>
        <p:txBody>
          <a:bodyPr/>
          <a:lstStyle/>
          <a:p>
            <a:fld id="{B2E3C0E7-0818-41FA-877E-0B361FCDEA20}" type="datetimeFigureOut">
              <a:rPr lang="en-US" smtClean="0"/>
              <a:t>6/3/2020</a:t>
            </a:fld>
            <a:endParaRPr lang="en-US"/>
          </a:p>
        </p:txBody>
      </p:sp>
      <p:sp>
        <p:nvSpPr>
          <p:cNvPr id="6" name="Footer Placeholder 5">
            <a:extLst>
              <a:ext uri="{FF2B5EF4-FFF2-40B4-BE49-F238E27FC236}">
                <a16:creationId xmlns:a16="http://schemas.microsoft.com/office/drawing/2014/main" id="{A8C300C8-587A-483D-8FFC-54D40E1031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B98BC1-9551-4B93-8E57-5AE06F4A5113}"/>
              </a:ext>
            </a:extLst>
          </p:cNvPr>
          <p:cNvSpPr>
            <a:spLocks noGrp="1"/>
          </p:cNvSpPr>
          <p:nvPr>
            <p:ph type="sldNum" sz="quarter" idx="12"/>
          </p:nvPr>
        </p:nvSpPr>
        <p:spPr/>
        <p:txBody>
          <a:bodyPr/>
          <a:lstStyle/>
          <a:p>
            <a:fld id="{5E3A980C-F4CE-4115-B4CC-34F88C79981E}" type="slidenum">
              <a:rPr lang="en-US" smtClean="0"/>
              <a:t>‹#›</a:t>
            </a:fld>
            <a:endParaRPr lang="en-US"/>
          </a:p>
        </p:txBody>
      </p:sp>
    </p:spTree>
    <p:extLst>
      <p:ext uri="{BB962C8B-B14F-4D97-AF65-F5344CB8AC3E}">
        <p14:creationId xmlns:p14="http://schemas.microsoft.com/office/powerpoint/2010/main" val="127652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43F05E-9F45-42F6-9541-B26C31C65B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03FE15C-5140-4ACB-A8E9-1D120D1CE7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A38CB3-1F82-44E8-A093-9FEFD7306F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E3C0E7-0818-41FA-877E-0B361FCDEA20}" type="datetimeFigureOut">
              <a:rPr lang="en-US" smtClean="0"/>
              <a:t>6/3/2020</a:t>
            </a:fld>
            <a:endParaRPr lang="en-US"/>
          </a:p>
        </p:txBody>
      </p:sp>
      <p:sp>
        <p:nvSpPr>
          <p:cNvPr id="5" name="Footer Placeholder 4">
            <a:extLst>
              <a:ext uri="{FF2B5EF4-FFF2-40B4-BE49-F238E27FC236}">
                <a16:creationId xmlns:a16="http://schemas.microsoft.com/office/drawing/2014/main" id="{F6E86D36-6A04-4987-BF87-19303F14DC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61F2D63-AA2F-4B4A-955E-B599086610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3A980C-F4CE-4115-B4CC-34F88C79981E}" type="slidenum">
              <a:rPr lang="en-US" smtClean="0"/>
              <a:t>‹#›</a:t>
            </a:fld>
            <a:endParaRPr lang="en-US"/>
          </a:p>
        </p:txBody>
      </p:sp>
    </p:spTree>
    <p:extLst>
      <p:ext uri="{BB962C8B-B14F-4D97-AF65-F5344CB8AC3E}">
        <p14:creationId xmlns:p14="http://schemas.microsoft.com/office/powerpoint/2010/main" val="3850978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monkeylearn.com/blog/practical-explanation-naive-bayes-classifier/"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machinelearningmastery.com/crash-course-recurrent-neural-networks-deep-learning/" TargetMode="External"/><Relationship Id="rId2" Type="http://schemas.openxmlformats.org/officeDocument/2006/relationships/hyperlink" Target="https://machinelearningmastery.com/crash-course-convolutional-neural-networks/" TargetMode="External"/><Relationship Id="rId1" Type="http://schemas.openxmlformats.org/officeDocument/2006/relationships/slideLayout" Target="../slideLayouts/slideLayout2.xml"/><Relationship Id="rId5" Type="http://schemas.openxmlformats.org/officeDocument/2006/relationships/hyperlink" Target="https://nlp.stanford.edu/projects/glove/" TargetMode="External"/><Relationship Id="rId4" Type="http://schemas.openxmlformats.org/officeDocument/2006/relationships/hyperlink" Target="https://code.google.com/archive/p/word2vec/"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linkedin.com/pulse/machine-learning-instead-einstein-anton-georgescu"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nltk.org/nltk_data/"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D9C4F0-5125-4B9D-ACA0-4A117B0D2A7B}"/>
              </a:ext>
            </a:extLst>
          </p:cNvPr>
          <p:cNvSpPr>
            <a:spLocks noGrp="1"/>
          </p:cNvSpPr>
          <p:nvPr>
            <p:ph type="ctrTitle"/>
          </p:nvPr>
        </p:nvSpPr>
        <p:spPr/>
        <p:txBody>
          <a:bodyPr/>
          <a:lstStyle/>
          <a:p>
            <a:r>
              <a:rPr lang="en-US" sz="4000" dirty="0"/>
              <a:t>Machine Learning’s </a:t>
            </a:r>
            <a:br>
              <a:rPr lang="en-US" dirty="0"/>
            </a:br>
            <a:r>
              <a:rPr lang="en-US" dirty="0"/>
              <a:t>Natural Language Processing</a:t>
            </a:r>
            <a:br>
              <a:rPr lang="en-US" dirty="0"/>
            </a:br>
            <a:r>
              <a:rPr lang="en-US" sz="3200" b="1" dirty="0"/>
              <a:t>a theoretical insight with a few sample applications</a:t>
            </a:r>
          </a:p>
        </p:txBody>
      </p:sp>
      <p:sp>
        <p:nvSpPr>
          <p:cNvPr id="3" name="Subtitle 2">
            <a:extLst>
              <a:ext uri="{FF2B5EF4-FFF2-40B4-BE49-F238E27FC236}">
                <a16:creationId xmlns:a16="http://schemas.microsoft.com/office/drawing/2014/main" id="{F410E4D4-DD2C-461F-8C72-FC8AD0E41D27}"/>
              </a:ext>
            </a:extLst>
          </p:cNvPr>
          <p:cNvSpPr>
            <a:spLocks noGrp="1"/>
          </p:cNvSpPr>
          <p:nvPr>
            <p:ph type="subTitle" idx="1"/>
          </p:nvPr>
        </p:nvSpPr>
        <p:spPr>
          <a:xfrm>
            <a:off x="1653092" y="4667045"/>
            <a:ext cx="9144000" cy="1655762"/>
          </a:xfrm>
        </p:spPr>
        <p:txBody>
          <a:bodyPr/>
          <a:lstStyle/>
          <a:p>
            <a:pPr algn="r"/>
            <a:r>
              <a:rPr lang="en-US" dirty="0"/>
              <a:t>Anton Georgescu</a:t>
            </a:r>
          </a:p>
          <a:p>
            <a:pPr algn="r"/>
            <a:r>
              <a:rPr lang="en-US" dirty="0"/>
              <a:t>Principal Product Architect, TEMS</a:t>
            </a:r>
          </a:p>
          <a:p>
            <a:pPr algn="r"/>
            <a:r>
              <a:rPr lang="en-US" dirty="0"/>
              <a:t>Standish, Ontario</a:t>
            </a:r>
          </a:p>
        </p:txBody>
      </p:sp>
      <p:pic>
        <p:nvPicPr>
          <p:cNvPr id="4" name="Picture 3">
            <a:extLst>
              <a:ext uri="{FF2B5EF4-FFF2-40B4-BE49-F238E27FC236}">
                <a16:creationId xmlns:a16="http://schemas.microsoft.com/office/drawing/2014/main" id="{1F1FF7A5-FD31-4066-9DA6-C7793AFD34F6}"/>
              </a:ext>
            </a:extLst>
          </p:cNvPr>
          <p:cNvPicPr>
            <a:picLocks noChangeAspect="1"/>
          </p:cNvPicPr>
          <p:nvPr/>
        </p:nvPicPr>
        <p:blipFill>
          <a:blip r:embed="rId2"/>
          <a:stretch>
            <a:fillRect/>
          </a:stretch>
        </p:blipFill>
        <p:spPr>
          <a:xfrm>
            <a:off x="507546" y="4667045"/>
            <a:ext cx="5109482" cy="1776688"/>
          </a:xfrm>
          <a:prstGeom prst="rect">
            <a:avLst/>
          </a:prstGeom>
        </p:spPr>
      </p:pic>
    </p:spTree>
    <p:extLst>
      <p:ext uri="{BB962C8B-B14F-4D97-AF65-F5344CB8AC3E}">
        <p14:creationId xmlns:p14="http://schemas.microsoft.com/office/powerpoint/2010/main" val="2145448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Deep Learning</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a:bodyPr>
          <a:lstStyle/>
          <a:p>
            <a:r>
              <a:rPr lang="en-US" dirty="0"/>
              <a:t>a neural network (NN) can “learn” good vector representations of words that have some desirable properties like being </a:t>
            </a:r>
            <a:r>
              <a:rPr lang="en-US" b="1" i="1" dirty="0"/>
              <a:t>able to do math</a:t>
            </a:r>
            <a:r>
              <a:rPr lang="en-US" dirty="0"/>
              <a:t> with them. </a:t>
            </a:r>
          </a:p>
          <a:p>
            <a:r>
              <a:rPr lang="en-US" dirty="0"/>
              <a:t>For example, with </a:t>
            </a:r>
            <a:r>
              <a:rPr lang="en-US" i="1" dirty="0"/>
              <a:t>word2vec</a:t>
            </a:r>
            <a:r>
              <a:rPr lang="en-US" dirty="0"/>
              <a:t> you can do “king” – “man” + “woman” and you get as a result a vector that is very similar to the vector “queen.”</a:t>
            </a:r>
          </a:p>
          <a:p>
            <a:r>
              <a:rPr lang="en-US" dirty="0"/>
              <a:t>next step is to get a </a:t>
            </a:r>
            <a:r>
              <a:rPr lang="en-US" i="1" dirty="0"/>
              <a:t>vectorization for a whole sentence </a:t>
            </a:r>
            <a:r>
              <a:rPr lang="en-US" dirty="0"/>
              <a:t>instead of just a single word, which is very useful if you want to do text classification for example.</a:t>
            </a:r>
          </a:p>
        </p:txBody>
      </p:sp>
    </p:spTree>
    <p:extLst>
      <p:ext uri="{BB962C8B-B14F-4D97-AF65-F5344CB8AC3E}">
        <p14:creationId xmlns:p14="http://schemas.microsoft.com/office/powerpoint/2010/main" val="3160996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214355"/>
            <a:ext cx="10515600" cy="679904"/>
          </a:xfrm>
        </p:spPr>
        <p:txBody>
          <a:bodyPr>
            <a:normAutofit fontScale="90000"/>
          </a:bodyPr>
          <a:lstStyle/>
          <a:p>
            <a:pPr algn="ctr"/>
            <a:r>
              <a:rPr lang="en-US" dirty="0"/>
              <a:t>Semantic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180754" y="1045029"/>
            <a:ext cx="5624624" cy="4260664"/>
          </a:xfrm>
        </p:spPr>
        <p:txBody>
          <a:bodyPr>
            <a:normAutofit fontScale="85000" lnSpcReduction="10000"/>
          </a:bodyPr>
          <a:lstStyle/>
          <a:p>
            <a:r>
              <a:rPr lang="en-US" dirty="0"/>
              <a:t>Word Sense Disambiguation (WSD) </a:t>
            </a:r>
          </a:p>
          <a:p>
            <a:pPr lvl="1"/>
            <a:r>
              <a:rPr lang="en-US" dirty="0"/>
              <a:t>an *</a:t>
            </a:r>
            <a:r>
              <a:rPr lang="en-US" i="1" dirty="0"/>
              <a:t>open problem </a:t>
            </a:r>
            <a:r>
              <a:rPr lang="en-US" dirty="0"/>
              <a:t>concerned with identifying which</a:t>
            </a:r>
            <a:r>
              <a:rPr lang="en-US" i="1" dirty="0"/>
              <a:t> sense of a word </a:t>
            </a:r>
            <a:r>
              <a:rPr lang="en-US" dirty="0"/>
              <a:t>is used in a sentence. </a:t>
            </a:r>
          </a:p>
          <a:p>
            <a:pPr lvl="1"/>
            <a:r>
              <a:rPr lang="en-US" dirty="0"/>
              <a:t>human brain is quite proficient at word-sense disambiguation, however the algorithms we use are not yet</a:t>
            </a:r>
          </a:p>
          <a:p>
            <a:pPr lvl="1"/>
            <a:r>
              <a:rPr lang="en-US" i="1" dirty="0"/>
              <a:t>supervised learning </a:t>
            </a:r>
            <a:r>
              <a:rPr lang="en-US" dirty="0"/>
              <a:t>approaches have made some strides</a:t>
            </a:r>
          </a:p>
          <a:p>
            <a:r>
              <a:rPr lang="en-US" dirty="0"/>
              <a:t>Relationships</a:t>
            </a:r>
          </a:p>
          <a:p>
            <a:pPr lvl="1"/>
            <a:r>
              <a:rPr lang="en-US" dirty="0"/>
              <a:t>By </a:t>
            </a:r>
            <a:r>
              <a:rPr lang="en-US" i="1" dirty="0"/>
              <a:t>grammatical relations </a:t>
            </a:r>
            <a:r>
              <a:rPr lang="en-US" dirty="0"/>
              <a:t>(such as subject, direct object, indirect object) we understand structurally encoded standard syntactic relations between the constituents of a clause, in particular between the predicate and noun phrases. </a:t>
            </a:r>
          </a:p>
          <a:p>
            <a:endParaRPr lang="en-US" dirty="0"/>
          </a:p>
          <a:p>
            <a:endParaRPr lang="en-US" dirty="0"/>
          </a:p>
        </p:txBody>
      </p:sp>
      <p:sp>
        <p:nvSpPr>
          <p:cNvPr id="4" name="TextBox 3">
            <a:extLst>
              <a:ext uri="{FF2B5EF4-FFF2-40B4-BE49-F238E27FC236}">
                <a16:creationId xmlns:a16="http://schemas.microsoft.com/office/drawing/2014/main" id="{43EC9C77-1452-4651-A0E6-71EADDEC48AC}"/>
              </a:ext>
            </a:extLst>
          </p:cNvPr>
          <p:cNvSpPr txBox="1"/>
          <p:nvPr/>
        </p:nvSpPr>
        <p:spPr>
          <a:xfrm>
            <a:off x="180754" y="5305693"/>
            <a:ext cx="5794029" cy="1077218"/>
          </a:xfrm>
          <a:prstGeom prst="rect">
            <a:avLst/>
          </a:prstGeom>
          <a:noFill/>
        </p:spPr>
        <p:txBody>
          <a:bodyPr wrap="square" rtlCol="0">
            <a:spAutoFit/>
          </a:bodyPr>
          <a:lstStyle/>
          <a:p>
            <a:r>
              <a:rPr lang="en-US" sz="1600" dirty="0"/>
              <a:t>* In science and mathematics, an </a:t>
            </a:r>
            <a:r>
              <a:rPr lang="en-US" sz="1600" b="1" dirty="0"/>
              <a:t>open problem</a:t>
            </a:r>
            <a:r>
              <a:rPr lang="en-US" sz="1600" dirty="0"/>
              <a:t> or an </a:t>
            </a:r>
            <a:r>
              <a:rPr lang="en-US" sz="1600" b="1" dirty="0"/>
              <a:t>open question</a:t>
            </a:r>
            <a:r>
              <a:rPr lang="en-US" sz="1600" dirty="0"/>
              <a:t> is a known problem which can be accurately stated, and which is assumed to have an objective and verifiable solution, but which has not yet been solved (i.e., no solution for it is known)</a:t>
            </a:r>
          </a:p>
        </p:txBody>
      </p:sp>
      <p:pic>
        <p:nvPicPr>
          <p:cNvPr id="6" name="Picture 5" descr="A screenshot of a cell phone&#10;&#10;Description automatically generated">
            <a:extLst>
              <a:ext uri="{FF2B5EF4-FFF2-40B4-BE49-F238E27FC236}">
                <a16:creationId xmlns:a16="http://schemas.microsoft.com/office/drawing/2014/main" id="{5CECC5E7-8E80-414E-9A7E-79D9C9A271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8834" y="894259"/>
            <a:ext cx="5843306" cy="5812872"/>
          </a:xfrm>
          <a:prstGeom prst="rect">
            <a:avLst/>
          </a:prstGeom>
        </p:spPr>
      </p:pic>
    </p:spTree>
    <p:extLst>
      <p:ext uri="{BB962C8B-B14F-4D97-AF65-F5344CB8AC3E}">
        <p14:creationId xmlns:p14="http://schemas.microsoft.com/office/powerpoint/2010/main" val="1356165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199" y="365126"/>
            <a:ext cx="11092543" cy="679904"/>
          </a:xfrm>
        </p:spPr>
        <p:txBody>
          <a:bodyPr>
            <a:normAutofit fontScale="90000"/>
          </a:bodyPr>
          <a:lstStyle/>
          <a:p>
            <a:r>
              <a:rPr lang="en-US" dirty="0"/>
              <a:t>Natural Language Processing Methods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two main technical approaches to Natural Language Processing that create different types of systems</a:t>
            </a:r>
          </a:p>
          <a:p>
            <a:r>
              <a:rPr lang="en-US" dirty="0"/>
              <a:t>one is based on </a:t>
            </a:r>
            <a:r>
              <a:rPr lang="en-US" i="1" dirty="0"/>
              <a:t>linguistic rules </a:t>
            </a:r>
            <a:r>
              <a:rPr lang="en-US" dirty="0"/>
              <a:t>and the other on </a:t>
            </a:r>
            <a:r>
              <a:rPr lang="en-US" i="1" dirty="0"/>
              <a:t>machine learning methods</a:t>
            </a:r>
            <a:r>
              <a:rPr lang="en-US" dirty="0"/>
              <a:t>.</a:t>
            </a:r>
          </a:p>
          <a:p>
            <a:r>
              <a:rPr lang="en-US" dirty="0"/>
              <a:t>there is also the third one, </a:t>
            </a:r>
            <a:r>
              <a:rPr lang="en-US" i="1" dirty="0"/>
              <a:t>hybrid approach</a:t>
            </a:r>
            <a:r>
              <a:rPr lang="en-US" dirty="0"/>
              <a:t>, that combines both rule-based systems and machine learning systems</a:t>
            </a:r>
          </a:p>
          <a:p>
            <a:pPr lvl="1"/>
            <a:r>
              <a:rPr lang="en-US" dirty="0"/>
              <a:t>allows drawing benefit from the advantages of each of the two main approaches, and gain accuracy in your results.</a:t>
            </a:r>
          </a:p>
          <a:p>
            <a:endParaRPr lang="en-US" dirty="0"/>
          </a:p>
        </p:txBody>
      </p:sp>
    </p:spTree>
    <p:extLst>
      <p:ext uri="{BB962C8B-B14F-4D97-AF65-F5344CB8AC3E}">
        <p14:creationId xmlns:p14="http://schemas.microsoft.com/office/powerpoint/2010/main" val="31062863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Approach</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hand-crafted system of rules based on linguistic structures that imitates the human way of building grammar structures.</a:t>
            </a:r>
          </a:p>
          <a:p>
            <a:r>
              <a:rPr lang="en-US" dirty="0"/>
              <a:t>can be developed in a very </a:t>
            </a:r>
            <a:r>
              <a:rPr lang="en-US" i="1" dirty="0"/>
              <a:t>flexible</a:t>
            </a:r>
            <a:r>
              <a:rPr lang="en-US" dirty="0"/>
              <a:t> manner, through the </a:t>
            </a:r>
            <a:r>
              <a:rPr lang="en-US" i="1" dirty="0"/>
              <a:t>extension of translation rules and</a:t>
            </a:r>
            <a:r>
              <a:rPr lang="en-US" dirty="0"/>
              <a:t> </a:t>
            </a:r>
            <a:r>
              <a:rPr lang="en-US" i="1" dirty="0"/>
              <a:t>synonyms base</a:t>
            </a:r>
          </a:p>
          <a:p>
            <a:r>
              <a:rPr lang="en-US" dirty="0"/>
              <a:t>can easily be updated with new functions and data types</a:t>
            </a:r>
          </a:p>
          <a:p>
            <a:r>
              <a:rPr lang="en-US" dirty="0"/>
              <a:t>system </a:t>
            </a:r>
            <a:r>
              <a:rPr lang="en-US" i="1" dirty="0"/>
              <a:t>doesn’t require a massive training corpus</a:t>
            </a:r>
            <a:r>
              <a:rPr lang="en-US" dirty="0"/>
              <a:t>, compared to the machine learning-based approach.</a:t>
            </a:r>
          </a:p>
          <a:p>
            <a:r>
              <a:rPr lang="en-US" dirty="0"/>
              <a:t>obvious disadvantage of the rule-based approach is that it requires skilled experts (</a:t>
            </a:r>
            <a:r>
              <a:rPr lang="en-US" dirty="0" err="1"/>
              <a:t>eg</a:t>
            </a:r>
            <a:r>
              <a:rPr lang="en-US" dirty="0"/>
              <a:t> linguist)</a:t>
            </a:r>
          </a:p>
        </p:txBody>
      </p:sp>
    </p:spTree>
    <p:extLst>
      <p:ext uri="{BB962C8B-B14F-4D97-AF65-F5344CB8AC3E}">
        <p14:creationId xmlns:p14="http://schemas.microsoft.com/office/powerpoint/2010/main" val="4187191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Machine Learning Models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based on algorithms that learn to “understand” language without being explicitly programmed</a:t>
            </a:r>
          </a:p>
          <a:p>
            <a:r>
              <a:rPr lang="en-US" dirty="0"/>
              <a:t>use of statistical methods, where the system starts analyzing the </a:t>
            </a:r>
            <a:r>
              <a:rPr lang="en-US" i="1" dirty="0"/>
              <a:t>training set </a:t>
            </a:r>
            <a:r>
              <a:rPr lang="en-US" dirty="0"/>
              <a:t>(annotated corpus) to build its own knowledge, produce its </a:t>
            </a:r>
            <a:r>
              <a:rPr lang="en-US" i="1" dirty="0"/>
              <a:t>own rules </a:t>
            </a:r>
            <a:r>
              <a:rPr lang="en-US" dirty="0"/>
              <a:t>and its </a:t>
            </a:r>
            <a:r>
              <a:rPr lang="en-US" i="1" dirty="0"/>
              <a:t>own classifiers</a:t>
            </a:r>
            <a:r>
              <a:rPr lang="en-US" dirty="0"/>
              <a:t>.</a:t>
            </a:r>
          </a:p>
          <a:p>
            <a:r>
              <a:rPr lang="en-US" dirty="0"/>
              <a:t>good at tasks such as document classification or word clustering from a corpus, because in both cases there are a lot of data points (e.g. keywords </a:t>
            </a:r>
            <a:r>
              <a:rPr lang="en-US" dirty="0" err="1"/>
              <a:t>etc</a:t>
            </a:r>
            <a:r>
              <a:rPr lang="en-US" dirty="0"/>
              <a:t>), which makes it easy for the machine to learn statistical clues of the words for a given task.</a:t>
            </a:r>
          </a:p>
        </p:txBody>
      </p:sp>
    </p:spTree>
    <p:extLst>
      <p:ext uri="{BB962C8B-B14F-4D97-AF65-F5344CB8AC3E}">
        <p14:creationId xmlns:p14="http://schemas.microsoft.com/office/powerpoint/2010/main" val="1862956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Rule-based vs Machine learning</a:t>
            </a:r>
          </a:p>
        </p:txBody>
      </p:sp>
      <p:pic>
        <p:nvPicPr>
          <p:cNvPr id="6" name="Picture 5">
            <a:extLst>
              <a:ext uri="{FF2B5EF4-FFF2-40B4-BE49-F238E27FC236}">
                <a16:creationId xmlns:a16="http://schemas.microsoft.com/office/drawing/2014/main" id="{679A88AF-6DC5-4462-B84D-20D89F7212A5}"/>
              </a:ext>
            </a:extLst>
          </p:cNvPr>
          <p:cNvPicPr>
            <a:picLocks noChangeAspect="1"/>
          </p:cNvPicPr>
          <p:nvPr/>
        </p:nvPicPr>
        <p:blipFill>
          <a:blip r:embed="rId2"/>
          <a:stretch>
            <a:fillRect/>
          </a:stretch>
        </p:blipFill>
        <p:spPr>
          <a:xfrm>
            <a:off x="0" y="1086394"/>
            <a:ext cx="12192000" cy="4685211"/>
          </a:xfrm>
          <a:prstGeom prst="rect">
            <a:avLst/>
          </a:prstGeom>
        </p:spPr>
      </p:pic>
    </p:spTree>
    <p:extLst>
      <p:ext uri="{BB962C8B-B14F-4D97-AF65-F5344CB8AC3E}">
        <p14:creationId xmlns:p14="http://schemas.microsoft.com/office/powerpoint/2010/main" val="620171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Naive Bayes</a:t>
            </a:r>
          </a:p>
          <a:p>
            <a:pPr lvl="1"/>
            <a:r>
              <a:rPr lang="en-US" b="1" dirty="0"/>
              <a:t>texts</a:t>
            </a:r>
            <a:r>
              <a:rPr lang="en-US" dirty="0"/>
              <a:t> have to be </a:t>
            </a:r>
            <a:r>
              <a:rPr lang="en-US" b="1" dirty="0"/>
              <a:t>transformed into vectors </a:t>
            </a:r>
            <a:r>
              <a:rPr lang="en-US" dirty="0"/>
              <a:t>(list of numbers) before classification</a:t>
            </a:r>
          </a:p>
          <a:p>
            <a:pPr lvl="1"/>
            <a:r>
              <a:rPr lang="en-US" dirty="0"/>
              <a:t>numbers will help the algorithm decide whether the </a:t>
            </a:r>
            <a:r>
              <a:rPr lang="en-US" b="1" dirty="0"/>
              <a:t>vector</a:t>
            </a:r>
            <a:r>
              <a:rPr lang="en-US" dirty="0"/>
              <a:t> representation of a text </a:t>
            </a:r>
            <a:r>
              <a:rPr lang="en-US" b="1" dirty="0"/>
              <a:t>belongs to a category or not</a:t>
            </a:r>
          </a:p>
          <a:p>
            <a:pPr lvl="1"/>
            <a:r>
              <a:rPr lang="en-US" dirty="0"/>
              <a:t>encode in vectors the </a:t>
            </a:r>
            <a:r>
              <a:rPr lang="en-US" b="1" dirty="0"/>
              <a:t>probability of belonging </a:t>
            </a:r>
            <a:r>
              <a:rPr lang="en-US" dirty="0"/>
              <a:t>of a word or a sequence of words of length n (also known as </a:t>
            </a:r>
            <a:r>
              <a:rPr lang="en-US" i="1" dirty="0"/>
              <a:t>n-gram</a:t>
            </a:r>
            <a:r>
              <a:rPr lang="en-US" dirty="0"/>
              <a:t>) to a category</a:t>
            </a:r>
          </a:p>
          <a:p>
            <a:pPr lvl="1"/>
            <a:r>
              <a:rPr lang="en-US" dirty="0"/>
              <a:t>Naïve Bayes identifies the probability of a feature, based on prior knowledge of conditions that might be related to that feature.</a:t>
            </a:r>
          </a:p>
          <a:p>
            <a:pPr lvl="1"/>
            <a:r>
              <a:rPr lang="en-US" dirty="0"/>
              <a:t>Vary good example at </a:t>
            </a:r>
            <a:r>
              <a:rPr lang="en-US" dirty="0">
                <a:hlinkClick r:id="rId2"/>
              </a:rPr>
              <a:t>https://monkeylearn.com/blog/practical-explanation-naive-bayes-classifier/</a:t>
            </a:r>
            <a:endParaRPr lang="en-US" dirty="0"/>
          </a:p>
          <a:p>
            <a:endParaRPr lang="en-US" dirty="0"/>
          </a:p>
        </p:txBody>
      </p:sp>
    </p:spTree>
    <p:extLst>
      <p:ext uri="{BB962C8B-B14F-4D97-AF65-F5344CB8AC3E}">
        <p14:creationId xmlns:p14="http://schemas.microsoft.com/office/powerpoint/2010/main" val="2980267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Support Vector Machines (SVM)</a:t>
            </a:r>
          </a:p>
          <a:p>
            <a:pPr lvl="1"/>
            <a:r>
              <a:rPr lang="en-US" dirty="0"/>
              <a:t>like Naïve Bayes, SVM doesn’t need much training data to start providing accurate results.</a:t>
            </a:r>
          </a:p>
          <a:p>
            <a:pPr lvl="1"/>
            <a:r>
              <a:rPr lang="en-US" dirty="0"/>
              <a:t>draws a “line” or hyperplane that divides a space into two subspaces: one subspace that contains vectors that belong to a group and another subspace that contains vectors that do not belong to that group</a:t>
            </a:r>
          </a:p>
          <a:p>
            <a:pPr lvl="1"/>
            <a:r>
              <a:rPr lang="en-US" dirty="0"/>
              <a:t>vectors are representations of your training texts and a group is a tag you have tagged your texts with</a:t>
            </a:r>
          </a:p>
          <a:p>
            <a:r>
              <a:rPr lang="en-US" dirty="0"/>
              <a:t>Deep Learning with Deep Neural Networks (DNN)</a:t>
            </a:r>
          </a:p>
          <a:p>
            <a:endParaRPr lang="en-US" dirty="0"/>
          </a:p>
        </p:txBody>
      </p:sp>
    </p:spTree>
    <p:extLst>
      <p:ext uri="{BB962C8B-B14F-4D97-AF65-F5344CB8AC3E}">
        <p14:creationId xmlns:p14="http://schemas.microsoft.com/office/powerpoint/2010/main" val="34003752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Text Classification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dirty="0"/>
              <a:t>Deep Learning with Deep Neural Networks (DNN)</a:t>
            </a:r>
          </a:p>
          <a:p>
            <a:pPr lvl="1"/>
            <a:r>
              <a:rPr lang="en-US" dirty="0"/>
              <a:t>two main deep learning architectures used in text classification are </a:t>
            </a:r>
            <a:r>
              <a:rPr lang="en-US" dirty="0">
                <a:hlinkClick r:id="rId2"/>
              </a:rPr>
              <a:t>Convolutional Neural Networks</a:t>
            </a:r>
            <a:r>
              <a:rPr lang="en-US" dirty="0"/>
              <a:t> (CNN) and </a:t>
            </a:r>
            <a:r>
              <a:rPr lang="en-US" dirty="0">
                <a:hlinkClick r:id="rId3"/>
              </a:rPr>
              <a:t>Recurrent Neural Networks</a:t>
            </a:r>
            <a:r>
              <a:rPr lang="en-US" dirty="0"/>
              <a:t> (RNN)</a:t>
            </a:r>
          </a:p>
          <a:p>
            <a:pPr lvl="1"/>
            <a:r>
              <a:rPr lang="en-US" dirty="0"/>
              <a:t>algorithms such as </a:t>
            </a:r>
            <a:r>
              <a:rPr lang="en-US" dirty="0">
                <a:hlinkClick r:id="rId4"/>
              </a:rPr>
              <a:t>Word2Vec</a:t>
            </a:r>
            <a:r>
              <a:rPr lang="en-US" dirty="0"/>
              <a:t> or </a:t>
            </a:r>
            <a:r>
              <a:rPr lang="en-US" dirty="0" err="1">
                <a:hlinkClick r:id="rId5"/>
              </a:rPr>
              <a:t>GloVe</a:t>
            </a:r>
            <a:r>
              <a:rPr lang="en-US" dirty="0"/>
              <a:t> are used in order to obtain better vector representations for words and improve the accuracy of classifiers trained with traditional machine learning algorithms</a:t>
            </a:r>
          </a:p>
          <a:p>
            <a:endParaRPr lang="en-US" dirty="0"/>
          </a:p>
        </p:txBody>
      </p:sp>
    </p:spTree>
    <p:extLst>
      <p:ext uri="{BB962C8B-B14F-4D97-AF65-F5344CB8AC3E}">
        <p14:creationId xmlns:p14="http://schemas.microsoft.com/office/powerpoint/2010/main" val="718694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41085"/>
            <a:ext cx="10515600" cy="679904"/>
          </a:xfrm>
        </p:spPr>
        <p:txBody>
          <a:bodyPr>
            <a:normAutofit fontScale="90000"/>
          </a:bodyPr>
          <a:lstStyle/>
          <a:p>
            <a:r>
              <a:rPr lang="en-US" dirty="0"/>
              <a:t>Metrics &amp; Evaluation</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199" y="1262743"/>
            <a:ext cx="10806113" cy="4914220"/>
          </a:xfrm>
        </p:spPr>
        <p:txBody>
          <a:bodyPr>
            <a:normAutofit/>
          </a:bodyPr>
          <a:lstStyle/>
          <a:p>
            <a:r>
              <a:rPr lang="en-US" i="1" dirty="0"/>
              <a:t>Cross-validation</a:t>
            </a:r>
            <a:r>
              <a:rPr lang="en-US" dirty="0"/>
              <a:t> </a:t>
            </a:r>
          </a:p>
          <a:p>
            <a:pPr lvl="1"/>
            <a:r>
              <a:rPr lang="en-US" dirty="0"/>
              <a:t>is a common method to evaluate the performance of a text classifier. It consists in splitting the training dataset randomly into equal-length sets of observations</a:t>
            </a:r>
          </a:p>
          <a:p>
            <a:r>
              <a:rPr lang="en-US" i="1" dirty="0"/>
              <a:t>Performance metrics </a:t>
            </a:r>
            <a:r>
              <a:rPr lang="en-US" dirty="0"/>
              <a:t>that are useful for a quick assessment on how well a classifier works</a:t>
            </a:r>
          </a:p>
          <a:p>
            <a:pPr lvl="1"/>
            <a:r>
              <a:rPr lang="en-US" b="1" dirty="0"/>
              <a:t>Accuracy:</a:t>
            </a:r>
            <a:r>
              <a:rPr lang="en-US" dirty="0"/>
              <a:t> the percentage of texts that were predicted with the correct tag.</a:t>
            </a:r>
          </a:p>
          <a:p>
            <a:pPr lvl="1"/>
            <a:r>
              <a:rPr lang="en-US" b="1" dirty="0"/>
              <a:t>Precision:</a:t>
            </a:r>
            <a:r>
              <a:rPr lang="en-US" dirty="0"/>
              <a:t> the percentage of examples the classifier got right out of the total number of examples that it predicted for a given tag.</a:t>
            </a:r>
          </a:p>
          <a:p>
            <a:pPr lvl="1"/>
            <a:r>
              <a:rPr lang="en-US" b="1" dirty="0"/>
              <a:t>Recall:</a:t>
            </a:r>
            <a:r>
              <a:rPr lang="en-US" dirty="0"/>
              <a:t> the percentage of examples the classifier predicted for a given tag out of the total number of examples it should have predicted for that given tag.</a:t>
            </a:r>
          </a:p>
          <a:p>
            <a:pPr lvl="1"/>
            <a:r>
              <a:rPr lang="en-US" b="1" dirty="0"/>
              <a:t>F1 Score:</a:t>
            </a:r>
            <a:r>
              <a:rPr lang="en-US" dirty="0"/>
              <a:t> the harmonic mean of precision and recall.</a:t>
            </a:r>
          </a:p>
          <a:p>
            <a:endParaRPr lang="en-US" dirty="0"/>
          </a:p>
        </p:txBody>
      </p:sp>
    </p:spTree>
    <p:extLst>
      <p:ext uri="{BB962C8B-B14F-4D97-AF65-F5344CB8AC3E}">
        <p14:creationId xmlns:p14="http://schemas.microsoft.com/office/powerpoint/2010/main" val="2880957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C12FA-3814-4987-8EA8-EE52E7B30A34}"/>
              </a:ext>
            </a:extLst>
          </p:cNvPr>
          <p:cNvSpPr>
            <a:spLocks noGrp="1"/>
          </p:cNvSpPr>
          <p:nvPr>
            <p:ph type="title"/>
          </p:nvPr>
        </p:nvSpPr>
        <p:spPr>
          <a:xfrm>
            <a:off x="838200" y="365126"/>
            <a:ext cx="10515600" cy="719396"/>
          </a:xfrm>
        </p:spPr>
        <p:txBody>
          <a:bodyPr/>
          <a:lstStyle/>
          <a:p>
            <a:r>
              <a:rPr lang="en-US" dirty="0"/>
              <a:t>A dilemma…</a:t>
            </a:r>
          </a:p>
        </p:txBody>
      </p:sp>
      <p:sp>
        <p:nvSpPr>
          <p:cNvPr id="3" name="Content Placeholder 2">
            <a:extLst>
              <a:ext uri="{FF2B5EF4-FFF2-40B4-BE49-F238E27FC236}">
                <a16:creationId xmlns:a16="http://schemas.microsoft.com/office/drawing/2014/main" id="{F7C79BFC-DAFF-4A78-AAFD-00F66E6CAB82}"/>
              </a:ext>
            </a:extLst>
          </p:cNvPr>
          <p:cNvSpPr>
            <a:spLocks noGrp="1"/>
          </p:cNvSpPr>
          <p:nvPr>
            <p:ph idx="1"/>
          </p:nvPr>
        </p:nvSpPr>
        <p:spPr>
          <a:xfrm>
            <a:off x="838200" y="1477926"/>
            <a:ext cx="10515600" cy="4699037"/>
          </a:xfrm>
        </p:spPr>
        <p:txBody>
          <a:bodyPr/>
          <a:lstStyle/>
          <a:p>
            <a:r>
              <a:rPr lang="en-US" dirty="0"/>
              <a:t>We have machine learning, and artificial intelligence</a:t>
            </a:r>
          </a:p>
          <a:p>
            <a:r>
              <a:rPr lang="en-US" dirty="0"/>
              <a:t>We have deep learning with neural networks that can understand, discover, predict, make decisions</a:t>
            </a:r>
          </a:p>
          <a:p>
            <a:r>
              <a:rPr lang="en-US" dirty="0"/>
              <a:t>We have powerful machines that run at speeds that our brains cannot even fathom</a:t>
            </a:r>
          </a:p>
          <a:p>
            <a:r>
              <a:rPr lang="en-US" dirty="0"/>
              <a:t>Do we still need geniuses among us, people like Albert Einstein and Stephen Hawking?</a:t>
            </a:r>
          </a:p>
          <a:p>
            <a:r>
              <a:rPr lang="en-US" dirty="0"/>
              <a:t>Find my take on that at </a:t>
            </a:r>
            <a:r>
              <a:rPr lang="en-US" dirty="0">
                <a:hlinkClick r:id="rId2"/>
              </a:rPr>
              <a:t>https://www.linkedin.com/pulse/machine-learning-instead-einstein-anton-georgescu</a:t>
            </a:r>
            <a:endParaRPr lang="en-US" dirty="0"/>
          </a:p>
          <a:p>
            <a:endParaRPr lang="en-US" dirty="0"/>
          </a:p>
        </p:txBody>
      </p:sp>
    </p:spTree>
    <p:extLst>
      <p:ext uri="{BB962C8B-B14F-4D97-AF65-F5344CB8AC3E}">
        <p14:creationId xmlns:p14="http://schemas.microsoft.com/office/powerpoint/2010/main" val="19086104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184373"/>
            <a:ext cx="10515600" cy="679904"/>
          </a:xfrm>
        </p:spPr>
        <p:txBody>
          <a:bodyPr>
            <a:normAutofit fontScale="90000"/>
          </a:bodyPr>
          <a:lstStyle/>
          <a:p>
            <a:r>
              <a:rPr lang="en-US" dirty="0"/>
              <a:t>Text Extraction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045030"/>
            <a:ext cx="10515600" cy="5525891"/>
          </a:xfrm>
        </p:spPr>
        <p:txBody>
          <a:bodyPr>
            <a:normAutofit fontScale="92500" lnSpcReduction="20000"/>
          </a:bodyPr>
          <a:lstStyle/>
          <a:p>
            <a:r>
              <a:rPr lang="en-US" dirty="0"/>
              <a:t>TF with IDF (term frequency-inverse document frequency)</a:t>
            </a:r>
          </a:p>
          <a:p>
            <a:pPr lvl="1"/>
            <a:r>
              <a:rPr lang="en-US" dirty="0"/>
              <a:t>is a scoring of </a:t>
            </a:r>
            <a:r>
              <a:rPr lang="en-US" b="1" i="1" dirty="0"/>
              <a:t>how rare the word is across documents</a:t>
            </a:r>
            <a:r>
              <a:rPr lang="en-US" dirty="0"/>
              <a:t>.</a:t>
            </a:r>
          </a:p>
          <a:p>
            <a:pPr lvl="1"/>
            <a:r>
              <a:rPr lang="en-US" dirty="0" err="1"/>
              <a:t>Tf</a:t>
            </a:r>
            <a:r>
              <a:rPr lang="en-US" dirty="0"/>
              <a:t>-IDF weight is a weight often used in information retrieval and text mining. This weight is a statistical measure used to evaluate how important a word is to a document in a collection or corpus</a:t>
            </a:r>
          </a:p>
          <a:p>
            <a:r>
              <a:rPr lang="en-US" dirty="0"/>
              <a:t>TF with Cosine Similarity</a:t>
            </a:r>
          </a:p>
          <a:p>
            <a:pPr lvl="1"/>
            <a:r>
              <a:rPr lang="en-US" dirty="0"/>
              <a:t>TF-IDF is a transformation applied to texts to get two real-valued vectors in vector space. We can then obtain the Cosine</a:t>
            </a:r>
            <a:r>
              <a:rPr lang="en-US" b="1" dirty="0"/>
              <a:t> </a:t>
            </a:r>
            <a:r>
              <a:rPr lang="en-US" dirty="0"/>
              <a:t>similarity of any pair of vectors by taking their dot product and dividing that by the product of their norms. That yields the cosine of the angle between the vectors. Cosine similarity is a </a:t>
            </a:r>
            <a:r>
              <a:rPr lang="en-US" b="1" i="1" dirty="0"/>
              <a:t>measure of similarity </a:t>
            </a:r>
            <a:r>
              <a:rPr lang="en-US" dirty="0"/>
              <a:t>between two non-zero vectors</a:t>
            </a:r>
          </a:p>
          <a:p>
            <a:r>
              <a:rPr lang="en-US" dirty="0"/>
              <a:t>Regular Expressions (regex)</a:t>
            </a:r>
          </a:p>
          <a:p>
            <a:pPr lvl="1"/>
            <a:r>
              <a:rPr lang="en-US" dirty="0"/>
              <a:t>set of characters, or a </a:t>
            </a:r>
            <a:r>
              <a:rPr lang="en-US" b="1" i="1" dirty="0"/>
              <a:t>pattern</a:t>
            </a:r>
            <a:r>
              <a:rPr lang="en-US" dirty="0"/>
              <a:t>, which is used to find sub strings in a given string</a:t>
            </a:r>
          </a:p>
          <a:p>
            <a:pPr lvl="1"/>
            <a:r>
              <a:rPr lang="en-US" dirty="0"/>
              <a:t>for example, extract all hashtags from a tweet, get email id or phone numbers etc.</a:t>
            </a:r>
          </a:p>
          <a:p>
            <a:r>
              <a:rPr lang="en-US" dirty="0"/>
              <a:t>Rapid Automatic Keyword Extraction (RAKE)</a:t>
            </a:r>
          </a:p>
          <a:p>
            <a:pPr lvl="1"/>
            <a:r>
              <a:rPr lang="en-US" dirty="0"/>
              <a:t>extraction algorithm which tries to determine </a:t>
            </a:r>
            <a:r>
              <a:rPr lang="en-US" b="1" i="1" dirty="0"/>
              <a:t>key phrases in a body of text </a:t>
            </a:r>
            <a:r>
              <a:rPr lang="en-US" dirty="0"/>
              <a:t>by analyzing the frequency of word appearance and its co-</a:t>
            </a:r>
            <a:r>
              <a:rPr lang="en-US" dirty="0" err="1"/>
              <a:t>occurance</a:t>
            </a:r>
            <a:r>
              <a:rPr lang="en-US" dirty="0"/>
              <a:t> with other words in the text.</a:t>
            </a:r>
          </a:p>
        </p:txBody>
      </p:sp>
    </p:spTree>
    <p:extLst>
      <p:ext uri="{BB962C8B-B14F-4D97-AF65-F5344CB8AC3E}">
        <p14:creationId xmlns:p14="http://schemas.microsoft.com/office/powerpoint/2010/main" val="6370784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Topic Modeling Algorithms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lnSpcReduction="10000"/>
          </a:bodyPr>
          <a:lstStyle/>
          <a:p>
            <a:r>
              <a:rPr lang="en-US" dirty="0"/>
              <a:t>Latent Semantic Analysis (LSA)</a:t>
            </a:r>
          </a:p>
          <a:p>
            <a:pPr lvl="1"/>
            <a:r>
              <a:rPr lang="en-US" dirty="0"/>
              <a:t>Text data suffers heavily from high-dimensionality. </a:t>
            </a:r>
          </a:p>
          <a:p>
            <a:pPr lvl="1"/>
            <a:r>
              <a:rPr lang="en-US" dirty="0"/>
              <a:t>Latent Semantic Analysis (LSA) is a popular, dimensionality-reduction techniques that follows the same method as </a:t>
            </a:r>
            <a:r>
              <a:rPr lang="en-US" i="1" dirty="0"/>
              <a:t>Singular Value Decomposition (SVD)</a:t>
            </a:r>
          </a:p>
          <a:p>
            <a:pPr lvl="1"/>
            <a:r>
              <a:rPr lang="en-US" dirty="0"/>
              <a:t>SVD is a computational method often employed to calculate principal components for a dataset</a:t>
            </a:r>
          </a:p>
          <a:p>
            <a:pPr lvl="1"/>
            <a:r>
              <a:rPr lang="en-US" dirty="0"/>
              <a:t>efficient implementation of principal component analysis (PCA)</a:t>
            </a:r>
          </a:p>
          <a:p>
            <a:r>
              <a:rPr lang="en-US" dirty="0"/>
              <a:t>Latent Dirichlet Allocation (LDA) </a:t>
            </a:r>
          </a:p>
          <a:p>
            <a:pPr lvl="1"/>
            <a:r>
              <a:rPr lang="en-US" dirty="0"/>
              <a:t>unsupervised machine-learning model that takes documents as input and finds topics as output.</a:t>
            </a:r>
          </a:p>
          <a:p>
            <a:pPr lvl="1"/>
            <a:r>
              <a:rPr lang="en-US" dirty="0"/>
              <a:t>this model also says in what percentage each document talks about each topic.</a:t>
            </a:r>
          </a:p>
        </p:txBody>
      </p:sp>
    </p:spTree>
    <p:extLst>
      <p:ext uri="{BB962C8B-B14F-4D97-AF65-F5344CB8AC3E}">
        <p14:creationId xmlns:p14="http://schemas.microsoft.com/office/powerpoint/2010/main" val="249393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Concrete applications of NLP</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92500" lnSpcReduction="10000"/>
          </a:bodyPr>
          <a:lstStyle/>
          <a:p>
            <a:r>
              <a:rPr lang="en-US" dirty="0"/>
              <a:t>Text classification</a:t>
            </a:r>
          </a:p>
          <a:p>
            <a:pPr lvl="1"/>
            <a:r>
              <a:rPr lang="en-US" dirty="0"/>
              <a:t>* Sentiment analysis</a:t>
            </a:r>
          </a:p>
          <a:p>
            <a:pPr lvl="1"/>
            <a:r>
              <a:rPr lang="en-US" dirty="0"/>
              <a:t>* Topic classification</a:t>
            </a:r>
          </a:p>
          <a:p>
            <a:pPr lvl="1"/>
            <a:r>
              <a:rPr lang="en-US" dirty="0"/>
              <a:t>Intent detection</a:t>
            </a:r>
          </a:p>
          <a:p>
            <a:r>
              <a:rPr lang="en-US" dirty="0"/>
              <a:t>Text Extraction</a:t>
            </a:r>
          </a:p>
          <a:p>
            <a:pPr lvl="1"/>
            <a:r>
              <a:rPr lang="en-US" dirty="0"/>
              <a:t>* Keyword extraction</a:t>
            </a:r>
          </a:p>
          <a:p>
            <a:pPr lvl="1"/>
            <a:r>
              <a:rPr lang="en-US" dirty="0"/>
              <a:t>* Named Entity Recognition (NER)</a:t>
            </a:r>
          </a:p>
          <a:p>
            <a:r>
              <a:rPr lang="en-US" dirty="0"/>
              <a:t>Topic Modeling</a:t>
            </a:r>
          </a:p>
          <a:p>
            <a:r>
              <a:rPr lang="en-US" dirty="0"/>
              <a:t>Automatic Summarization</a:t>
            </a:r>
          </a:p>
          <a:p>
            <a:r>
              <a:rPr lang="en-US" dirty="0"/>
              <a:t>Machine Translation</a:t>
            </a:r>
          </a:p>
          <a:p>
            <a:r>
              <a:rPr lang="en-US" dirty="0"/>
              <a:t>Natural Language Generation </a:t>
            </a:r>
          </a:p>
          <a:p>
            <a:pPr lvl="1"/>
            <a:r>
              <a:rPr lang="en-US" dirty="0"/>
              <a:t>* Chatbots</a:t>
            </a:r>
          </a:p>
          <a:p>
            <a:endParaRPr lang="en-US" dirty="0"/>
          </a:p>
          <a:p>
            <a:endParaRPr lang="en-US" dirty="0"/>
          </a:p>
          <a:p>
            <a:pPr lvl="1"/>
            <a:endParaRPr lang="en-US" dirty="0"/>
          </a:p>
          <a:p>
            <a:endParaRPr lang="en-US" dirty="0"/>
          </a:p>
          <a:p>
            <a:endParaRPr lang="en-US" dirty="0"/>
          </a:p>
          <a:p>
            <a:endParaRPr lang="en-US" dirty="0"/>
          </a:p>
        </p:txBody>
      </p:sp>
      <p:sp>
        <p:nvSpPr>
          <p:cNvPr id="4" name="TextBox 3">
            <a:extLst>
              <a:ext uri="{FF2B5EF4-FFF2-40B4-BE49-F238E27FC236}">
                <a16:creationId xmlns:a16="http://schemas.microsoft.com/office/drawing/2014/main" id="{4A118274-5447-4EF0-977E-55E74336CA08}"/>
              </a:ext>
            </a:extLst>
          </p:cNvPr>
          <p:cNvSpPr txBox="1"/>
          <p:nvPr/>
        </p:nvSpPr>
        <p:spPr>
          <a:xfrm>
            <a:off x="515678" y="6035674"/>
            <a:ext cx="10031819" cy="369332"/>
          </a:xfrm>
          <a:prstGeom prst="rect">
            <a:avLst/>
          </a:prstGeom>
          <a:noFill/>
        </p:spPr>
        <p:txBody>
          <a:bodyPr wrap="square" rtlCol="0">
            <a:spAutoFit/>
          </a:bodyPr>
          <a:lstStyle/>
          <a:p>
            <a:r>
              <a:rPr lang="en-US" dirty="0"/>
              <a:t>* These topics are touched by the hands-on demos attached to this presentation</a:t>
            </a:r>
          </a:p>
        </p:txBody>
      </p:sp>
    </p:spTree>
    <p:extLst>
      <p:ext uri="{BB962C8B-B14F-4D97-AF65-F5344CB8AC3E}">
        <p14:creationId xmlns:p14="http://schemas.microsoft.com/office/powerpoint/2010/main" val="3499751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27760"/>
          </a:xfrm>
        </p:spPr>
        <p:txBody>
          <a:bodyPr>
            <a:normAutofit fontScale="90000"/>
          </a:bodyPr>
          <a:lstStyle/>
          <a:p>
            <a:pPr algn="ctr"/>
            <a:r>
              <a:rPr lang="en-US" dirty="0"/>
              <a:t>Natural Language Generation </a:t>
            </a:r>
          </a:p>
        </p:txBody>
      </p:sp>
      <p:pic>
        <p:nvPicPr>
          <p:cNvPr id="5" name="Picture 4">
            <a:extLst>
              <a:ext uri="{FF2B5EF4-FFF2-40B4-BE49-F238E27FC236}">
                <a16:creationId xmlns:a16="http://schemas.microsoft.com/office/drawing/2014/main" id="{87C53C90-C247-4E44-8C0B-C9A75A0A838A}"/>
              </a:ext>
            </a:extLst>
          </p:cNvPr>
          <p:cNvPicPr>
            <a:picLocks noChangeAspect="1"/>
          </p:cNvPicPr>
          <p:nvPr/>
        </p:nvPicPr>
        <p:blipFill>
          <a:blip r:embed="rId2"/>
          <a:stretch>
            <a:fillRect/>
          </a:stretch>
        </p:blipFill>
        <p:spPr>
          <a:xfrm>
            <a:off x="106588" y="892886"/>
            <a:ext cx="8543925" cy="4943475"/>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541111" y="4386262"/>
            <a:ext cx="4365365" cy="2154704"/>
          </a:xfrm>
        </p:spPr>
        <p:txBody>
          <a:bodyPr/>
          <a:lstStyle/>
          <a:p>
            <a:r>
              <a:rPr lang="en-US" sz="2000" b="1" dirty="0"/>
              <a:t>NLP</a:t>
            </a:r>
            <a:r>
              <a:rPr lang="en-US" sz="2000" dirty="0"/>
              <a:t> — Natural Language “</a:t>
            </a:r>
            <a:r>
              <a:rPr lang="en-US" sz="2000" b="1" dirty="0"/>
              <a:t>Processing”</a:t>
            </a:r>
            <a:endParaRPr lang="en-US" sz="2000" dirty="0"/>
          </a:p>
          <a:p>
            <a:r>
              <a:rPr lang="en-US" sz="2000" b="1" dirty="0"/>
              <a:t>NLU</a:t>
            </a:r>
            <a:r>
              <a:rPr lang="en-US" sz="2000" dirty="0"/>
              <a:t> — Natural Language “</a:t>
            </a:r>
            <a:r>
              <a:rPr lang="en-US" sz="2000" b="1" dirty="0"/>
              <a:t>Understanding”</a:t>
            </a:r>
            <a:endParaRPr lang="en-US" sz="2000" dirty="0"/>
          </a:p>
          <a:p>
            <a:r>
              <a:rPr lang="en-US" sz="2000" b="1" dirty="0"/>
              <a:t>NLG</a:t>
            </a:r>
            <a:r>
              <a:rPr lang="en-US" sz="2000" dirty="0"/>
              <a:t> — Natural Language “</a:t>
            </a:r>
            <a:r>
              <a:rPr lang="en-US" sz="2000" b="1" dirty="0"/>
              <a:t>Generation”</a:t>
            </a:r>
            <a:endParaRPr lang="en-US" sz="2000" dirty="0"/>
          </a:p>
          <a:p>
            <a:endParaRPr lang="en-US" dirty="0"/>
          </a:p>
        </p:txBody>
      </p:sp>
    </p:spTree>
    <p:extLst>
      <p:ext uri="{BB962C8B-B14F-4D97-AF65-F5344CB8AC3E}">
        <p14:creationId xmlns:p14="http://schemas.microsoft.com/office/powerpoint/2010/main" val="26139712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5"/>
            <a:ext cx="10515600" cy="538517"/>
          </a:xfrm>
        </p:spPr>
        <p:txBody>
          <a:bodyPr>
            <a:normAutofit fontScale="90000"/>
          </a:bodyPr>
          <a:lstStyle/>
          <a:p>
            <a:pPr algn="ctr"/>
            <a:r>
              <a:rPr lang="en-US" dirty="0"/>
              <a:t>Natural Language Generation (cont’d)</a:t>
            </a:r>
          </a:p>
        </p:txBody>
      </p:sp>
      <p:pic>
        <p:nvPicPr>
          <p:cNvPr id="4" name="Picture 3">
            <a:extLst>
              <a:ext uri="{FF2B5EF4-FFF2-40B4-BE49-F238E27FC236}">
                <a16:creationId xmlns:a16="http://schemas.microsoft.com/office/drawing/2014/main" id="{C3C1445B-2BF9-4955-A4FC-DCDA21A11E2E}"/>
              </a:ext>
            </a:extLst>
          </p:cNvPr>
          <p:cNvPicPr>
            <a:picLocks noChangeAspect="1"/>
          </p:cNvPicPr>
          <p:nvPr/>
        </p:nvPicPr>
        <p:blipFill>
          <a:blip r:embed="rId2"/>
          <a:stretch>
            <a:fillRect/>
          </a:stretch>
        </p:blipFill>
        <p:spPr>
          <a:xfrm>
            <a:off x="3510724" y="2120900"/>
            <a:ext cx="8086725" cy="4371975"/>
          </a:xfrm>
          <a:prstGeom prst="rect">
            <a:avLst/>
          </a:prstGeom>
        </p:spPr>
      </p:pic>
      <p:sp>
        <p:nvSpPr>
          <p:cNvPr id="6" name="TextBox 5">
            <a:extLst>
              <a:ext uri="{FF2B5EF4-FFF2-40B4-BE49-F238E27FC236}">
                <a16:creationId xmlns:a16="http://schemas.microsoft.com/office/drawing/2014/main" id="{E66CF04D-01D6-4C0D-B2F2-B25E85B39F25}"/>
              </a:ext>
            </a:extLst>
          </p:cNvPr>
          <p:cNvSpPr txBox="1"/>
          <p:nvPr/>
        </p:nvSpPr>
        <p:spPr>
          <a:xfrm>
            <a:off x="365760" y="1011219"/>
            <a:ext cx="10101431" cy="1600438"/>
          </a:xfrm>
          <a:prstGeom prst="rect">
            <a:avLst/>
          </a:prstGeom>
          <a:noFill/>
        </p:spPr>
        <p:txBody>
          <a:bodyPr wrap="square" rtlCol="0">
            <a:spAutoFit/>
          </a:bodyPr>
          <a:lstStyle/>
          <a:p>
            <a:pPr marL="285750" indent="-285750">
              <a:buFont typeface="Arial" panose="020B0604020202020204" pitchFamily="34" charset="0"/>
              <a:buChar char="•"/>
            </a:pPr>
            <a:r>
              <a:rPr lang="en-US" sz="2000" dirty="0"/>
              <a:t>NLU takes up the understanding of the data based on grammar, the context in which it was said and decide on intent and entities.</a:t>
            </a:r>
          </a:p>
          <a:p>
            <a:pPr marL="285750" indent="-285750">
              <a:buFont typeface="Arial" panose="020B0604020202020204" pitchFamily="34" charset="0"/>
              <a:buChar char="•"/>
            </a:pPr>
            <a:r>
              <a:rPr lang="en-US" sz="2000" dirty="0"/>
              <a:t>NLP will convert the text into structured data.</a:t>
            </a:r>
          </a:p>
          <a:p>
            <a:pPr marL="285750" indent="-285750">
              <a:buFont typeface="Arial" panose="020B0604020202020204" pitchFamily="34" charset="0"/>
              <a:buChar char="•"/>
            </a:pPr>
            <a:r>
              <a:rPr lang="en-US" sz="2000" dirty="0"/>
              <a:t>NLG generates text generated based on structured data.</a:t>
            </a:r>
          </a:p>
          <a:p>
            <a:endParaRPr lang="en-US" dirty="0"/>
          </a:p>
        </p:txBody>
      </p:sp>
    </p:spTree>
    <p:extLst>
      <p:ext uri="{BB962C8B-B14F-4D97-AF65-F5344CB8AC3E}">
        <p14:creationId xmlns:p14="http://schemas.microsoft.com/office/powerpoint/2010/main" val="34877962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D3080-202F-4973-B926-7F57212764AF}"/>
              </a:ext>
            </a:extLst>
          </p:cNvPr>
          <p:cNvSpPr>
            <a:spLocks noGrp="1"/>
          </p:cNvSpPr>
          <p:nvPr>
            <p:ph type="title"/>
          </p:nvPr>
        </p:nvSpPr>
        <p:spPr>
          <a:xfrm>
            <a:off x="838199" y="365126"/>
            <a:ext cx="10833847" cy="581548"/>
          </a:xfrm>
        </p:spPr>
        <p:txBody>
          <a:bodyPr>
            <a:noAutofit/>
          </a:bodyPr>
          <a:lstStyle/>
          <a:p>
            <a:pPr algn="ctr"/>
            <a:r>
              <a:rPr lang="en-US" sz="4000" dirty="0"/>
              <a:t>Text Extraction: Named Entity Recognition (NER)</a:t>
            </a:r>
          </a:p>
        </p:txBody>
      </p:sp>
      <p:sp>
        <p:nvSpPr>
          <p:cNvPr id="3" name="Content Placeholder 2">
            <a:extLst>
              <a:ext uri="{FF2B5EF4-FFF2-40B4-BE49-F238E27FC236}">
                <a16:creationId xmlns:a16="http://schemas.microsoft.com/office/drawing/2014/main" id="{E848C6CE-45CE-4F67-8A56-9048C35A0504}"/>
              </a:ext>
            </a:extLst>
          </p:cNvPr>
          <p:cNvSpPr>
            <a:spLocks noGrp="1"/>
          </p:cNvSpPr>
          <p:nvPr>
            <p:ph idx="1"/>
          </p:nvPr>
        </p:nvSpPr>
        <p:spPr>
          <a:xfrm>
            <a:off x="838200" y="1237129"/>
            <a:ext cx="10515600" cy="4939834"/>
          </a:xfrm>
        </p:spPr>
        <p:txBody>
          <a:bodyPr>
            <a:normAutofit/>
          </a:bodyPr>
          <a:lstStyle/>
          <a:p>
            <a:r>
              <a:rPr lang="en-US" b="1" dirty="0"/>
              <a:t>Intents:</a:t>
            </a:r>
          </a:p>
          <a:p>
            <a:pPr lvl="1"/>
            <a:r>
              <a:rPr lang="en-US" dirty="0"/>
              <a:t>Intents are nothing but </a:t>
            </a:r>
            <a:r>
              <a:rPr lang="en-US" b="1" dirty="0"/>
              <a:t>verbs </a:t>
            </a:r>
            <a:r>
              <a:rPr lang="en-US" dirty="0"/>
              <a:t>(activities that the user needs to do). If we want to capture a request, or perform an action, use an </a:t>
            </a:r>
            <a:r>
              <a:rPr lang="en-US" b="1" dirty="0"/>
              <a:t>intent. </a:t>
            </a:r>
            <a:r>
              <a:rPr lang="en-US" dirty="0"/>
              <a:t>In the example play is the intent.</a:t>
            </a:r>
          </a:p>
          <a:p>
            <a:r>
              <a:rPr lang="en-US" b="1" dirty="0"/>
              <a:t>Entities:</a:t>
            </a:r>
          </a:p>
          <a:p>
            <a:pPr lvl="1"/>
            <a:r>
              <a:rPr lang="en-US" dirty="0"/>
              <a:t>Entities are the </a:t>
            </a:r>
            <a:r>
              <a:rPr lang="en-US" b="1" dirty="0"/>
              <a:t>nouns</a:t>
            </a:r>
            <a:r>
              <a:rPr lang="en-US" dirty="0"/>
              <a:t> or the </a:t>
            </a:r>
            <a:r>
              <a:rPr lang="en-US" b="1" dirty="0"/>
              <a:t>content</a:t>
            </a:r>
            <a:r>
              <a:rPr lang="en-US" dirty="0"/>
              <a:t> for the action that needs to be performed. In this case, cricket is a noun.</a:t>
            </a:r>
          </a:p>
          <a:p>
            <a:pPr lvl="1"/>
            <a:r>
              <a:rPr lang="en-US" dirty="0"/>
              <a:t>It is possible to have multiple intents (like checking the weather, checking ground available, checking friends availability) for a single entity playing and also multiple entities for intent and multiple intents for multiple entities.</a:t>
            </a:r>
          </a:p>
          <a:p>
            <a:endParaRPr lang="en-US" dirty="0"/>
          </a:p>
        </p:txBody>
      </p:sp>
    </p:spTree>
    <p:extLst>
      <p:ext uri="{BB962C8B-B14F-4D97-AF65-F5344CB8AC3E}">
        <p14:creationId xmlns:p14="http://schemas.microsoft.com/office/powerpoint/2010/main" val="2299108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0BDEA1-F43B-42A6-834F-159EA7D58F19}"/>
              </a:ext>
            </a:extLst>
          </p:cNvPr>
          <p:cNvSpPr>
            <a:spLocks noGrp="1"/>
          </p:cNvSpPr>
          <p:nvPr>
            <p:ph type="title"/>
          </p:nvPr>
        </p:nvSpPr>
        <p:spPr>
          <a:xfrm>
            <a:off x="838200" y="365126"/>
            <a:ext cx="10515600" cy="592306"/>
          </a:xfrm>
        </p:spPr>
        <p:txBody>
          <a:bodyPr>
            <a:normAutofit fontScale="90000"/>
          </a:bodyPr>
          <a:lstStyle/>
          <a:p>
            <a:pPr algn="ctr"/>
            <a:r>
              <a:rPr lang="en-US" dirty="0"/>
              <a:t>What are chatbots?</a:t>
            </a:r>
          </a:p>
        </p:txBody>
      </p:sp>
      <p:pic>
        <p:nvPicPr>
          <p:cNvPr id="4" name="Picture 3">
            <a:extLst>
              <a:ext uri="{FF2B5EF4-FFF2-40B4-BE49-F238E27FC236}">
                <a16:creationId xmlns:a16="http://schemas.microsoft.com/office/drawing/2014/main" id="{32C02C57-B899-468D-A8D4-71C38785E358}"/>
              </a:ext>
            </a:extLst>
          </p:cNvPr>
          <p:cNvPicPr>
            <a:picLocks noChangeAspect="1"/>
          </p:cNvPicPr>
          <p:nvPr/>
        </p:nvPicPr>
        <p:blipFill>
          <a:blip r:embed="rId2"/>
          <a:stretch>
            <a:fillRect/>
          </a:stretch>
        </p:blipFill>
        <p:spPr>
          <a:xfrm>
            <a:off x="0" y="2501193"/>
            <a:ext cx="6999513" cy="4356807"/>
          </a:xfrm>
          <a:prstGeom prst="rect">
            <a:avLst/>
          </a:prstGeom>
        </p:spPr>
      </p:pic>
      <p:sp>
        <p:nvSpPr>
          <p:cNvPr id="3" name="Content Placeholder 2">
            <a:extLst>
              <a:ext uri="{FF2B5EF4-FFF2-40B4-BE49-F238E27FC236}">
                <a16:creationId xmlns:a16="http://schemas.microsoft.com/office/drawing/2014/main" id="{2AD37010-F5AC-4EC4-9C62-EA673419FA3C}"/>
              </a:ext>
            </a:extLst>
          </p:cNvPr>
          <p:cNvSpPr>
            <a:spLocks noGrp="1"/>
          </p:cNvSpPr>
          <p:nvPr>
            <p:ph idx="1"/>
          </p:nvPr>
        </p:nvSpPr>
        <p:spPr>
          <a:xfrm>
            <a:off x="7091915" y="1148315"/>
            <a:ext cx="4827183" cy="4614531"/>
          </a:xfrm>
        </p:spPr>
        <p:txBody>
          <a:bodyPr>
            <a:noAutofit/>
          </a:bodyPr>
          <a:lstStyle/>
          <a:p>
            <a:pPr marL="0" indent="0">
              <a:buNone/>
            </a:pPr>
            <a:r>
              <a:rPr lang="en-US" sz="2400" dirty="0"/>
              <a:t>A chatbot is a computer program which conducts a conversation via auditory or textual methods. </a:t>
            </a:r>
          </a:p>
          <a:p>
            <a:pPr marL="0" indent="0">
              <a:buNone/>
            </a:pPr>
            <a:r>
              <a:rPr lang="en-US" sz="2400" dirty="0"/>
              <a:t>Chatbots are typically used in dialog systems for various practical purposes including customer service or information acquisition. </a:t>
            </a:r>
          </a:p>
          <a:p>
            <a:pPr marL="0" indent="0">
              <a:buNone/>
            </a:pPr>
            <a:r>
              <a:rPr lang="en-US" sz="2400" dirty="0"/>
              <a:t>Some chatterbots use sophisticated natural language processing systems, but many simpler systems scan for keywords within the input, then pull a reply with the most matching keywords, or the most similar wording pattern, from a database.</a:t>
            </a:r>
          </a:p>
        </p:txBody>
      </p:sp>
    </p:spTree>
    <p:extLst>
      <p:ext uri="{BB962C8B-B14F-4D97-AF65-F5344CB8AC3E}">
        <p14:creationId xmlns:p14="http://schemas.microsoft.com/office/powerpoint/2010/main" val="38782329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26A-752C-4C6D-A062-3FC6C44058EE}"/>
              </a:ext>
            </a:extLst>
          </p:cNvPr>
          <p:cNvSpPr>
            <a:spLocks noGrp="1"/>
          </p:cNvSpPr>
          <p:nvPr>
            <p:ph type="title"/>
          </p:nvPr>
        </p:nvSpPr>
        <p:spPr>
          <a:xfrm>
            <a:off x="838200" y="365126"/>
            <a:ext cx="10515600" cy="527759"/>
          </a:xfrm>
        </p:spPr>
        <p:txBody>
          <a:bodyPr>
            <a:normAutofit fontScale="90000"/>
          </a:bodyPr>
          <a:lstStyle/>
          <a:p>
            <a:pPr algn="ctr"/>
            <a:r>
              <a:rPr lang="en-US" sz="4000" dirty="0"/>
              <a:t>How do chatbots work?</a:t>
            </a:r>
          </a:p>
        </p:txBody>
      </p:sp>
      <p:sp>
        <p:nvSpPr>
          <p:cNvPr id="3" name="Content Placeholder 2">
            <a:extLst>
              <a:ext uri="{FF2B5EF4-FFF2-40B4-BE49-F238E27FC236}">
                <a16:creationId xmlns:a16="http://schemas.microsoft.com/office/drawing/2014/main" id="{410EE3B5-0505-4F43-AB0D-722FB8A703D0}"/>
              </a:ext>
            </a:extLst>
          </p:cNvPr>
          <p:cNvSpPr>
            <a:spLocks noGrp="1"/>
          </p:cNvSpPr>
          <p:nvPr>
            <p:ph idx="1"/>
          </p:nvPr>
        </p:nvSpPr>
        <p:spPr>
          <a:xfrm>
            <a:off x="838200" y="1277258"/>
            <a:ext cx="10515600" cy="5215616"/>
          </a:xfrm>
        </p:spPr>
        <p:txBody>
          <a:bodyPr>
            <a:normAutofit/>
          </a:bodyPr>
          <a:lstStyle/>
          <a:p>
            <a:r>
              <a:rPr lang="en-US" dirty="0"/>
              <a:t>There are 2 variants of chatbots</a:t>
            </a:r>
          </a:p>
          <a:p>
            <a:pPr lvl="1"/>
            <a:r>
              <a:rPr lang="en-US" b="1" dirty="0"/>
              <a:t>Rule-based approach</a:t>
            </a:r>
            <a:r>
              <a:rPr lang="en-US" dirty="0"/>
              <a:t>, a bot answers questions based on some rules on which it is trained on. The rules defined can be very simple to very complex. The bots can handle simple queries but fail to manage complex ones.</a:t>
            </a:r>
          </a:p>
          <a:p>
            <a:pPr lvl="1"/>
            <a:r>
              <a:rPr lang="en-US" b="1" dirty="0"/>
              <a:t>Self-learning bots </a:t>
            </a:r>
            <a:r>
              <a:rPr lang="en-US" dirty="0"/>
              <a:t>are the ones that use some Machine Learning-based approaches and are definitely more efficient than rule-based bots. These bots can be of further two types: </a:t>
            </a:r>
          </a:p>
          <a:p>
            <a:pPr lvl="2"/>
            <a:r>
              <a:rPr lang="en-US" b="1" dirty="0"/>
              <a:t>Retrieval Based - </a:t>
            </a:r>
            <a:r>
              <a:rPr lang="en-US" dirty="0"/>
              <a:t>a chatbot uses some heuristic to select a response from a library of predefined responses. Heuristics for selecting a response can be engineered in many ways, from rule-based if-else conditional logic to machine learning classifiers.</a:t>
            </a:r>
          </a:p>
          <a:p>
            <a:pPr lvl="2"/>
            <a:r>
              <a:rPr lang="en-US" b="1" dirty="0"/>
              <a:t>Generative - </a:t>
            </a:r>
            <a:r>
              <a:rPr lang="en-US" dirty="0"/>
              <a:t>can generate the answers and not always replies with one of the answers from a set of answers. This makes them more intelligent as they take word by word from the query and generates the answers.</a:t>
            </a:r>
            <a:endParaRPr lang="en-US" b="1" dirty="0"/>
          </a:p>
        </p:txBody>
      </p:sp>
    </p:spTree>
    <p:extLst>
      <p:ext uri="{BB962C8B-B14F-4D97-AF65-F5344CB8AC3E}">
        <p14:creationId xmlns:p14="http://schemas.microsoft.com/office/powerpoint/2010/main" val="8055564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6326A-752C-4C6D-A062-3FC6C44058EE}"/>
              </a:ext>
            </a:extLst>
          </p:cNvPr>
          <p:cNvSpPr>
            <a:spLocks noGrp="1"/>
          </p:cNvSpPr>
          <p:nvPr>
            <p:ph type="title"/>
          </p:nvPr>
        </p:nvSpPr>
        <p:spPr>
          <a:xfrm>
            <a:off x="838200" y="365126"/>
            <a:ext cx="10515600" cy="527759"/>
          </a:xfrm>
        </p:spPr>
        <p:txBody>
          <a:bodyPr>
            <a:normAutofit fontScale="90000"/>
          </a:bodyPr>
          <a:lstStyle/>
          <a:p>
            <a:pPr algn="ctr"/>
            <a:r>
              <a:rPr lang="en-US" sz="4000" dirty="0"/>
              <a:t>Evolution of bots</a:t>
            </a:r>
          </a:p>
        </p:txBody>
      </p:sp>
      <p:pic>
        <p:nvPicPr>
          <p:cNvPr id="6" name="Picture 5">
            <a:extLst>
              <a:ext uri="{FF2B5EF4-FFF2-40B4-BE49-F238E27FC236}">
                <a16:creationId xmlns:a16="http://schemas.microsoft.com/office/drawing/2014/main" id="{88972BF8-405B-4A20-B981-6837CA849FB9}"/>
              </a:ext>
            </a:extLst>
          </p:cNvPr>
          <p:cNvPicPr>
            <a:picLocks noChangeAspect="1"/>
          </p:cNvPicPr>
          <p:nvPr/>
        </p:nvPicPr>
        <p:blipFill>
          <a:blip r:embed="rId2"/>
          <a:stretch>
            <a:fillRect/>
          </a:stretch>
        </p:blipFill>
        <p:spPr>
          <a:xfrm>
            <a:off x="1757362" y="1271587"/>
            <a:ext cx="9317550" cy="4957763"/>
          </a:xfrm>
          <a:prstGeom prst="rect">
            <a:avLst/>
          </a:prstGeom>
        </p:spPr>
      </p:pic>
    </p:spTree>
    <p:extLst>
      <p:ext uri="{BB962C8B-B14F-4D97-AF65-F5344CB8AC3E}">
        <p14:creationId xmlns:p14="http://schemas.microsoft.com/office/powerpoint/2010/main" val="42459055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DF714-A3F4-4773-AEFD-C3733C4056D0}"/>
              </a:ext>
            </a:extLst>
          </p:cNvPr>
          <p:cNvSpPr>
            <a:spLocks noGrp="1"/>
          </p:cNvSpPr>
          <p:nvPr>
            <p:ph type="title"/>
          </p:nvPr>
        </p:nvSpPr>
        <p:spPr>
          <a:xfrm>
            <a:off x="838200" y="365126"/>
            <a:ext cx="10515600" cy="804456"/>
          </a:xfrm>
        </p:spPr>
        <p:txBody>
          <a:bodyPr/>
          <a:lstStyle/>
          <a:p>
            <a:pPr algn="ctr"/>
            <a:r>
              <a:rPr lang="en-US" dirty="0"/>
              <a:t>NLP with Python: NLTK package</a:t>
            </a:r>
          </a:p>
        </p:txBody>
      </p:sp>
      <p:sp>
        <p:nvSpPr>
          <p:cNvPr id="3" name="Content Placeholder 2">
            <a:extLst>
              <a:ext uri="{FF2B5EF4-FFF2-40B4-BE49-F238E27FC236}">
                <a16:creationId xmlns:a16="http://schemas.microsoft.com/office/drawing/2014/main" id="{68CAA2DB-D0CE-478F-9708-B31D434CBB40}"/>
              </a:ext>
            </a:extLst>
          </p:cNvPr>
          <p:cNvSpPr>
            <a:spLocks noGrp="1"/>
          </p:cNvSpPr>
          <p:nvPr>
            <p:ph idx="1"/>
          </p:nvPr>
        </p:nvSpPr>
        <p:spPr>
          <a:xfrm>
            <a:off x="838200" y="1297172"/>
            <a:ext cx="10515600" cy="4879791"/>
          </a:xfrm>
        </p:spPr>
        <p:txBody>
          <a:bodyPr/>
          <a:lstStyle/>
          <a:p>
            <a:r>
              <a:rPr lang="en-US" b="1" dirty="0"/>
              <a:t>NLTK (Natural Language Toolkit)</a:t>
            </a:r>
            <a:r>
              <a:rPr lang="en-US" dirty="0"/>
              <a:t> is a leading platform for building Python programs to work with human language data. </a:t>
            </a:r>
          </a:p>
          <a:p>
            <a:r>
              <a:rPr lang="en-US" dirty="0"/>
              <a:t>It provides easy-to-use interfaces to </a:t>
            </a:r>
            <a:r>
              <a:rPr lang="en-US" dirty="0">
                <a:hlinkClick r:id="rId2"/>
              </a:rPr>
              <a:t>over 50 corpora and lexical resources</a:t>
            </a:r>
            <a:r>
              <a:rPr lang="en-US" dirty="0"/>
              <a:t> such as WordNet, along with a suite of text processing libraries for classification, tokenization, stemming, tagging, parsing, and semantic reasoning, wrappers for industrial-strength NLP libraries.</a:t>
            </a:r>
          </a:p>
          <a:p>
            <a:endParaRPr lang="en-US" dirty="0"/>
          </a:p>
        </p:txBody>
      </p:sp>
    </p:spTree>
    <p:extLst>
      <p:ext uri="{BB962C8B-B14F-4D97-AF65-F5344CB8AC3E}">
        <p14:creationId xmlns:p14="http://schemas.microsoft.com/office/powerpoint/2010/main" val="766106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6DE83-C346-437E-BB27-40DE4BAC73E2}"/>
              </a:ext>
            </a:extLst>
          </p:cNvPr>
          <p:cNvSpPr>
            <a:spLocks noGrp="1"/>
          </p:cNvSpPr>
          <p:nvPr>
            <p:ph type="title"/>
          </p:nvPr>
        </p:nvSpPr>
        <p:spPr>
          <a:xfrm>
            <a:off x="838200" y="86246"/>
            <a:ext cx="10515600" cy="657953"/>
          </a:xfrm>
        </p:spPr>
        <p:txBody>
          <a:bodyPr>
            <a:normAutofit fontScale="90000"/>
          </a:bodyPr>
          <a:lstStyle/>
          <a:p>
            <a:r>
              <a:rPr lang="en-US" dirty="0"/>
              <a:t>Table of Content</a:t>
            </a:r>
          </a:p>
        </p:txBody>
      </p:sp>
      <p:sp>
        <p:nvSpPr>
          <p:cNvPr id="3" name="Content Placeholder 2">
            <a:extLst>
              <a:ext uri="{FF2B5EF4-FFF2-40B4-BE49-F238E27FC236}">
                <a16:creationId xmlns:a16="http://schemas.microsoft.com/office/drawing/2014/main" id="{E0E5332B-C71F-4EAE-8F3C-15B16C900952}"/>
              </a:ext>
            </a:extLst>
          </p:cNvPr>
          <p:cNvSpPr>
            <a:spLocks noGrp="1"/>
          </p:cNvSpPr>
          <p:nvPr>
            <p:ph idx="1"/>
          </p:nvPr>
        </p:nvSpPr>
        <p:spPr>
          <a:xfrm>
            <a:off x="838200" y="829340"/>
            <a:ext cx="10515600" cy="5816010"/>
          </a:xfrm>
        </p:spPr>
        <p:txBody>
          <a:bodyPr>
            <a:normAutofit fontScale="85000" lnSpcReduction="20000"/>
          </a:bodyPr>
          <a:lstStyle/>
          <a:p>
            <a:pPr marL="514350" indent="-514350">
              <a:buFont typeface="+mj-lt"/>
              <a:buAutoNum type="arabicPeriod"/>
            </a:pPr>
            <a:r>
              <a:rPr lang="en-US" dirty="0"/>
              <a:t>What is Natural Language Processing (NLP)</a:t>
            </a:r>
          </a:p>
          <a:p>
            <a:pPr marL="514350" indent="-514350">
              <a:buFont typeface="+mj-lt"/>
              <a:buAutoNum type="arabicPeriod"/>
            </a:pPr>
            <a:r>
              <a:rPr lang="en-US" dirty="0"/>
              <a:t>Benefits of Natural Language Processing </a:t>
            </a:r>
          </a:p>
          <a:p>
            <a:pPr marL="514350" indent="-514350">
              <a:buFont typeface="+mj-lt"/>
              <a:buAutoNum type="arabicPeriod"/>
            </a:pPr>
            <a:r>
              <a:rPr lang="en-US" dirty="0"/>
              <a:t>How does Natural Language Processing work?</a:t>
            </a:r>
          </a:p>
          <a:p>
            <a:pPr marL="514350" indent="-514350">
              <a:buFont typeface="+mj-lt"/>
              <a:buAutoNum type="arabicPeriod"/>
            </a:pPr>
            <a:r>
              <a:rPr lang="en-US" dirty="0"/>
              <a:t>Natural Language Processing levels</a:t>
            </a:r>
          </a:p>
          <a:p>
            <a:pPr lvl="1"/>
            <a:r>
              <a:rPr lang="en-US" dirty="0"/>
              <a:t>Syntactic Analysis techniques &amp; tasks</a:t>
            </a:r>
          </a:p>
          <a:p>
            <a:pPr lvl="2"/>
            <a:r>
              <a:rPr lang="en-US" sz="2300" dirty="0"/>
              <a:t>Text Vectorization</a:t>
            </a:r>
          </a:p>
          <a:p>
            <a:pPr lvl="1"/>
            <a:r>
              <a:rPr lang="en-US" dirty="0"/>
              <a:t>Semantic Analysis techniques &amp; tasks</a:t>
            </a:r>
          </a:p>
          <a:p>
            <a:pPr marL="514350" indent="-514350">
              <a:buFont typeface="+mj-lt"/>
              <a:buAutoNum type="arabicPeriod"/>
            </a:pPr>
            <a:r>
              <a:rPr lang="en-US" dirty="0"/>
              <a:t>Natural Language Processing methods</a:t>
            </a:r>
          </a:p>
          <a:p>
            <a:pPr lvl="1"/>
            <a:r>
              <a:rPr lang="en-US" dirty="0"/>
              <a:t>Rule-based approach</a:t>
            </a:r>
          </a:p>
          <a:p>
            <a:pPr lvl="1"/>
            <a:r>
              <a:rPr lang="en-US" dirty="0"/>
              <a:t>Machine learning models</a:t>
            </a:r>
          </a:p>
          <a:p>
            <a:pPr marL="514350" indent="-514350">
              <a:buFont typeface="+mj-lt"/>
              <a:buAutoNum type="arabicPeriod"/>
            </a:pPr>
            <a:r>
              <a:rPr lang="en-US" dirty="0"/>
              <a:t>Natural Language Processing algorithms</a:t>
            </a:r>
          </a:p>
          <a:p>
            <a:pPr lvl="1"/>
            <a:r>
              <a:rPr lang="en-US" dirty="0"/>
              <a:t>Text Classification Algorithms</a:t>
            </a:r>
          </a:p>
          <a:p>
            <a:pPr lvl="1"/>
            <a:r>
              <a:rPr lang="en-US" dirty="0"/>
              <a:t>Text Extraction Algorithms</a:t>
            </a:r>
          </a:p>
          <a:p>
            <a:pPr lvl="1"/>
            <a:r>
              <a:rPr lang="en-US" dirty="0"/>
              <a:t>Topic Modeling Algorithms</a:t>
            </a:r>
          </a:p>
          <a:p>
            <a:pPr marL="514350" indent="-514350">
              <a:buFont typeface="+mj-lt"/>
              <a:buAutoNum type="arabicPeriod"/>
            </a:pPr>
            <a:r>
              <a:rPr lang="en-US" dirty="0"/>
              <a:t>Concrete applications of NLP</a:t>
            </a:r>
          </a:p>
          <a:p>
            <a:pPr lvl="1"/>
            <a:r>
              <a:rPr lang="en-US" dirty="0"/>
              <a:t>Natural Language Generation </a:t>
            </a:r>
          </a:p>
          <a:p>
            <a:pPr lvl="1"/>
            <a:r>
              <a:rPr lang="en-US" dirty="0"/>
              <a:t>Named Entity Recognition (NER)</a:t>
            </a:r>
          </a:p>
          <a:p>
            <a:pPr lvl="1"/>
            <a:r>
              <a:rPr lang="en-US" dirty="0"/>
              <a:t>Chatbots</a:t>
            </a:r>
          </a:p>
          <a:p>
            <a:pPr marL="971550" lvl="1" indent="-514350">
              <a:buFont typeface="+mj-lt"/>
              <a:buAutoNum type="arabicPeriod"/>
            </a:pPr>
            <a:endParaRPr lang="en-US" dirty="0"/>
          </a:p>
          <a:p>
            <a:pPr marL="971550" lvl="1" indent="-514350">
              <a:buFont typeface="+mj-lt"/>
              <a:buAutoNum type="arabicPeriod"/>
            </a:pPr>
            <a:endParaRPr lang="en-US" dirty="0"/>
          </a:p>
          <a:p>
            <a:endParaRPr lang="en-US" dirty="0"/>
          </a:p>
          <a:p>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971550" lvl="1" indent="-514350">
              <a:buFont typeface="+mj-lt"/>
              <a:buAutoNum type="arabicPeriod"/>
            </a:pPr>
            <a:endParaRPr lang="en-US" dirty="0"/>
          </a:p>
          <a:p>
            <a:pPr marL="514350" indent="-514350">
              <a:buFont typeface="+mj-lt"/>
              <a:buAutoNum type="arabicPeriod"/>
            </a:pPr>
            <a:endParaRPr lang="en-US" dirty="0"/>
          </a:p>
          <a:p>
            <a:endParaRPr lang="en-US" dirty="0"/>
          </a:p>
        </p:txBody>
      </p:sp>
    </p:spTree>
    <p:extLst>
      <p:ext uri="{BB962C8B-B14F-4D97-AF65-F5344CB8AC3E}">
        <p14:creationId xmlns:p14="http://schemas.microsoft.com/office/powerpoint/2010/main" val="2597567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74B6A-9AB0-4F5E-BC6C-138C36DD7943}"/>
              </a:ext>
            </a:extLst>
          </p:cNvPr>
          <p:cNvSpPr>
            <a:spLocks noGrp="1"/>
          </p:cNvSpPr>
          <p:nvPr>
            <p:ph type="title"/>
          </p:nvPr>
        </p:nvSpPr>
        <p:spPr>
          <a:xfrm>
            <a:off x="838200" y="365126"/>
            <a:ext cx="10515600" cy="646093"/>
          </a:xfrm>
        </p:spPr>
        <p:txBody>
          <a:bodyPr>
            <a:normAutofit fontScale="90000"/>
          </a:bodyPr>
          <a:lstStyle/>
          <a:p>
            <a:pPr algn="ctr"/>
            <a:r>
              <a:rPr lang="en-US" dirty="0"/>
              <a:t>What is Natural Language Processing (NLP)</a:t>
            </a:r>
          </a:p>
        </p:txBody>
      </p:sp>
      <p:sp>
        <p:nvSpPr>
          <p:cNvPr id="3" name="Content Placeholder 2">
            <a:extLst>
              <a:ext uri="{FF2B5EF4-FFF2-40B4-BE49-F238E27FC236}">
                <a16:creationId xmlns:a16="http://schemas.microsoft.com/office/drawing/2014/main" id="{9ED9C304-CF7F-44C0-812C-3A62830718A5}"/>
              </a:ext>
            </a:extLst>
          </p:cNvPr>
          <p:cNvSpPr>
            <a:spLocks noGrp="1"/>
          </p:cNvSpPr>
          <p:nvPr>
            <p:ph idx="1"/>
          </p:nvPr>
        </p:nvSpPr>
        <p:spPr>
          <a:xfrm>
            <a:off x="838200" y="1301676"/>
            <a:ext cx="10515600" cy="4875287"/>
          </a:xfrm>
        </p:spPr>
        <p:txBody>
          <a:bodyPr>
            <a:normAutofit fontScale="92500" lnSpcReduction="20000"/>
          </a:bodyPr>
          <a:lstStyle/>
          <a:p>
            <a:r>
              <a:rPr lang="en-US" dirty="0"/>
              <a:t>Natural Language Processing (NLP) is a subfield of artificial intelligence that helps computers understand human language.</a:t>
            </a:r>
          </a:p>
          <a:p>
            <a:r>
              <a:rPr lang="en-US" dirty="0"/>
              <a:t>combines the power of </a:t>
            </a:r>
            <a:r>
              <a:rPr lang="en-US" i="1" dirty="0"/>
              <a:t>linguistics</a:t>
            </a:r>
            <a:r>
              <a:rPr lang="en-US" dirty="0"/>
              <a:t> and </a:t>
            </a:r>
            <a:r>
              <a:rPr lang="en-US" i="1" dirty="0"/>
              <a:t>computer science </a:t>
            </a:r>
            <a:r>
              <a:rPr lang="en-US" dirty="0"/>
              <a:t>to study the rules and structure of language</a:t>
            </a:r>
          </a:p>
          <a:p>
            <a:r>
              <a:rPr lang="en-US" dirty="0"/>
              <a:t>create intelligent systems capable of understanding, analyzing, and extracting meaning from text and speech</a:t>
            </a:r>
          </a:p>
          <a:p>
            <a:r>
              <a:rPr lang="en-US" dirty="0"/>
              <a:t>core of many popular applications:</a:t>
            </a:r>
          </a:p>
          <a:p>
            <a:pPr lvl="1"/>
            <a:r>
              <a:rPr lang="en-US" i="1" dirty="0"/>
              <a:t>translation software</a:t>
            </a:r>
          </a:p>
          <a:p>
            <a:pPr lvl="1"/>
            <a:r>
              <a:rPr lang="en-US" i="1" dirty="0"/>
              <a:t>chatbots</a:t>
            </a:r>
          </a:p>
          <a:p>
            <a:pPr lvl="1"/>
            <a:r>
              <a:rPr lang="en-US" i="1" dirty="0"/>
              <a:t>spam filters (Gmail, Yahoo email)</a:t>
            </a:r>
          </a:p>
          <a:p>
            <a:pPr lvl="1"/>
            <a:r>
              <a:rPr lang="en-US" i="1" dirty="0"/>
              <a:t>search engines (Google, Bing)</a:t>
            </a:r>
          </a:p>
          <a:p>
            <a:pPr lvl="1"/>
            <a:r>
              <a:rPr lang="en-US" i="1" dirty="0"/>
              <a:t>speech engines (Siri, Alexa, Google, Cortana)</a:t>
            </a:r>
          </a:p>
          <a:p>
            <a:pPr lvl="1"/>
            <a:r>
              <a:rPr lang="en-US" i="1" dirty="0"/>
              <a:t>grammar checking software</a:t>
            </a:r>
          </a:p>
          <a:p>
            <a:pPr lvl="1"/>
            <a:r>
              <a:rPr lang="en-US" i="1" dirty="0"/>
              <a:t>voice assistants</a:t>
            </a:r>
          </a:p>
          <a:p>
            <a:pPr lvl="1"/>
            <a:r>
              <a:rPr lang="en-US" i="1" dirty="0"/>
              <a:t>social media monitoring tools</a:t>
            </a:r>
            <a:r>
              <a:rPr lang="en-US" dirty="0"/>
              <a:t>.</a:t>
            </a:r>
          </a:p>
        </p:txBody>
      </p:sp>
    </p:spTree>
    <p:extLst>
      <p:ext uri="{BB962C8B-B14F-4D97-AF65-F5344CB8AC3E}">
        <p14:creationId xmlns:p14="http://schemas.microsoft.com/office/powerpoint/2010/main" val="2135291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B2DDC-E66F-44A7-A0F2-3B2F212A0DCA}"/>
              </a:ext>
            </a:extLst>
          </p:cNvPr>
          <p:cNvSpPr>
            <a:spLocks noGrp="1"/>
          </p:cNvSpPr>
          <p:nvPr>
            <p:ph type="title"/>
          </p:nvPr>
        </p:nvSpPr>
        <p:spPr>
          <a:xfrm>
            <a:off x="838200" y="365126"/>
            <a:ext cx="10515600" cy="592306"/>
          </a:xfrm>
        </p:spPr>
        <p:txBody>
          <a:bodyPr>
            <a:normAutofit fontScale="90000"/>
          </a:bodyPr>
          <a:lstStyle/>
          <a:p>
            <a:pPr algn="ctr"/>
            <a:r>
              <a:rPr lang="en-US" dirty="0"/>
              <a:t>Benefits of NLP </a:t>
            </a:r>
          </a:p>
        </p:txBody>
      </p:sp>
      <p:sp>
        <p:nvSpPr>
          <p:cNvPr id="3" name="Content Placeholder 2">
            <a:extLst>
              <a:ext uri="{FF2B5EF4-FFF2-40B4-BE49-F238E27FC236}">
                <a16:creationId xmlns:a16="http://schemas.microsoft.com/office/drawing/2014/main" id="{3FB97830-A007-491F-8D3B-7504DAFF704C}"/>
              </a:ext>
            </a:extLst>
          </p:cNvPr>
          <p:cNvSpPr>
            <a:spLocks noGrp="1"/>
          </p:cNvSpPr>
          <p:nvPr>
            <p:ph idx="1"/>
          </p:nvPr>
        </p:nvSpPr>
        <p:spPr>
          <a:xfrm>
            <a:off x="838200" y="1086522"/>
            <a:ext cx="10515600" cy="5090441"/>
          </a:xfrm>
        </p:spPr>
        <p:txBody>
          <a:bodyPr>
            <a:normAutofit lnSpcReduction="10000"/>
          </a:bodyPr>
          <a:lstStyle/>
          <a:p>
            <a:r>
              <a:rPr lang="en-US" b="1" dirty="0"/>
              <a:t>Prepares text and speech for machines</a:t>
            </a:r>
          </a:p>
          <a:p>
            <a:pPr lvl="1"/>
            <a:r>
              <a:rPr lang="en-US" dirty="0"/>
              <a:t>so that they’re able to interpret, process, and organize information</a:t>
            </a:r>
          </a:p>
          <a:p>
            <a:pPr lvl="1"/>
            <a:r>
              <a:rPr lang="en-US" dirty="0"/>
              <a:t>bridges the gap between the way we talk and how computers decipher information</a:t>
            </a:r>
            <a:endParaRPr lang="en-US" b="1" dirty="0"/>
          </a:p>
          <a:p>
            <a:r>
              <a:rPr lang="en-US" b="1" dirty="0"/>
              <a:t>Large-scale analysis</a:t>
            </a:r>
          </a:p>
          <a:p>
            <a:pPr lvl="1"/>
            <a:r>
              <a:rPr lang="en-US" dirty="0"/>
              <a:t>allows the machines to perform language-based tasks such as reading text, identifying what’s important, extracting sentiment, or hearing speech, on a large scale.</a:t>
            </a:r>
          </a:p>
          <a:p>
            <a:r>
              <a:rPr lang="en-US" b="1" dirty="0"/>
              <a:t>Structuring unstructured data </a:t>
            </a:r>
          </a:p>
          <a:p>
            <a:pPr lvl="1"/>
            <a:r>
              <a:rPr lang="en-US" dirty="0"/>
              <a:t>human language is complex, varied, and ambiguous, while machine language relies on logical and highly structured languages and information</a:t>
            </a:r>
          </a:p>
          <a:p>
            <a:pPr lvl="1"/>
            <a:r>
              <a:rPr lang="en-US" dirty="0"/>
              <a:t>by using grammatical rules, algorithms, and statistics, it can interpret natural language and provide an appropriate response or action.</a:t>
            </a:r>
          </a:p>
        </p:txBody>
      </p:sp>
    </p:spTree>
    <p:extLst>
      <p:ext uri="{BB962C8B-B14F-4D97-AF65-F5344CB8AC3E}">
        <p14:creationId xmlns:p14="http://schemas.microsoft.com/office/powerpoint/2010/main" val="40729709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DF1E-2358-4C2E-8FB0-1F6A5C8885EF}"/>
              </a:ext>
            </a:extLst>
          </p:cNvPr>
          <p:cNvSpPr>
            <a:spLocks noGrp="1"/>
          </p:cNvSpPr>
          <p:nvPr>
            <p:ph type="title"/>
          </p:nvPr>
        </p:nvSpPr>
        <p:spPr>
          <a:xfrm>
            <a:off x="838200" y="365126"/>
            <a:ext cx="10515600" cy="635336"/>
          </a:xfrm>
        </p:spPr>
        <p:txBody>
          <a:bodyPr>
            <a:normAutofit fontScale="90000"/>
          </a:bodyPr>
          <a:lstStyle/>
          <a:p>
            <a:pPr algn="ctr"/>
            <a:r>
              <a:rPr lang="en-US" dirty="0"/>
              <a:t>How does NLP work?</a:t>
            </a:r>
          </a:p>
        </p:txBody>
      </p:sp>
      <p:pic>
        <p:nvPicPr>
          <p:cNvPr id="5" name="Picture 4">
            <a:extLst>
              <a:ext uri="{FF2B5EF4-FFF2-40B4-BE49-F238E27FC236}">
                <a16:creationId xmlns:a16="http://schemas.microsoft.com/office/drawing/2014/main" id="{6E8AC943-129E-4070-A03A-42A3729EDAFF}"/>
              </a:ext>
            </a:extLst>
          </p:cNvPr>
          <p:cNvPicPr>
            <a:picLocks noChangeAspect="1"/>
          </p:cNvPicPr>
          <p:nvPr/>
        </p:nvPicPr>
        <p:blipFill>
          <a:blip r:embed="rId2"/>
          <a:stretch>
            <a:fillRect/>
          </a:stretch>
        </p:blipFill>
        <p:spPr>
          <a:xfrm>
            <a:off x="6496469" y="3644153"/>
            <a:ext cx="5572125" cy="2943225"/>
          </a:xfrm>
          <a:prstGeom prst="rect">
            <a:avLst/>
          </a:prstGeom>
        </p:spPr>
      </p:pic>
      <p:sp>
        <p:nvSpPr>
          <p:cNvPr id="7" name="TextBox 6">
            <a:extLst>
              <a:ext uri="{FF2B5EF4-FFF2-40B4-BE49-F238E27FC236}">
                <a16:creationId xmlns:a16="http://schemas.microsoft.com/office/drawing/2014/main" id="{9BCCA193-4FC2-4FB1-8E49-FFD3AA039068}"/>
              </a:ext>
            </a:extLst>
          </p:cNvPr>
          <p:cNvSpPr txBox="1"/>
          <p:nvPr/>
        </p:nvSpPr>
        <p:spPr>
          <a:xfrm>
            <a:off x="424539" y="1109246"/>
            <a:ext cx="6180656" cy="4524315"/>
          </a:xfrm>
          <a:prstGeom prst="rect">
            <a:avLst/>
          </a:prstGeom>
          <a:noFill/>
        </p:spPr>
        <p:txBody>
          <a:bodyPr wrap="square" rtlCol="0">
            <a:spAutoFit/>
          </a:bodyPr>
          <a:lstStyle/>
          <a:p>
            <a:pPr marL="342900" indent="-342900">
              <a:buFont typeface="Arial" panose="020B0604020202020204" pitchFamily="34" charset="0"/>
              <a:buChar char="•"/>
            </a:pPr>
            <a:r>
              <a:rPr lang="en-US" sz="2400" i="1" dirty="0"/>
              <a:t>It is based on Supervised Classification learning, having *corpora as datasets </a:t>
            </a:r>
          </a:p>
          <a:p>
            <a:pPr marL="342900" indent="-342900">
              <a:buFont typeface="Arial" panose="020B0604020202020204" pitchFamily="34" charset="0"/>
              <a:buChar char="•"/>
            </a:pPr>
            <a:r>
              <a:rPr lang="en-US" sz="2400" i="1" dirty="0"/>
              <a:t>During training, a feature extractor is used to convert each input value to a feature set. </a:t>
            </a:r>
          </a:p>
          <a:p>
            <a:pPr marL="342900" indent="-342900">
              <a:buFont typeface="Arial" panose="020B0604020202020204" pitchFamily="34" charset="0"/>
              <a:buChar char="•"/>
            </a:pPr>
            <a:r>
              <a:rPr lang="en-US" sz="2400" i="1" dirty="0"/>
              <a:t>Pairs of feature sets and labels are fed into the machine learning algorithm to generate a model. </a:t>
            </a:r>
          </a:p>
          <a:p>
            <a:pPr marL="342900" indent="-342900">
              <a:buFont typeface="Arial" panose="020B0604020202020204" pitchFamily="34" charset="0"/>
              <a:buChar char="•"/>
            </a:pPr>
            <a:r>
              <a:rPr lang="en-US" sz="2400" i="1" dirty="0"/>
              <a:t>During prediction, the same feature extractor is used to convert unseen inputs to feature sets.</a:t>
            </a:r>
          </a:p>
          <a:p>
            <a:pPr marL="342900" indent="-342900">
              <a:buFont typeface="Arial" panose="020B0604020202020204" pitchFamily="34" charset="0"/>
              <a:buChar char="•"/>
            </a:pPr>
            <a:r>
              <a:rPr lang="en-US" sz="2400" i="1" dirty="0"/>
              <a:t>These feature sets are then fed into the model, which generates predicted labels.</a:t>
            </a:r>
            <a:endParaRPr lang="en-US" sz="2400" dirty="0"/>
          </a:p>
        </p:txBody>
      </p:sp>
      <p:sp>
        <p:nvSpPr>
          <p:cNvPr id="8" name="TextBox 7">
            <a:extLst>
              <a:ext uri="{FF2B5EF4-FFF2-40B4-BE49-F238E27FC236}">
                <a16:creationId xmlns:a16="http://schemas.microsoft.com/office/drawing/2014/main" id="{CA7B5D9E-4B26-46ED-9A65-FACDA43340AA}"/>
              </a:ext>
            </a:extLst>
          </p:cNvPr>
          <p:cNvSpPr txBox="1"/>
          <p:nvPr/>
        </p:nvSpPr>
        <p:spPr>
          <a:xfrm>
            <a:off x="838200" y="5765069"/>
            <a:ext cx="5031554" cy="923330"/>
          </a:xfrm>
          <a:prstGeom prst="rect">
            <a:avLst/>
          </a:prstGeom>
          <a:noFill/>
        </p:spPr>
        <p:txBody>
          <a:bodyPr wrap="square" rtlCol="0">
            <a:spAutoFit/>
          </a:bodyPr>
          <a:lstStyle/>
          <a:p>
            <a:r>
              <a:rPr lang="en-US" dirty="0"/>
              <a:t>*In linguistics and NLP, corpus (plural corpora) which is Latin for body, refers to a collection of texts.</a:t>
            </a:r>
          </a:p>
        </p:txBody>
      </p:sp>
    </p:spTree>
    <p:extLst>
      <p:ext uri="{BB962C8B-B14F-4D97-AF65-F5344CB8AC3E}">
        <p14:creationId xmlns:p14="http://schemas.microsoft.com/office/powerpoint/2010/main" val="12639656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Natural Language Processing Levels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lstStyle/>
          <a:p>
            <a:r>
              <a:rPr lang="en-US" dirty="0"/>
              <a:t>Syntactic Analysis</a:t>
            </a:r>
          </a:p>
          <a:p>
            <a:pPr lvl="1"/>
            <a:r>
              <a:rPr lang="en-US" dirty="0"/>
              <a:t>also known as parsing or syntax analysis</a:t>
            </a:r>
          </a:p>
          <a:p>
            <a:pPr lvl="1"/>
            <a:r>
              <a:rPr lang="en-US" dirty="0"/>
              <a:t>studies the grammatical rules in natural language with the purpose of uncovering the </a:t>
            </a:r>
            <a:r>
              <a:rPr lang="en-US" i="1" dirty="0"/>
              <a:t>structure of a text</a:t>
            </a:r>
          </a:p>
          <a:p>
            <a:r>
              <a:rPr lang="en-US" dirty="0"/>
              <a:t>Semantic Analysis</a:t>
            </a:r>
          </a:p>
          <a:p>
            <a:pPr lvl="1"/>
            <a:r>
              <a:rPr lang="en-US" dirty="0"/>
              <a:t>focuses on identifying the </a:t>
            </a:r>
            <a:r>
              <a:rPr lang="en-US" i="1" dirty="0"/>
              <a:t>meaning of text</a:t>
            </a:r>
          </a:p>
          <a:p>
            <a:pPr lvl="1"/>
            <a:r>
              <a:rPr lang="en-US" dirty="0"/>
              <a:t>help understand the topic of a text, as it can identify the presence of related concepts</a:t>
            </a:r>
          </a:p>
          <a:p>
            <a:pPr lvl="1"/>
            <a:r>
              <a:rPr lang="en-US" dirty="0"/>
              <a:t>because language is polysemic and ambiguous, semantics is challenging</a:t>
            </a:r>
          </a:p>
          <a:p>
            <a:pPr marL="0" indent="0">
              <a:buNone/>
            </a:pPr>
            <a:endParaRPr lang="en-US" dirty="0"/>
          </a:p>
        </p:txBody>
      </p:sp>
    </p:spTree>
    <p:extLst>
      <p:ext uri="{BB962C8B-B14F-4D97-AF65-F5344CB8AC3E}">
        <p14:creationId xmlns:p14="http://schemas.microsoft.com/office/powerpoint/2010/main" val="14859320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Syntactic Analysis techniques &amp; tasks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85000" lnSpcReduction="20000"/>
          </a:bodyPr>
          <a:lstStyle/>
          <a:p>
            <a:r>
              <a:rPr lang="en-US" dirty="0"/>
              <a:t>Tokenization </a:t>
            </a:r>
          </a:p>
          <a:p>
            <a:pPr lvl="1"/>
            <a:r>
              <a:rPr lang="en-US" sz="2200" dirty="0"/>
              <a:t>convert the normal text strings into a list of tokens or words that will be used for refined search. </a:t>
            </a:r>
            <a:r>
              <a:rPr lang="en-US" sz="2200" i="1" dirty="0"/>
              <a:t>Sentence tokenizer </a:t>
            </a:r>
            <a:r>
              <a:rPr lang="en-US" sz="2200" dirty="0"/>
              <a:t>can be used to find the list of sentences and </a:t>
            </a:r>
            <a:r>
              <a:rPr lang="en-US" sz="2200" i="1" dirty="0"/>
              <a:t>Word tokenizer </a:t>
            </a:r>
            <a:r>
              <a:rPr lang="en-US" sz="2200" dirty="0"/>
              <a:t>can be used to find the list of words in strings.</a:t>
            </a:r>
          </a:p>
          <a:p>
            <a:pPr lvl="1"/>
            <a:r>
              <a:rPr lang="en-US" sz="2200" dirty="0"/>
              <a:t>Tokenization process is linked to text vectorization that has a few implementations (see next slides)</a:t>
            </a:r>
          </a:p>
          <a:p>
            <a:r>
              <a:rPr lang="en-US" dirty="0"/>
              <a:t>Stemming</a:t>
            </a:r>
          </a:p>
          <a:p>
            <a:pPr lvl="1"/>
            <a:r>
              <a:rPr lang="en-US" sz="2200" dirty="0"/>
              <a:t>process of reducing inflected (or sometimes derived) words to their stem, base or root form, generally a written word form (e.g. “Stems”, “Stemming”, “Stemmed”, and “</a:t>
            </a:r>
            <a:r>
              <a:rPr lang="en-US" sz="2200" dirty="0" err="1"/>
              <a:t>Stemtization</a:t>
            </a:r>
            <a:r>
              <a:rPr lang="en-US" sz="2200" dirty="0"/>
              <a:t>” are transformed into one word “stem”)</a:t>
            </a:r>
          </a:p>
          <a:p>
            <a:r>
              <a:rPr lang="en-US" dirty="0"/>
              <a:t>Lemmatization</a:t>
            </a:r>
          </a:p>
          <a:p>
            <a:pPr lvl="1"/>
            <a:r>
              <a:rPr lang="en-US" sz="2200" dirty="0"/>
              <a:t>variant of stemming. The major difference between these is, that, stemming can often create non-existent words, whereas lemmas are actual words. So, your root stem, meaning the word you end up with, is not something you can just look up in a dictionary, but you can look up a lemma</a:t>
            </a:r>
          </a:p>
          <a:p>
            <a:r>
              <a:rPr lang="en-US" dirty="0"/>
              <a:t>Stop Word Removal</a:t>
            </a:r>
          </a:p>
          <a:p>
            <a:pPr lvl="1"/>
            <a:r>
              <a:rPr lang="en-US" sz="2200" dirty="0"/>
              <a:t>remove extremely common words which would appear to be of little value in helping select documents matching a user need are excluded from the vocabulary entirely. These words are called </a:t>
            </a:r>
            <a:r>
              <a:rPr lang="en-US" sz="2200" i="1" dirty="0"/>
              <a:t>stop words</a:t>
            </a:r>
            <a:endParaRPr lang="en-US" sz="2200" dirty="0"/>
          </a:p>
          <a:p>
            <a:endParaRPr lang="en-US" dirty="0"/>
          </a:p>
          <a:p>
            <a:pPr marL="0" indent="0">
              <a:buNone/>
            </a:pPr>
            <a:endParaRPr lang="en-US" dirty="0"/>
          </a:p>
        </p:txBody>
      </p:sp>
    </p:spTree>
    <p:extLst>
      <p:ext uri="{BB962C8B-B14F-4D97-AF65-F5344CB8AC3E}">
        <p14:creationId xmlns:p14="http://schemas.microsoft.com/office/powerpoint/2010/main" val="1126503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EAD4C-FAB5-416C-B359-B4EEC3C0F9BA}"/>
              </a:ext>
            </a:extLst>
          </p:cNvPr>
          <p:cNvSpPr>
            <a:spLocks noGrp="1"/>
          </p:cNvSpPr>
          <p:nvPr>
            <p:ph type="title"/>
          </p:nvPr>
        </p:nvSpPr>
        <p:spPr>
          <a:xfrm>
            <a:off x="838200" y="365126"/>
            <a:ext cx="10515600" cy="679904"/>
          </a:xfrm>
        </p:spPr>
        <p:txBody>
          <a:bodyPr>
            <a:normAutofit fontScale="90000"/>
          </a:bodyPr>
          <a:lstStyle/>
          <a:p>
            <a:r>
              <a:rPr lang="en-US" dirty="0"/>
              <a:t>Text Vectorization: Bag of Words</a:t>
            </a:r>
          </a:p>
        </p:txBody>
      </p:sp>
      <p:sp>
        <p:nvSpPr>
          <p:cNvPr id="3" name="Content Placeholder 2">
            <a:extLst>
              <a:ext uri="{FF2B5EF4-FFF2-40B4-BE49-F238E27FC236}">
                <a16:creationId xmlns:a16="http://schemas.microsoft.com/office/drawing/2014/main" id="{B0876C32-6CC8-41E1-9C57-6FE70A25644A}"/>
              </a:ext>
            </a:extLst>
          </p:cNvPr>
          <p:cNvSpPr>
            <a:spLocks noGrp="1"/>
          </p:cNvSpPr>
          <p:nvPr>
            <p:ph idx="1"/>
          </p:nvPr>
        </p:nvSpPr>
        <p:spPr>
          <a:xfrm>
            <a:off x="838200" y="1262743"/>
            <a:ext cx="10515600" cy="4914220"/>
          </a:xfrm>
        </p:spPr>
        <p:txBody>
          <a:bodyPr>
            <a:normAutofit fontScale="77500" lnSpcReduction="20000"/>
          </a:bodyPr>
          <a:lstStyle/>
          <a:p>
            <a:r>
              <a:rPr lang="en-US" dirty="0"/>
              <a:t>Text Vectorization comes after the initial preprocessing phase, when we need to transform the text into a meaningful vector (or array) of numbers. It is part of the larger “tokenization” step</a:t>
            </a:r>
          </a:p>
          <a:p>
            <a:r>
              <a:rPr lang="en-US" dirty="0"/>
              <a:t>The bag-of-words is a representation of text that describes the occurrence of words within a document. It involves two things:</a:t>
            </a:r>
          </a:p>
          <a:p>
            <a:pPr lvl="1"/>
            <a:r>
              <a:rPr lang="en-US" dirty="0"/>
              <a:t>A vocabulary of known words.</a:t>
            </a:r>
          </a:p>
          <a:p>
            <a:pPr lvl="1"/>
            <a:r>
              <a:rPr lang="en-US" dirty="0"/>
              <a:t>A measure of the presence of known words.</a:t>
            </a:r>
          </a:p>
          <a:p>
            <a:r>
              <a:rPr lang="en-US" dirty="0"/>
              <a:t>Why is it is called a “</a:t>
            </a:r>
            <a:r>
              <a:rPr lang="en-US" i="1" dirty="0"/>
              <a:t>bag</a:t>
            </a:r>
            <a:r>
              <a:rPr lang="en-US" dirty="0"/>
              <a:t>” of words? That is because any information about the order or structure of words in the document is discarded and the model is only concerned with </a:t>
            </a:r>
            <a:r>
              <a:rPr lang="en-US" b="1" dirty="0"/>
              <a:t>whether the known words occur in the document, not where they occur in the document.</a:t>
            </a:r>
            <a:endParaRPr lang="en-US" dirty="0"/>
          </a:p>
          <a:p>
            <a:r>
              <a:rPr lang="en-US" dirty="0"/>
              <a:t>The intuition behind the Bag of Words is that documents are similar if they have similar content. Also, we can learn something about the meaning of the document from its content alone.</a:t>
            </a:r>
          </a:p>
          <a:p>
            <a:r>
              <a:rPr lang="en-US" dirty="0"/>
              <a:t>For example, if our dictionary contains the words {Learning, is, the, not, great}, and we want to vectorize the text “Learning is great”, we would have the following vector: (1, 1, 0, 0, 1).</a:t>
            </a:r>
          </a:p>
          <a:p>
            <a:endParaRPr lang="en-US" dirty="0"/>
          </a:p>
        </p:txBody>
      </p:sp>
    </p:spTree>
    <p:extLst>
      <p:ext uri="{BB962C8B-B14F-4D97-AF65-F5344CB8AC3E}">
        <p14:creationId xmlns:p14="http://schemas.microsoft.com/office/powerpoint/2010/main" val="35505114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1526</TotalTime>
  <Words>2747</Words>
  <Application>Microsoft Office PowerPoint</Application>
  <PresentationFormat>Widescreen</PresentationFormat>
  <Paragraphs>210</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Machine Learning’s  Natural Language Processing a theoretical insight with a few sample applications</vt:lpstr>
      <vt:lpstr>A dilemma…</vt:lpstr>
      <vt:lpstr>Table of Content</vt:lpstr>
      <vt:lpstr>What is Natural Language Processing (NLP)</vt:lpstr>
      <vt:lpstr>Benefits of NLP </vt:lpstr>
      <vt:lpstr>How does NLP work?</vt:lpstr>
      <vt:lpstr>Natural Language Processing Levels</vt:lpstr>
      <vt:lpstr>Syntactic Analysis techniques &amp; tasks</vt:lpstr>
      <vt:lpstr>Text Vectorization: Bag of Words</vt:lpstr>
      <vt:lpstr>Text Vectorization: Deep Learning</vt:lpstr>
      <vt:lpstr>Semantic Analysis techniques &amp; tasks</vt:lpstr>
      <vt:lpstr>Natural Language Processing Methods</vt:lpstr>
      <vt:lpstr>Rule-Based Approach</vt:lpstr>
      <vt:lpstr>Machine Learning Models</vt:lpstr>
      <vt:lpstr>Rule-based vs Machine learning</vt:lpstr>
      <vt:lpstr>Text Classification Algorithms</vt:lpstr>
      <vt:lpstr>Text Classification Algorithms</vt:lpstr>
      <vt:lpstr>Text Classification Algorithms</vt:lpstr>
      <vt:lpstr>Metrics &amp; Evaluation</vt:lpstr>
      <vt:lpstr>Text Extraction Algorithms</vt:lpstr>
      <vt:lpstr>Topic Modeling Algorithms</vt:lpstr>
      <vt:lpstr>Concrete applications of NLP</vt:lpstr>
      <vt:lpstr>Natural Language Generation </vt:lpstr>
      <vt:lpstr>Natural Language Generation (cont’d)</vt:lpstr>
      <vt:lpstr>Text Extraction: Named Entity Recognition (NER)</vt:lpstr>
      <vt:lpstr>What are chatbots?</vt:lpstr>
      <vt:lpstr>How do chatbots work?</vt:lpstr>
      <vt:lpstr>Evolution of bots</vt:lpstr>
      <vt:lpstr>NLP with Python: NLTK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Georgescu, Anton</dc:creator>
  <cp:lastModifiedBy>Georgescu, Anton</cp:lastModifiedBy>
  <cp:revision>63</cp:revision>
  <dcterms:created xsi:type="dcterms:W3CDTF">2020-05-31T20:02:51Z</dcterms:created>
  <dcterms:modified xsi:type="dcterms:W3CDTF">2020-06-03T12:53:33Z</dcterms:modified>
</cp:coreProperties>
</file>