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76" r:id="rId3"/>
    <p:sldId id="258" r:id="rId4"/>
    <p:sldId id="297" r:id="rId5"/>
    <p:sldId id="296" r:id="rId6"/>
    <p:sldId id="295" r:id="rId7"/>
    <p:sldId id="298" r:id="rId8"/>
    <p:sldId id="299" r:id="rId9"/>
    <p:sldId id="303" r:id="rId10"/>
    <p:sldId id="300" r:id="rId11"/>
    <p:sldId id="302" r:id="rId12"/>
    <p:sldId id="304" r:id="rId13"/>
    <p:sldId id="305" r:id="rId14"/>
    <p:sldId id="306" r:id="rId15"/>
    <p:sldId id="308" r:id="rId16"/>
    <p:sldId id="309" r:id="rId17"/>
    <p:sldId id="310" r:id="rId18"/>
    <p:sldId id="30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60" autoAdjust="0"/>
    <p:restoredTop sz="94660"/>
  </p:normalViewPr>
  <p:slideViewPr>
    <p:cSldViewPr snapToGrid="0">
      <p:cViewPr varScale="1">
        <p:scale>
          <a:sx n="86" d="100"/>
          <a:sy n="86" d="100"/>
        </p:scale>
        <p:origin x="50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309F-B3E5-4167-B3F4-CC21D3D97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D901F0-0AD4-477D-98D2-CB964E55B1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6E2098-66CB-4A22-8CAB-1A792B59BFFF}"/>
              </a:ext>
            </a:extLst>
          </p:cNvPr>
          <p:cNvSpPr>
            <a:spLocks noGrp="1"/>
          </p:cNvSpPr>
          <p:nvPr>
            <p:ph type="dt" sz="half" idx="10"/>
          </p:nvPr>
        </p:nvSpPr>
        <p:spPr/>
        <p:txBody>
          <a:bodyPr/>
          <a:lstStyle/>
          <a:p>
            <a:fld id="{B2E3C0E7-0818-41FA-877E-0B361FCDEA20}" type="datetimeFigureOut">
              <a:rPr lang="en-US" smtClean="0"/>
              <a:t>7/25/2020</a:t>
            </a:fld>
            <a:endParaRPr lang="en-US"/>
          </a:p>
        </p:txBody>
      </p:sp>
      <p:sp>
        <p:nvSpPr>
          <p:cNvPr id="5" name="Footer Placeholder 4">
            <a:extLst>
              <a:ext uri="{FF2B5EF4-FFF2-40B4-BE49-F238E27FC236}">
                <a16:creationId xmlns:a16="http://schemas.microsoft.com/office/drawing/2014/main" id="{79D23EF5-5C76-45F3-AABD-EFAE3318D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B334C-5A97-4307-B5B3-DF5B9626A938}"/>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128179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3658-B430-4DD5-AC4E-B0B981326C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08E2B6-012C-4808-A658-09D82F8068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A89EF-E45E-421C-B6AC-1D7EC87CF91C}"/>
              </a:ext>
            </a:extLst>
          </p:cNvPr>
          <p:cNvSpPr>
            <a:spLocks noGrp="1"/>
          </p:cNvSpPr>
          <p:nvPr>
            <p:ph type="dt" sz="half" idx="10"/>
          </p:nvPr>
        </p:nvSpPr>
        <p:spPr/>
        <p:txBody>
          <a:bodyPr/>
          <a:lstStyle/>
          <a:p>
            <a:fld id="{B2E3C0E7-0818-41FA-877E-0B361FCDEA20}" type="datetimeFigureOut">
              <a:rPr lang="en-US" smtClean="0"/>
              <a:t>7/25/2020</a:t>
            </a:fld>
            <a:endParaRPr lang="en-US"/>
          </a:p>
        </p:txBody>
      </p:sp>
      <p:sp>
        <p:nvSpPr>
          <p:cNvPr id="5" name="Footer Placeholder 4">
            <a:extLst>
              <a:ext uri="{FF2B5EF4-FFF2-40B4-BE49-F238E27FC236}">
                <a16:creationId xmlns:a16="http://schemas.microsoft.com/office/drawing/2014/main" id="{0AAC0EAF-EF2A-4245-955D-A1D0D3E95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26377-7524-414C-B642-F32C27EAE943}"/>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32680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D14DF2-9B44-4807-A313-91FBA071D3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BB2D0E-3242-4859-ADAE-009C8E901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A7371-8508-4B3E-8FCB-DABB22EC13AB}"/>
              </a:ext>
            </a:extLst>
          </p:cNvPr>
          <p:cNvSpPr>
            <a:spLocks noGrp="1"/>
          </p:cNvSpPr>
          <p:nvPr>
            <p:ph type="dt" sz="half" idx="10"/>
          </p:nvPr>
        </p:nvSpPr>
        <p:spPr/>
        <p:txBody>
          <a:bodyPr/>
          <a:lstStyle/>
          <a:p>
            <a:fld id="{B2E3C0E7-0818-41FA-877E-0B361FCDEA20}" type="datetimeFigureOut">
              <a:rPr lang="en-US" smtClean="0"/>
              <a:t>7/25/2020</a:t>
            </a:fld>
            <a:endParaRPr lang="en-US"/>
          </a:p>
        </p:txBody>
      </p:sp>
      <p:sp>
        <p:nvSpPr>
          <p:cNvPr id="5" name="Footer Placeholder 4">
            <a:extLst>
              <a:ext uri="{FF2B5EF4-FFF2-40B4-BE49-F238E27FC236}">
                <a16:creationId xmlns:a16="http://schemas.microsoft.com/office/drawing/2014/main" id="{9B3F3B17-C601-4E29-BA7F-15941727E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513F4-3AC8-47F0-B7AB-5501675CB580}"/>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51560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8EDB-40C6-4FC5-951A-40E22413FA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F62E63-5C2C-473C-BFF2-22D68C986D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9617F-4794-4386-ADA7-FC4D3A880AAB}"/>
              </a:ext>
            </a:extLst>
          </p:cNvPr>
          <p:cNvSpPr>
            <a:spLocks noGrp="1"/>
          </p:cNvSpPr>
          <p:nvPr>
            <p:ph type="dt" sz="half" idx="10"/>
          </p:nvPr>
        </p:nvSpPr>
        <p:spPr/>
        <p:txBody>
          <a:bodyPr/>
          <a:lstStyle/>
          <a:p>
            <a:fld id="{B2E3C0E7-0818-41FA-877E-0B361FCDEA20}" type="datetimeFigureOut">
              <a:rPr lang="en-US" smtClean="0"/>
              <a:t>7/25/2020</a:t>
            </a:fld>
            <a:endParaRPr lang="en-US"/>
          </a:p>
        </p:txBody>
      </p:sp>
      <p:sp>
        <p:nvSpPr>
          <p:cNvPr id="5" name="Footer Placeholder 4">
            <a:extLst>
              <a:ext uri="{FF2B5EF4-FFF2-40B4-BE49-F238E27FC236}">
                <a16:creationId xmlns:a16="http://schemas.microsoft.com/office/drawing/2014/main" id="{57703BE8-DDC6-4566-B71D-8B365BB2A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5C69C-84B6-4491-96C7-8AD26E012622}"/>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02156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D262-4C9D-4A63-AB44-E25DB17FB7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BDE956-8E46-46FE-A73F-6ED9A7E5C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397C2C-B4F6-4FF4-BFB2-49A1A4EFE816}"/>
              </a:ext>
            </a:extLst>
          </p:cNvPr>
          <p:cNvSpPr>
            <a:spLocks noGrp="1"/>
          </p:cNvSpPr>
          <p:nvPr>
            <p:ph type="dt" sz="half" idx="10"/>
          </p:nvPr>
        </p:nvSpPr>
        <p:spPr/>
        <p:txBody>
          <a:bodyPr/>
          <a:lstStyle/>
          <a:p>
            <a:fld id="{B2E3C0E7-0818-41FA-877E-0B361FCDEA20}" type="datetimeFigureOut">
              <a:rPr lang="en-US" smtClean="0"/>
              <a:t>7/25/2020</a:t>
            </a:fld>
            <a:endParaRPr lang="en-US"/>
          </a:p>
        </p:txBody>
      </p:sp>
      <p:sp>
        <p:nvSpPr>
          <p:cNvPr id="5" name="Footer Placeholder 4">
            <a:extLst>
              <a:ext uri="{FF2B5EF4-FFF2-40B4-BE49-F238E27FC236}">
                <a16:creationId xmlns:a16="http://schemas.microsoft.com/office/drawing/2014/main" id="{7344771F-298E-4D73-8F58-4BB36FEFF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2C050-4AD2-400D-B194-2051F5D09046}"/>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361095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D290-0F98-4C27-8F9A-4939DB372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509CD-E85F-4719-B1A3-8A644C77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A8D26A-94FA-44A3-A523-D069DC7DED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167051-6E03-4CC9-B178-6DB5EE5C4349}"/>
              </a:ext>
            </a:extLst>
          </p:cNvPr>
          <p:cNvSpPr>
            <a:spLocks noGrp="1"/>
          </p:cNvSpPr>
          <p:nvPr>
            <p:ph type="dt" sz="half" idx="10"/>
          </p:nvPr>
        </p:nvSpPr>
        <p:spPr/>
        <p:txBody>
          <a:bodyPr/>
          <a:lstStyle/>
          <a:p>
            <a:fld id="{B2E3C0E7-0818-41FA-877E-0B361FCDEA20}" type="datetimeFigureOut">
              <a:rPr lang="en-US" smtClean="0"/>
              <a:t>7/25/2020</a:t>
            </a:fld>
            <a:endParaRPr lang="en-US"/>
          </a:p>
        </p:txBody>
      </p:sp>
      <p:sp>
        <p:nvSpPr>
          <p:cNvPr id="6" name="Footer Placeholder 5">
            <a:extLst>
              <a:ext uri="{FF2B5EF4-FFF2-40B4-BE49-F238E27FC236}">
                <a16:creationId xmlns:a16="http://schemas.microsoft.com/office/drawing/2014/main" id="{EDAD2022-CE55-49F7-9471-0375DD8BE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53BB37-2BA1-4693-B96A-973D0799B238}"/>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81716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C073-BC3C-4449-883A-B2CED09851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FBFD91-B597-4C45-8B6D-08FA09BA1B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F1220-B147-4A23-8A4F-F8AD3C135C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A80492-88B4-4E97-819D-327C925F3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F723A-C917-4B57-98C1-033D6B40C9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133795-CF7A-46A8-8FA7-13BBDBB67828}"/>
              </a:ext>
            </a:extLst>
          </p:cNvPr>
          <p:cNvSpPr>
            <a:spLocks noGrp="1"/>
          </p:cNvSpPr>
          <p:nvPr>
            <p:ph type="dt" sz="half" idx="10"/>
          </p:nvPr>
        </p:nvSpPr>
        <p:spPr/>
        <p:txBody>
          <a:bodyPr/>
          <a:lstStyle/>
          <a:p>
            <a:fld id="{B2E3C0E7-0818-41FA-877E-0B361FCDEA20}" type="datetimeFigureOut">
              <a:rPr lang="en-US" smtClean="0"/>
              <a:t>7/25/2020</a:t>
            </a:fld>
            <a:endParaRPr lang="en-US"/>
          </a:p>
        </p:txBody>
      </p:sp>
      <p:sp>
        <p:nvSpPr>
          <p:cNvPr id="8" name="Footer Placeholder 7">
            <a:extLst>
              <a:ext uri="{FF2B5EF4-FFF2-40B4-BE49-F238E27FC236}">
                <a16:creationId xmlns:a16="http://schemas.microsoft.com/office/drawing/2014/main" id="{BD2B039D-1F52-4F51-88B0-B32BD512E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BC2F49-DD82-4C10-A38F-C9007EAABFC9}"/>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70587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DE14-372A-436F-B910-A95A042EFE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5CF3A9-7108-407A-99CB-FA54F2272E40}"/>
              </a:ext>
            </a:extLst>
          </p:cNvPr>
          <p:cNvSpPr>
            <a:spLocks noGrp="1"/>
          </p:cNvSpPr>
          <p:nvPr>
            <p:ph type="dt" sz="half" idx="10"/>
          </p:nvPr>
        </p:nvSpPr>
        <p:spPr/>
        <p:txBody>
          <a:bodyPr/>
          <a:lstStyle/>
          <a:p>
            <a:fld id="{B2E3C0E7-0818-41FA-877E-0B361FCDEA20}" type="datetimeFigureOut">
              <a:rPr lang="en-US" smtClean="0"/>
              <a:t>7/25/2020</a:t>
            </a:fld>
            <a:endParaRPr lang="en-US"/>
          </a:p>
        </p:txBody>
      </p:sp>
      <p:sp>
        <p:nvSpPr>
          <p:cNvPr id="4" name="Footer Placeholder 3">
            <a:extLst>
              <a:ext uri="{FF2B5EF4-FFF2-40B4-BE49-F238E27FC236}">
                <a16:creationId xmlns:a16="http://schemas.microsoft.com/office/drawing/2014/main" id="{D887E547-5A90-49CC-BC0E-7CBDA5007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8B0503-5140-44B8-B63B-3B6F2470E2AA}"/>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161228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03BBB0-7CB7-4835-A87D-E94E5A069F54}"/>
              </a:ext>
            </a:extLst>
          </p:cNvPr>
          <p:cNvSpPr>
            <a:spLocks noGrp="1"/>
          </p:cNvSpPr>
          <p:nvPr>
            <p:ph type="dt" sz="half" idx="10"/>
          </p:nvPr>
        </p:nvSpPr>
        <p:spPr/>
        <p:txBody>
          <a:bodyPr/>
          <a:lstStyle/>
          <a:p>
            <a:fld id="{B2E3C0E7-0818-41FA-877E-0B361FCDEA20}" type="datetimeFigureOut">
              <a:rPr lang="en-US" smtClean="0"/>
              <a:t>7/25/2020</a:t>
            </a:fld>
            <a:endParaRPr lang="en-US"/>
          </a:p>
        </p:txBody>
      </p:sp>
      <p:sp>
        <p:nvSpPr>
          <p:cNvPr id="3" name="Footer Placeholder 2">
            <a:extLst>
              <a:ext uri="{FF2B5EF4-FFF2-40B4-BE49-F238E27FC236}">
                <a16:creationId xmlns:a16="http://schemas.microsoft.com/office/drawing/2014/main" id="{0E2F03B1-14F3-48C8-8B2C-51B7090F26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D7A36E-7AB4-49F5-AE9F-D5C83E00ADD9}"/>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7135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CC3A-7980-4D46-8A49-8DA146A65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6BA334-D388-43C9-9AEE-2E6C35DB4B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916D92-4E23-470F-9DE8-85A33C30D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45994-181F-44E0-A6BD-1192FE2E3715}"/>
              </a:ext>
            </a:extLst>
          </p:cNvPr>
          <p:cNvSpPr>
            <a:spLocks noGrp="1"/>
          </p:cNvSpPr>
          <p:nvPr>
            <p:ph type="dt" sz="half" idx="10"/>
          </p:nvPr>
        </p:nvSpPr>
        <p:spPr/>
        <p:txBody>
          <a:bodyPr/>
          <a:lstStyle/>
          <a:p>
            <a:fld id="{B2E3C0E7-0818-41FA-877E-0B361FCDEA20}" type="datetimeFigureOut">
              <a:rPr lang="en-US" smtClean="0"/>
              <a:t>7/25/2020</a:t>
            </a:fld>
            <a:endParaRPr lang="en-US"/>
          </a:p>
        </p:txBody>
      </p:sp>
      <p:sp>
        <p:nvSpPr>
          <p:cNvPr id="6" name="Footer Placeholder 5">
            <a:extLst>
              <a:ext uri="{FF2B5EF4-FFF2-40B4-BE49-F238E27FC236}">
                <a16:creationId xmlns:a16="http://schemas.microsoft.com/office/drawing/2014/main" id="{D8BD5426-2BF0-4A87-B80D-53ED1FC669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D038E-FA91-4FAE-A4CD-D0A1725A998F}"/>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77106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445B-133A-411D-B071-11512B641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2785B5-2B94-4642-B9D0-20EF72866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DB7FBC-7ADE-4347-9ACD-CB7A0867A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D4FC3-790C-49D9-B2DD-88529B3EC41B}"/>
              </a:ext>
            </a:extLst>
          </p:cNvPr>
          <p:cNvSpPr>
            <a:spLocks noGrp="1"/>
          </p:cNvSpPr>
          <p:nvPr>
            <p:ph type="dt" sz="half" idx="10"/>
          </p:nvPr>
        </p:nvSpPr>
        <p:spPr/>
        <p:txBody>
          <a:bodyPr/>
          <a:lstStyle/>
          <a:p>
            <a:fld id="{B2E3C0E7-0818-41FA-877E-0B361FCDEA20}" type="datetimeFigureOut">
              <a:rPr lang="en-US" smtClean="0"/>
              <a:t>7/25/2020</a:t>
            </a:fld>
            <a:endParaRPr lang="en-US"/>
          </a:p>
        </p:txBody>
      </p:sp>
      <p:sp>
        <p:nvSpPr>
          <p:cNvPr id="6" name="Footer Placeholder 5">
            <a:extLst>
              <a:ext uri="{FF2B5EF4-FFF2-40B4-BE49-F238E27FC236}">
                <a16:creationId xmlns:a16="http://schemas.microsoft.com/office/drawing/2014/main" id="{A8C300C8-587A-483D-8FFC-54D40E103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98BC1-9551-4B93-8E57-5AE06F4A5113}"/>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12765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43F05E-9F45-42F6-9541-B26C31C65B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3FE15C-5140-4ACB-A8E9-1D120D1CE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38CB3-1F82-44E8-A093-9FEFD7306F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3C0E7-0818-41FA-877E-0B361FCDEA20}" type="datetimeFigureOut">
              <a:rPr lang="en-US" smtClean="0"/>
              <a:t>7/25/2020</a:t>
            </a:fld>
            <a:endParaRPr lang="en-US"/>
          </a:p>
        </p:txBody>
      </p:sp>
      <p:sp>
        <p:nvSpPr>
          <p:cNvPr id="5" name="Footer Placeholder 4">
            <a:extLst>
              <a:ext uri="{FF2B5EF4-FFF2-40B4-BE49-F238E27FC236}">
                <a16:creationId xmlns:a16="http://schemas.microsoft.com/office/drawing/2014/main" id="{F6E86D36-6A04-4987-BF87-19303F14DC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1F2D63-AA2F-4B4A-955E-B59908661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A980C-F4CE-4115-B4CC-34F88C79981E}" type="slidenum">
              <a:rPr lang="en-US" smtClean="0"/>
              <a:t>‹#›</a:t>
            </a:fld>
            <a:endParaRPr lang="en-US"/>
          </a:p>
        </p:txBody>
      </p:sp>
    </p:spTree>
    <p:extLst>
      <p:ext uri="{BB962C8B-B14F-4D97-AF65-F5344CB8AC3E}">
        <p14:creationId xmlns:p14="http://schemas.microsoft.com/office/powerpoint/2010/main" val="3850978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echterms.com/definition/algorith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slideshare.net/priyankarathore520/laplace-transform-26142969" TargetMode="External"/><Relationship Id="rId3" Type="http://schemas.openxmlformats.org/officeDocument/2006/relationships/hyperlink" Target="http://microscopy.berkeley.edu/courses/dib/sections/02Images/sampling.html" TargetMode="External"/><Relationship Id="rId7" Type="http://schemas.openxmlformats.org/officeDocument/2006/relationships/hyperlink" Target="https://code.tutsplus.com/tutorials/image-filtering-in-python--cms-29202" TargetMode="External"/><Relationship Id="rId2" Type="http://schemas.openxmlformats.org/officeDocument/2006/relationships/hyperlink" Target="Digital%20Image%20Processing%20Course%20at%20University%20of%20Tartu,%20Estonia" TargetMode="External"/><Relationship Id="rId1" Type="http://schemas.openxmlformats.org/officeDocument/2006/relationships/slideLayout" Target="../slideLayouts/slideLayout2.xml"/><Relationship Id="rId6" Type="http://schemas.openxmlformats.org/officeDocument/2006/relationships/hyperlink" Target="https://www.cs.tau.ac.il/~dcor/Graphics/adv-slides/sampling05.pdf" TargetMode="External"/><Relationship Id="rId5" Type="http://schemas.openxmlformats.org/officeDocument/2006/relationships/hyperlink" Target="http://the-print-guide.blogspot.com/2009/12/moire.html" TargetMode="External"/><Relationship Id="rId10" Type="http://schemas.openxmlformats.org/officeDocument/2006/relationships/hyperlink" Target="https://www.quora.com/Why-is-DFT-used-in-image-processing" TargetMode="External"/><Relationship Id="rId4" Type="http://schemas.openxmlformats.org/officeDocument/2006/relationships/hyperlink" Target="https://techterms.com/definition/anti-aliasing" TargetMode="External"/><Relationship Id="rId9" Type="http://schemas.openxmlformats.org/officeDocument/2006/relationships/hyperlink" Target="http://homepages.inf.ed.ac.uk/rbf/HIPR2/fourier.htm#:~:text=The%20Fourier%20Transform%20is%20an,its%20sine%20and%20cosine%20components.&amp;text=The%20Fourier%20Transform%20is%20used,image%20reconstruction%20and%20image%20compress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C4F0-5125-4B9D-ACA0-4A117B0D2A7B}"/>
              </a:ext>
            </a:extLst>
          </p:cNvPr>
          <p:cNvSpPr>
            <a:spLocks noGrp="1"/>
          </p:cNvSpPr>
          <p:nvPr>
            <p:ph type="ctrTitle"/>
          </p:nvPr>
        </p:nvSpPr>
        <p:spPr/>
        <p:txBody>
          <a:bodyPr/>
          <a:lstStyle/>
          <a:p>
            <a:r>
              <a:rPr lang="en-US" sz="4000" dirty="0"/>
              <a:t>Machine Learning’s </a:t>
            </a:r>
            <a:br>
              <a:rPr lang="en-US" dirty="0"/>
            </a:br>
            <a:r>
              <a:rPr lang="en-US" dirty="0"/>
              <a:t>Image Processing</a:t>
            </a:r>
            <a:br>
              <a:rPr lang="en-US" dirty="0"/>
            </a:br>
            <a:r>
              <a:rPr lang="en-US" sz="3200" dirty="0"/>
              <a:t>A</a:t>
            </a:r>
            <a:r>
              <a:rPr lang="en-US" sz="3200" b="1" dirty="0"/>
              <a:t> Practical Approach</a:t>
            </a:r>
          </a:p>
        </p:txBody>
      </p:sp>
      <p:sp>
        <p:nvSpPr>
          <p:cNvPr id="3" name="Subtitle 2">
            <a:extLst>
              <a:ext uri="{FF2B5EF4-FFF2-40B4-BE49-F238E27FC236}">
                <a16:creationId xmlns:a16="http://schemas.microsoft.com/office/drawing/2014/main" id="{F410E4D4-DD2C-461F-8C72-FC8AD0E41D27}"/>
              </a:ext>
            </a:extLst>
          </p:cNvPr>
          <p:cNvSpPr>
            <a:spLocks noGrp="1"/>
          </p:cNvSpPr>
          <p:nvPr>
            <p:ph type="subTitle" idx="1"/>
          </p:nvPr>
        </p:nvSpPr>
        <p:spPr>
          <a:xfrm>
            <a:off x="1653092" y="4667045"/>
            <a:ext cx="9144000" cy="1655762"/>
          </a:xfrm>
        </p:spPr>
        <p:txBody>
          <a:bodyPr/>
          <a:lstStyle/>
          <a:p>
            <a:pPr algn="r"/>
            <a:r>
              <a:rPr lang="en-US" dirty="0"/>
              <a:t>Anton Georgescu</a:t>
            </a:r>
          </a:p>
          <a:p>
            <a:pPr algn="r"/>
            <a:r>
              <a:rPr lang="en-US" dirty="0"/>
              <a:t>Principal Product Architect, TEMS</a:t>
            </a:r>
          </a:p>
          <a:p>
            <a:pPr algn="r"/>
            <a:r>
              <a:rPr lang="en-US" dirty="0"/>
              <a:t>Standish, Ontario</a:t>
            </a:r>
          </a:p>
        </p:txBody>
      </p:sp>
      <p:pic>
        <p:nvPicPr>
          <p:cNvPr id="6" name="Picture 5" descr="A picture containing photo, rug&#10;&#10;Description automatically generated">
            <a:extLst>
              <a:ext uri="{FF2B5EF4-FFF2-40B4-BE49-F238E27FC236}">
                <a16:creationId xmlns:a16="http://schemas.microsoft.com/office/drawing/2014/main" id="{6F7DA468-3628-414B-9099-6F010E04D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675" y="4034061"/>
            <a:ext cx="3977499" cy="2403854"/>
          </a:xfrm>
          <a:prstGeom prst="rect">
            <a:avLst/>
          </a:prstGeom>
        </p:spPr>
      </p:pic>
    </p:spTree>
    <p:extLst>
      <p:ext uri="{BB962C8B-B14F-4D97-AF65-F5344CB8AC3E}">
        <p14:creationId xmlns:p14="http://schemas.microsoft.com/office/powerpoint/2010/main" val="2145448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Aliasing and image enhancement</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389107" y="1089269"/>
            <a:ext cx="5573948" cy="4679462"/>
          </a:xfrm>
        </p:spPr>
        <p:txBody>
          <a:bodyPr>
            <a:normAutofit fontScale="85000" lnSpcReduction="20000"/>
          </a:bodyPr>
          <a:lstStyle/>
          <a:p>
            <a:r>
              <a:rPr lang="en-US" b="1" dirty="0"/>
              <a:t>Aliasing</a:t>
            </a:r>
            <a:r>
              <a:rPr lang="en-US" dirty="0"/>
              <a:t> occurs when a signal is sampled at a </a:t>
            </a:r>
            <a:r>
              <a:rPr lang="en-US" i="1" dirty="0"/>
              <a:t>less than twice the highest frequency </a:t>
            </a:r>
            <a:r>
              <a:rPr lang="en-US" dirty="0"/>
              <a:t>present in the signal</a:t>
            </a:r>
          </a:p>
          <a:p>
            <a:r>
              <a:rPr lang="en-US" dirty="0"/>
              <a:t>Aliasing is characterized by the altering of output compared to the original signal because resampling or interpolation resulted in a lower resolution in images</a:t>
            </a:r>
          </a:p>
          <a:p>
            <a:r>
              <a:rPr lang="en-US" dirty="0"/>
              <a:t>In a digital image, aliasing manifests itself as a </a:t>
            </a:r>
            <a:r>
              <a:rPr lang="en-US" b="1" dirty="0"/>
              <a:t>moiré pattern </a:t>
            </a:r>
            <a:r>
              <a:rPr lang="en-US" dirty="0"/>
              <a:t>or a rippling effect. </a:t>
            </a:r>
          </a:p>
          <a:p>
            <a:pPr lvl="1"/>
            <a:r>
              <a:rPr lang="en-US" sz="2600" dirty="0"/>
              <a:t>This spatial aliasing in the pattern of the image makes it look like it has waves or ripples radiating from a certain portion</a:t>
            </a:r>
          </a:p>
          <a:p>
            <a:pPr lvl="1"/>
            <a:r>
              <a:rPr lang="en-US" sz="2600" dirty="0"/>
              <a:t>This happens because the *</a:t>
            </a:r>
            <a:r>
              <a:rPr lang="en-US" sz="2600" i="1" dirty="0" err="1"/>
              <a:t>pixelation</a:t>
            </a:r>
            <a:r>
              <a:rPr lang="en-US" sz="2600" dirty="0"/>
              <a:t> of the image is poor; when our eyes interpolate those pixels, they simply do not look right</a:t>
            </a:r>
            <a:br>
              <a:rPr lang="en-US" dirty="0"/>
            </a:br>
            <a:endParaRPr lang="en-US" dirty="0"/>
          </a:p>
        </p:txBody>
      </p:sp>
      <p:sp>
        <p:nvSpPr>
          <p:cNvPr id="6" name="TextBox 5">
            <a:extLst>
              <a:ext uri="{FF2B5EF4-FFF2-40B4-BE49-F238E27FC236}">
                <a16:creationId xmlns:a16="http://schemas.microsoft.com/office/drawing/2014/main" id="{0052B940-65A6-478A-92E3-FE2BD2FB020A}"/>
              </a:ext>
            </a:extLst>
          </p:cNvPr>
          <p:cNvSpPr txBox="1"/>
          <p:nvPr/>
        </p:nvSpPr>
        <p:spPr>
          <a:xfrm>
            <a:off x="389107" y="5847018"/>
            <a:ext cx="8210144" cy="584775"/>
          </a:xfrm>
          <a:prstGeom prst="rect">
            <a:avLst/>
          </a:prstGeom>
          <a:noFill/>
        </p:spPr>
        <p:txBody>
          <a:bodyPr wrap="square" rtlCol="0">
            <a:spAutoFit/>
          </a:bodyPr>
          <a:lstStyle/>
          <a:p>
            <a:r>
              <a:rPr lang="en-US" sz="1600" i="1" dirty="0"/>
              <a:t>*</a:t>
            </a:r>
            <a:r>
              <a:rPr lang="en-US" sz="1600" i="1" dirty="0" err="1"/>
              <a:t>Pixelation</a:t>
            </a:r>
            <a:r>
              <a:rPr lang="en-US" sz="1600" dirty="0"/>
              <a:t> is the term used in computer graphics to describe blurry sections or fuzziness in an image due to visibility of single-colored square display elements or individual pixels</a:t>
            </a:r>
          </a:p>
        </p:txBody>
      </p:sp>
      <p:sp>
        <p:nvSpPr>
          <p:cNvPr id="8" name="TextBox 7">
            <a:extLst>
              <a:ext uri="{FF2B5EF4-FFF2-40B4-BE49-F238E27FC236}">
                <a16:creationId xmlns:a16="http://schemas.microsoft.com/office/drawing/2014/main" id="{1EBDC802-A63C-40BD-AAA1-43DD02EBF054}"/>
              </a:ext>
            </a:extLst>
          </p:cNvPr>
          <p:cNvSpPr txBox="1"/>
          <p:nvPr/>
        </p:nvSpPr>
        <p:spPr>
          <a:xfrm>
            <a:off x="6280285" y="4922813"/>
            <a:ext cx="5522608" cy="369332"/>
          </a:xfrm>
          <a:prstGeom prst="rect">
            <a:avLst/>
          </a:prstGeom>
          <a:noFill/>
        </p:spPr>
        <p:txBody>
          <a:bodyPr wrap="square" rtlCol="0">
            <a:spAutoFit/>
          </a:bodyPr>
          <a:lstStyle/>
          <a:p>
            <a:pPr algn="ctr"/>
            <a:r>
              <a:rPr lang="en-US" dirty="0"/>
              <a:t>Sample of image distorted by Moiré effect</a:t>
            </a:r>
          </a:p>
        </p:txBody>
      </p:sp>
      <p:pic>
        <p:nvPicPr>
          <p:cNvPr id="10" name="Picture 9">
            <a:extLst>
              <a:ext uri="{FF2B5EF4-FFF2-40B4-BE49-F238E27FC236}">
                <a16:creationId xmlns:a16="http://schemas.microsoft.com/office/drawing/2014/main" id="{8DC14F54-ADE9-4BF3-B1AB-902A1E1BEB39}"/>
              </a:ext>
            </a:extLst>
          </p:cNvPr>
          <p:cNvPicPr>
            <a:picLocks noChangeAspect="1"/>
          </p:cNvPicPr>
          <p:nvPr/>
        </p:nvPicPr>
        <p:blipFill>
          <a:blip r:embed="rId2"/>
          <a:stretch>
            <a:fillRect/>
          </a:stretch>
        </p:blipFill>
        <p:spPr>
          <a:xfrm>
            <a:off x="6505575" y="1297224"/>
            <a:ext cx="4848225" cy="3524250"/>
          </a:xfrm>
          <a:prstGeom prst="rect">
            <a:avLst/>
          </a:prstGeom>
        </p:spPr>
      </p:pic>
    </p:spTree>
    <p:extLst>
      <p:ext uri="{BB962C8B-B14F-4D97-AF65-F5344CB8AC3E}">
        <p14:creationId xmlns:p14="http://schemas.microsoft.com/office/powerpoint/2010/main" val="80963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Anti-aliasing for image enhancement</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199" y="1011219"/>
            <a:ext cx="10601529" cy="2417782"/>
          </a:xfrm>
        </p:spPr>
        <p:txBody>
          <a:bodyPr>
            <a:normAutofit fontScale="77500" lnSpcReduction="20000"/>
          </a:bodyPr>
          <a:lstStyle/>
          <a:p>
            <a:r>
              <a:rPr lang="en-US" dirty="0"/>
              <a:t>Anti-aliasing is a process which attempts to minimize the appearance of aliased diagonal edges. </a:t>
            </a:r>
          </a:p>
          <a:p>
            <a:pPr lvl="1"/>
            <a:r>
              <a:rPr lang="en-US" dirty="0"/>
              <a:t>Anti-aliasing gives the appearance of smoother edges and higher resolution. </a:t>
            </a:r>
          </a:p>
          <a:p>
            <a:pPr lvl="1"/>
            <a:r>
              <a:rPr lang="en-US" dirty="0"/>
              <a:t>It works by taking into account how much an ideal edge overlaps adjacent pixels.</a:t>
            </a:r>
          </a:p>
          <a:p>
            <a:r>
              <a:rPr lang="en-US" dirty="0"/>
              <a:t>Image aliasing is the "jagged edge" effect caused by mapping curved and diagonal shapes onto square pixels. </a:t>
            </a:r>
          </a:p>
          <a:p>
            <a:pPr lvl="1"/>
            <a:r>
              <a:rPr lang="en-US" dirty="0"/>
              <a:t>Horizontal and vertical lines can be mapped perfectly onto square pixels, but angled and curved lines must be estimated. If pixels along the edge are either on or off, the result is a jagged edge, also called "stair-stepping" or aliasing.</a:t>
            </a:r>
          </a:p>
        </p:txBody>
      </p:sp>
      <p:pic>
        <p:nvPicPr>
          <p:cNvPr id="5" name="Picture 4">
            <a:extLst>
              <a:ext uri="{FF2B5EF4-FFF2-40B4-BE49-F238E27FC236}">
                <a16:creationId xmlns:a16="http://schemas.microsoft.com/office/drawing/2014/main" id="{F741B522-B76B-4AF7-AD94-ACC05AAE0277}"/>
              </a:ext>
            </a:extLst>
          </p:cNvPr>
          <p:cNvPicPr>
            <a:picLocks noChangeAspect="1"/>
          </p:cNvPicPr>
          <p:nvPr/>
        </p:nvPicPr>
        <p:blipFill>
          <a:blip r:embed="rId2"/>
          <a:stretch>
            <a:fillRect/>
          </a:stretch>
        </p:blipFill>
        <p:spPr>
          <a:xfrm>
            <a:off x="3678382" y="3625849"/>
            <a:ext cx="7886700" cy="2867025"/>
          </a:xfrm>
          <a:prstGeom prst="rect">
            <a:avLst/>
          </a:prstGeom>
        </p:spPr>
      </p:pic>
      <p:sp>
        <p:nvSpPr>
          <p:cNvPr id="6" name="TextBox 5">
            <a:extLst>
              <a:ext uri="{FF2B5EF4-FFF2-40B4-BE49-F238E27FC236}">
                <a16:creationId xmlns:a16="http://schemas.microsoft.com/office/drawing/2014/main" id="{58294D72-4ADA-4BA9-B354-B69231988143}"/>
              </a:ext>
            </a:extLst>
          </p:cNvPr>
          <p:cNvSpPr txBox="1"/>
          <p:nvPr/>
        </p:nvSpPr>
        <p:spPr>
          <a:xfrm>
            <a:off x="727970" y="3766699"/>
            <a:ext cx="2876365" cy="2585323"/>
          </a:xfrm>
          <a:prstGeom prst="rect">
            <a:avLst/>
          </a:prstGeom>
          <a:noFill/>
        </p:spPr>
        <p:txBody>
          <a:bodyPr wrap="square" rtlCol="0">
            <a:spAutoFit/>
          </a:bodyPr>
          <a:lstStyle/>
          <a:p>
            <a:r>
              <a:rPr lang="en-US" dirty="0"/>
              <a:t>The goal of an anti-aliasing </a:t>
            </a:r>
            <a:r>
              <a:rPr lang="en-US" dirty="0">
                <a:hlinkClick r:id="rId3"/>
              </a:rPr>
              <a:t>algorithm</a:t>
            </a:r>
            <a:r>
              <a:rPr lang="en-US" dirty="0"/>
              <a:t> is to make a digital image look natural when viewed from a typical viewing distance. When zoomed in, anti-aliased images and text may appear fuzzy because of the estimated pixels.</a:t>
            </a:r>
          </a:p>
        </p:txBody>
      </p:sp>
    </p:spTree>
    <p:extLst>
      <p:ext uri="{BB962C8B-B14F-4D97-AF65-F5344CB8AC3E}">
        <p14:creationId xmlns:p14="http://schemas.microsoft.com/office/powerpoint/2010/main" val="133126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Anti-aliasing for image enhancement (cont’d)</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200" y="1011219"/>
            <a:ext cx="10515600" cy="5558257"/>
          </a:xfrm>
        </p:spPr>
        <p:txBody>
          <a:bodyPr>
            <a:normAutofit/>
          </a:bodyPr>
          <a:lstStyle/>
          <a:p>
            <a:r>
              <a:rPr lang="en-US" dirty="0"/>
              <a:t>Anti-aliasing is smoothing edges by estimating the colors along each edge. </a:t>
            </a:r>
          </a:p>
          <a:p>
            <a:r>
              <a:rPr lang="en-US" dirty="0"/>
              <a:t>Instead of pixels being on or off, they are somewhere in between</a:t>
            </a:r>
          </a:p>
          <a:p>
            <a:pPr lvl="1"/>
            <a:r>
              <a:rPr lang="en-US" dirty="0"/>
              <a:t>For example, a black diagonal line against a white background might be shades of light and dark grey instead of black and white. </a:t>
            </a:r>
          </a:p>
          <a:p>
            <a:pPr lvl="1"/>
            <a:r>
              <a:rPr lang="en-US" dirty="0"/>
              <a:t>A blue circle on a yellow background might have shades of blue, yellow, and green along the edges instead of solid blue and yellow.</a:t>
            </a:r>
          </a:p>
          <a:p>
            <a:endParaRPr lang="en-US" dirty="0"/>
          </a:p>
        </p:txBody>
      </p:sp>
    </p:spTree>
    <p:extLst>
      <p:ext uri="{BB962C8B-B14F-4D97-AF65-F5344CB8AC3E}">
        <p14:creationId xmlns:p14="http://schemas.microsoft.com/office/powerpoint/2010/main" val="3820121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Arithmetic and logic operations</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200" y="1011219"/>
            <a:ext cx="10515600" cy="5558257"/>
          </a:xfrm>
        </p:spPr>
        <p:txBody>
          <a:bodyPr>
            <a:normAutofit fontScale="92500" lnSpcReduction="20000"/>
          </a:bodyPr>
          <a:lstStyle/>
          <a:p>
            <a:r>
              <a:rPr lang="en-US" dirty="0"/>
              <a:t>Image arithmetic applies one of the standard arithmetic operations or a logical operator to two or more images. </a:t>
            </a:r>
          </a:p>
          <a:p>
            <a:r>
              <a:rPr lang="en-US" dirty="0"/>
              <a:t>The operators are applied in a pixel-by-pixel way, i.e. the value of a pixel in the output image depends only on the values of the corresponding pixels in the input images. </a:t>
            </a:r>
          </a:p>
          <a:p>
            <a:pPr lvl="1"/>
            <a:r>
              <a:rPr lang="en-US" dirty="0"/>
              <a:t>the images must be of the same size.</a:t>
            </a:r>
          </a:p>
          <a:p>
            <a:pPr lvl="1"/>
            <a:r>
              <a:rPr lang="en-US" dirty="0"/>
              <a:t>although image arithmetic is the most simple form of image processing, there is a wide range of applications. </a:t>
            </a:r>
          </a:p>
          <a:p>
            <a:pPr lvl="1"/>
            <a:r>
              <a:rPr lang="en-US" dirty="0"/>
              <a:t>main advantage of arithmetic operators is that the process is very simple and therefore fast. </a:t>
            </a:r>
          </a:p>
          <a:p>
            <a:r>
              <a:rPr lang="en-US" dirty="0"/>
              <a:t>Logical operators are often used to combine two (mostly binary) images</a:t>
            </a:r>
          </a:p>
          <a:p>
            <a:pPr lvl="1"/>
            <a:r>
              <a:rPr lang="en-US" dirty="0"/>
              <a:t>In the case of integer images, the logical operator is normally applied in a bitwise way.</a:t>
            </a:r>
          </a:p>
          <a:p>
            <a:r>
              <a:rPr lang="en-US" dirty="0"/>
              <a:t>Two categories of image operations:</a:t>
            </a:r>
          </a:p>
          <a:p>
            <a:pPr lvl="1"/>
            <a:r>
              <a:rPr lang="en-US" dirty="0"/>
              <a:t>Arithmetic: subtraction, averaging </a:t>
            </a:r>
          </a:p>
          <a:p>
            <a:pPr lvl="2"/>
            <a:r>
              <a:rPr lang="en-US" dirty="0"/>
              <a:t>Simple way to remove noise from an image by using image averaging</a:t>
            </a:r>
          </a:p>
          <a:p>
            <a:pPr lvl="1"/>
            <a:r>
              <a:rPr lang="en-US" dirty="0"/>
              <a:t>Logical: Not, And, OR</a:t>
            </a:r>
          </a:p>
          <a:p>
            <a:endParaRPr lang="en-US" dirty="0"/>
          </a:p>
        </p:txBody>
      </p:sp>
    </p:spTree>
    <p:extLst>
      <p:ext uri="{BB962C8B-B14F-4D97-AF65-F5344CB8AC3E}">
        <p14:creationId xmlns:p14="http://schemas.microsoft.com/office/powerpoint/2010/main" val="3434543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Image filtering</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200" y="1011220"/>
            <a:ext cx="5601512" cy="4617224"/>
          </a:xfrm>
        </p:spPr>
        <p:txBody>
          <a:bodyPr>
            <a:normAutofit fontScale="85000" lnSpcReduction="20000"/>
          </a:bodyPr>
          <a:lstStyle/>
          <a:p>
            <a:r>
              <a:rPr lang="en-US" dirty="0"/>
              <a:t>Image filtering is a popular tool used in image processing</a:t>
            </a:r>
          </a:p>
          <a:p>
            <a:pPr lvl="1"/>
            <a:r>
              <a:rPr lang="en-US" dirty="0"/>
              <a:t>we use image filtering to remove noise and any undesired features from an image, creating a better and an enhanced version of that image. </a:t>
            </a:r>
          </a:p>
          <a:p>
            <a:r>
              <a:rPr lang="en-US" dirty="0"/>
              <a:t>Two types of filters exist</a:t>
            </a:r>
          </a:p>
          <a:p>
            <a:pPr lvl="1"/>
            <a:r>
              <a:rPr lang="en-US" i="1" dirty="0"/>
              <a:t>Linear: </a:t>
            </a:r>
            <a:r>
              <a:rPr lang="en-US" dirty="0"/>
              <a:t>mean (averaging) and Laplacian filter</a:t>
            </a:r>
            <a:endParaRPr lang="en-US" i="1" dirty="0"/>
          </a:p>
          <a:p>
            <a:pPr lvl="1"/>
            <a:r>
              <a:rPr lang="en-US" i="1" dirty="0"/>
              <a:t>Non-linear: </a:t>
            </a:r>
            <a:r>
              <a:rPr lang="en-US" dirty="0"/>
              <a:t>median, minimum, maximum, and Sobel filters.</a:t>
            </a:r>
          </a:p>
          <a:p>
            <a:r>
              <a:rPr lang="en-US" dirty="0"/>
              <a:t>Applications of Laplace filter in image processing:</a:t>
            </a:r>
          </a:p>
          <a:p>
            <a:pPr lvl="1"/>
            <a:r>
              <a:rPr lang="en-US" dirty="0"/>
              <a:t>Image sharpening</a:t>
            </a:r>
          </a:p>
          <a:p>
            <a:pPr lvl="1"/>
            <a:r>
              <a:rPr lang="en-US" dirty="0"/>
              <a:t>Edge detection</a:t>
            </a:r>
          </a:p>
          <a:p>
            <a:pPr lvl="1"/>
            <a:r>
              <a:rPr lang="en-US" dirty="0"/>
              <a:t>*Blob detection</a:t>
            </a:r>
          </a:p>
        </p:txBody>
      </p:sp>
      <p:pic>
        <p:nvPicPr>
          <p:cNvPr id="5" name="Picture 4">
            <a:extLst>
              <a:ext uri="{FF2B5EF4-FFF2-40B4-BE49-F238E27FC236}">
                <a16:creationId xmlns:a16="http://schemas.microsoft.com/office/drawing/2014/main" id="{C75A07CE-5E89-4AB4-A9E0-DE0FDFA70783}"/>
              </a:ext>
            </a:extLst>
          </p:cNvPr>
          <p:cNvPicPr>
            <a:picLocks noChangeAspect="1"/>
          </p:cNvPicPr>
          <p:nvPr/>
        </p:nvPicPr>
        <p:blipFill>
          <a:blip r:embed="rId2"/>
          <a:stretch>
            <a:fillRect/>
          </a:stretch>
        </p:blipFill>
        <p:spPr>
          <a:xfrm>
            <a:off x="6520426" y="1053348"/>
            <a:ext cx="4833374" cy="2758210"/>
          </a:xfrm>
          <a:prstGeom prst="rect">
            <a:avLst/>
          </a:prstGeom>
        </p:spPr>
      </p:pic>
      <p:sp>
        <p:nvSpPr>
          <p:cNvPr id="6" name="TextBox 5">
            <a:extLst>
              <a:ext uri="{FF2B5EF4-FFF2-40B4-BE49-F238E27FC236}">
                <a16:creationId xmlns:a16="http://schemas.microsoft.com/office/drawing/2014/main" id="{FAC4B406-F9AD-4D21-96D3-734E3694F8B0}"/>
              </a:ext>
            </a:extLst>
          </p:cNvPr>
          <p:cNvSpPr txBox="1"/>
          <p:nvPr/>
        </p:nvSpPr>
        <p:spPr>
          <a:xfrm>
            <a:off x="6669681" y="3808742"/>
            <a:ext cx="4369550" cy="307777"/>
          </a:xfrm>
          <a:prstGeom prst="rect">
            <a:avLst/>
          </a:prstGeom>
          <a:noFill/>
        </p:spPr>
        <p:txBody>
          <a:bodyPr wrap="square" rtlCol="0">
            <a:spAutoFit/>
          </a:bodyPr>
          <a:lstStyle/>
          <a:p>
            <a:pPr algn="ctr"/>
            <a:r>
              <a:rPr lang="en-US" sz="1400" dirty="0"/>
              <a:t>Example of image sharpening with Laplace filter</a:t>
            </a:r>
          </a:p>
        </p:txBody>
      </p:sp>
      <p:sp>
        <p:nvSpPr>
          <p:cNvPr id="7" name="TextBox 6">
            <a:extLst>
              <a:ext uri="{FF2B5EF4-FFF2-40B4-BE49-F238E27FC236}">
                <a16:creationId xmlns:a16="http://schemas.microsoft.com/office/drawing/2014/main" id="{B764C1D7-C8A1-4477-B754-9AB1EFCBAE77}"/>
              </a:ext>
            </a:extLst>
          </p:cNvPr>
          <p:cNvSpPr txBox="1"/>
          <p:nvPr/>
        </p:nvSpPr>
        <p:spPr>
          <a:xfrm>
            <a:off x="851033" y="5628444"/>
            <a:ext cx="4599856" cy="738664"/>
          </a:xfrm>
          <a:prstGeom prst="rect">
            <a:avLst/>
          </a:prstGeom>
          <a:noFill/>
        </p:spPr>
        <p:txBody>
          <a:bodyPr wrap="square" rtlCol="0">
            <a:spAutoFit/>
          </a:bodyPr>
          <a:lstStyle/>
          <a:p>
            <a:r>
              <a:rPr lang="en-US" sz="1400" dirty="0"/>
              <a:t>*In digital image terminology, a blob is an area that differ from the surrounding areas in a set of properties, like for example brightness and color</a:t>
            </a:r>
          </a:p>
        </p:txBody>
      </p:sp>
      <p:pic>
        <p:nvPicPr>
          <p:cNvPr id="9" name="Picture 8">
            <a:extLst>
              <a:ext uri="{FF2B5EF4-FFF2-40B4-BE49-F238E27FC236}">
                <a16:creationId xmlns:a16="http://schemas.microsoft.com/office/drawing/2014/main" id="{154567AA-D24D-4C92-BEFC-845DBF0E7789}"/>
              </a:ext>
            </a:extLst>
          </p:cNvPr>
          <p:cNvPicPr>
            <a:picLocks noChangeAspect="1"/>
          </p:cNvPicPr>
          <p:nvPr/>
        </p:nvPicPr>
        <p:blipFill>
          <a:blip r:embed="rId3"/>
          <a:stretch>
            <a:fillRect/>
          </a:stretch>
        </p:blipFill>
        <p:spPr>
          <a:xfrm>
            <a:off x="6458919" y="4421482"/>
            <a:ext cx="4791075" cy="2000250"/>
          </a:xfrm>
          <a:prstGeom prst="rect">
            <a:avLst/>
          </a:prstGeom>
        </p:spPr>
      </p:pic>
      <p:sp>
        <p:nvSpPr>
          <p:cNvPr id="10" name="TextBox 9">
            <a:extLst>
              <a:ext uri="{FF2B5EF4-FFF2-40B4-BE49-F238E27FC236}">
                <a16:creationId xmlns:a16="http://schemas.microsoft.com/office/drawing/2014/main" id="{5EFD4238-70D2-4641-A94A-244CE4D3AFF0}"/>
              </a:ext>
            </a:extLst>
          </p:cNvPr>
          <p:cNvSpPr txBox="1"/>
          <p:nvPr/>
        </p:nvSpPr>
        <p:spPr>
          <a:xfrm>
            <a:off x="6458919" y="6401453"/>
            <a:ext cx="4791075" cy="307777"/>
          </a:xfrm>
          <a:prstGeom prst="rect">
            <a:avLst/>
          </a:prstGeom>
          <a:noFill/>
        </p:spPr>
        <p:txBody>
          <a:bodyPr wrap="square" rtlCol="0">
            <a:spAutoFit/>
          </a:bodyPr>
          <a:lstStyle/>
          <a:p>
            <a:pPr algn="ctr"/>
            <a:r>
              <a:rPr lang="en-US" sz="1400" dirty="0"/>
              <a:t>Image denoised with Laplace filter</a:t>
            </a:r>
          </a:p>
        </p:txBody>
      </p:sp>
    </p:spTree>
    <p:extLst>
      <p:ext uri="{BB962C8B-B14F-4D97-AF65-F5344CB8AC3E}">
        <p14:creationId xmlns:p14="http://schemas.microsoft.com/office/powerpoint/2010/main" val="3307999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Image transformation with Fourier transform</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200" y="1011219"/>
            <a:ext cx="10515600" cy="5558257"/>
          </a:xfrm>
        </p:spPr>
        <p:txBody>
          <a:bodyPr>
            <a:normAutofit/>
          </a:bodyPr>
          <a:lstStyle/>
          <a:p>
            <a:r>
              <a:rPr lang="en-US" dirty="0"/>
              <a:t>The Fourier Transform is an important image processing tool which is used to decompose an image into its sine and cosine components</a:t>
            </a:r>
          </a:p>
          <a:p>
            <a:r>
              <a:rPr lang="en-US" dirty="0"/>
              <a:t>The output of the transformation represents the image in the Fourier or frequency domain, while the input image is the spatial domain equivalent</a:t>
            </a:r>
          </a:p>
          <a:p>
            <a:r>
              <a:rPr lang="en-US" dirty="0"/>
              <a:t>In the Fourier domain image, each point represents a particular frequency contained in the spatial domain image</a:t>
            </a:r>
          </a:p>
          <a:p>
            <a:r>
              <a:rPr lang="en-US" dirty="0"/>
              <a:t>The Fourier Transform is used in a wide range of applications, such as image analysis, image filtering, image reconstruction and image compression.</a:t>
            </a:r>
          </a:p>
        </p:txBody>
      </p:sp>
    </p:spTree>
    <p:extLst>
      <p:ext uri="{BB962C8B-B14F-4D97-AF65-F5344CB8AC3E}">
        <p14:creationId xmlns:p14="http://schemas.microsoft.com/office/powerpoint/2010/main" val="314067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Using Discrete Fourier Transform (DFT)</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200" y="1011219"/>
            <a:ext cx="10515600" cy="5558257"/>
          </a:xfrm>
        </p:spPr>
        <p:txBody>
          <a:bodyPr>
            <a:normAutofit fontScale="92500" lnSpcReduction="10000"/>
          </a:bodyPr>
          <a:lstStyle/>
          <a:p>
            <a:r>
              <a:rPr lang="en-US" dirty="0"/>
              <a:t>DFT means discrete Fourier transform</a:t>
            </a:r>
          </a:p>
          <a:p>
            <a:r>
              <a:rPr lang="en-US" dirty="0"/>
              <a:t>Fourier transform is a mathematical formula by which we can extract out the frequency domain components of a continuous time domain signal 	</a:t>
            </a:r>
          </a:p>
          <a:p>
            <a:pPr lvl="1"/>
            <a:r>
              <a:rPr lang="en-US" dirty="0"/>
              <a:t>Using Fourier transform we can process time domain signal in frequency domain</a:t>
            </a:r>
          </a:p>
          <a:p>
            <a:pPr lvl="1"/>
            <a:r>
              <a:rPr lang="en-US" dirty="0"/>
              <a:t>We can use various Frequency domain filters to process the signal</a:t>
            </a:r>
          </a:p>
          <a:p>
            <a:r>
              <a:rPr lang="en-US" dirty="0"/>
              <a:t>Discrete Fourier Transform is used to analyze digitized signals</a:t>
            </a:r>
          </a:p>
          <a:p>
            <a:r>
              <a:rPr lang="en-US" dirty="0"/>
              <a:t>Example: Image has changes in brightness level according to picture. The brightness changes in rows and columns. </a:t>
            </a:r>
          </a:p>
          <a:p>
            <a:pPr lvl="1"/>
            <a:r>
              <a:rPr lang="en-US" dirty="0"/>
              <a:t>We can consider brightness level in a row as a discrete signal 1D and we can apply DFT</a:t>
            </a:r>
          </a:p>
          <a:p>
            <a:pPr lvl="1"/>
            <a:r>
              <a:rPr lang="en-US" dirty="0"/>
              <a:t>Same way DFT is applied for each row or column and corresponding DFT row or column is generated</a:t>
            </a:r>
          </a:p>
          <a:p>
            <a:r>
              <a:rPr lang="en-US" dirty="0"/>
              <a:t>Thus DFT process transform 2D spatial domain image into 2D frequency domain image. </a:t>
            </a:r>
          </a:p>
          <a:p>
            <a:pPr lvl="1"/>
            <a:r>
              <a:rPr lang="en-US" dirty="0"/>
              <a:t>Using 2D frequency domain filters we can process images.</a:t>
            </a:r>
          </a:p>
        </p:txBody>
      </p:sp>
    </p:spTree>
    <p:extLst>
      <p:ext uri="{BB962C8B-B14F-4D97-AF65-F5344CB8AC3E}">
        <p14:creationId xmlns:p14="http://schemas.microsoft.com/office/powerpoint/2010/main" val="3097576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a:bodyPr>
          <a:lstStyle/>
          <a:p>
            <a:pPr algn="ctr"/>
            <a:r>
              <a:rPr lang="en-US" sz="2400" b="1" dirty="0"/>
              <a:t>Hands-on examples of image processing implemented with Python </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200" y="1011219"/>
            <a:ext cx="10515600" cy="5558257"/>
          </a:xfrm>
        </p:spPr>
        <p:txBody>
          <a:bodyPr>
            <a:normAutofit/>
          </a:bodyPr>
          <a:lstStyle/>
          <a:p>
            <a:r>
              <a:rPr lang="en-US" dirty="0"/>
              <a:t>Sample #1: describe</a:t>
            </a:r>
          </a:p>
          <a:p>
            <a:r>
              <a:rPr lang="en-US" dirty="0"/>
              <a:t>Sample #2: describe</a:t>
            </a:r>
          </a:p>
        </p:txBody>
      </p:sp>
    </p:spTree>
    <p:extLst>
      <p:ext uri="{BB962C8B-B14F-4D97-AF65-F5344CB8AC3E}">
        <p14:creationId xmlns:p14="http://schemas.microsoft.com/office/powerpoint/2010/main" val="2263238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References</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200" y="1011219"/>
            <a:ext cx="10515600" cy="5558257"/>
          </a:xfrm>
        </p:spPr>
        <p:txBody>
          <a:bodyPr>
            <a:normAutofit/>
          </a:bodyPr>
          <a:lstStyle/>
          <a:p>
            <a:r>
              <a:rPr lang="en-US" dirty="0">
                <a:hlinkClick r:id="rId2" action="ppaction://hlinkfile"/>
              </a:rPr>
              <a:t>Digital Image Processing Course at University of Tartu, Estonia</a:t>
            </a:r>
            <a:endParaRPr lang="en-US" dirty="0"/>
          </a:p>
          <a:p>
            <a:r>
              <a:rPr lang="en-US" dirty="0">
                <a:hlinkClick r:id="rId3"/>
              </a:rPr>
              <a:t>Digital Imaging for Biologists - Capturing Images</a:t>
            </a:r>
            <a:endParaRPr lang="en-US" dirty="0"/>
          </a:p>
          <a:p>
            <a:r>
              <a:rPr lang="en-US" dirty="0">
                <a:hlinkClick r:id="rId4"/>
              </a:rPr>
              <a:t>Anti-aliasing</a:t>
            </a:r>
            <a:endParaRPr lang="en-US" dirty="0"/>
          </a:p>
          <a:p>
            <a:r>
              <a:rPr lang="en-US" dirty="0">
                <a:hlinkClick r:id="rId5"/>
              </a:rPr>
              <a:t>The Print Guide - </a:t>
            </a:r>
            <a:r>
              <a:rPr lang="en-US" dirty="0" err="1">
                <a:hlinkClick r:id="rId5"/>
              </a:rPr>
              <a:t>Moire</a:t>
            </a:r>
            <a:r>
              <a:rPr lang="en-US" dirty="0">
                <a:hlinkClick r:id="rId5"/>
              </a:rPr>
              <a:t> Effect</a:t>
            </a:r>
            <a:endParaRPr lang="en-US" dirty="0"/>
          </a:p>
          <a:p>
            <a:r>
              <a:rPr lang="en-US" dirty="0">
                <a:hlinkClick r:id="rId6"/>
              </a:rPr>
              <a:t>Aliasing, image sampling and reconstruction</a:t>
            </a:r>
            <a:endParaRPr lang="en-US" dirty="0"/>
          </a:p>
          <a:p>
            <a:r>
              <a:rPr lang="en-US" dirty="0">
                <a:hlinkClick r:id="rId7"/>
              </a:rPr>
              <a:t>Image filtering in Python</a:t>
            </a:r>
            <a:endParaRPr lang="en-US" dirty="0"/>
          </a:p>
          <a:p>
            <a:r>
              <a:rPr lang="en-US" dirty="0">
                <a:hlinkClick r:id="rId8"/>
              </a:rPr>
              <a:t>Laplace transform suitability for image reconstruction</a:t>
            </a:r>
            <a:endParaRPr lang="en-US" dirty="0"/>
          </a:p>
          <a:p>
            <a:r>
              <a:rPr lang="en-US" dirty="0">
                <a:hlinkClick r:id="rId9"/>
              </a:rPr>
              <a:t>Fourier Transform</a:t>
            </a:r>
            <a:endParaRPr lang="en-US" dirty="0"/>
          </a:p>
          <a:p>
            <a:r>
              <a:rPr lang="en-US" dirty="0">
                <a:hlinkClick r:id="rId10"/>
              </a:rPr>
              <a:t>Why is DFT used in image processing</a:t>
            </a:r>
            <a:endParaRPr lang="en-US" dirty="0"/>
          </a:p>
        </p:txBody>
      </p:sp>
    </p:spTree>
    <p:extLst>
      <p:ext uri="{BB962C8B-B14F-4D97-AF65-F5344CB8AC3E}">
        <p14:creationId xmlns:p14="http://schemas.microsoft.com/office/powerpoint/2010/main" val="281875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DE83-C346-437E-BB27-40DE4BAC73E2}"/>
              </a:ext>
            </a:extLst>
          </p:cNvPr>
          <p:cNvSpPr>
            <a:spLocks noGrp="1"/>
          </p:cNvSpPr>
          <p:nvPr>
            <p:ph type="title"/>
          </p:nvPr>
        </p:nvSpPr>
        <p:spPr>
          <a:xfrm>
            <a:off x="838200" y="86246"/>
            <a:ext cx="10515600" cy="657953"/>
          </a:xfrm>
        </p:spPr>
        <p:txBody>
          <a:bodyPr>
            <a:normAutofit fontScale="90000"/>
          </a:bodyPr>
          <a:lstStyle/>
          <a:p>
            <a:r>
              <a:rPr lang="en-US" dirty="0"/>
              <a:t>Table of Content</a:t>
            </a:r>
          </a:p>
        </p:txBody>
      </p:sp>
      <p:sp>
        <p:nvSpPr>
          <p:cNvPr id="3" name="Content Placeholder 2">
            <a:extLst>
              <a:ext uri="{FF2B5EF4-FFF2-40B4-BE49-F238E27FC236}">
                <a16:creationId xmlns:a16="http://schemas.microsoft.com/office/drawing/2014/main" id="{E0E5332B-C71F-4EAE-8F3C-15B16C900952}"/>
              </a:ext>
            </a:extLst>
          </p:cNvPr>
          <p:cNvSpPr>
            <a:spLocks noGrp="1"/>
          </p:cNvSpPr>
          <p:nvPr>
            <p:ph idx="1"/>
          </p:nvPr>
        </p:nvSpPr>
        <p:spPr>
          <a:xfrm>
            <a:off x="838200" y="829340"/>
            <a:ext cx="10515600" cy="5816010"/>
          </a:xfrm>
        </p:spPr>
        <p:txBody>
          <a:bodyPr>
            <a:normAutofit fontScale="92500" lnSpcReduction="10000"/>
          </a:bodyPr>
          <a:lstStyle/>
          <a:p>
            <a:pPr marL="514350" indent="-514350">
              <a:buFont typeface="+mj-lt"/>
              <a:buAutoNum type="arabicPeriod"/>
            </a:pPr>
            <a:r>
              <a:rPr lang="en-US" dirty="0"/>
              <a:t>What is image processing?</a:t>
            </a:r>
          </a:p>
          <a:p>
            <a:pPr marL="514350" indent="-514350">
              <a:buFont typeface="+mj-lt"/>
              <a:buAutoNum type="arabicPeriod"/>
            </a:pPr>
            <a:r>
              <a:rPr lang="en-US" dirty="0"/>
              <a:t>Why do we need to process images?</a:t>
            </a:r>
          </a:p>
          <a:p>
            <a:pPr marL="514350" indent="-514350">
              <a:buFont typeface="+mj-lt"/>
              <a:buAutoNum type="arabicPeriod"/>
            </a:pPr>
            <a:r>
              <a:rPr lang="en-US" dirty="0"/>
              <a:t>How does image processing work?</a:t>
            </a:r>
          </a:p>
          <a:p>
            <a:pPr marL="514350" indent="-514350">
              <a:buFont typeface="+mj-lt"/>
              <a:buAutoNum type="arabicPeriod"/>
            </a:pPr>
            <a:r>
              <a:rPr lang="en-US" dirty="0"/>
              <a:t>Digital image processing: spatial domain</a:t>
            </a:r>
          </a:p>
          <a:p>
            <a:pPr marL="971550" lvl="1" indent="-514350">
              <a:buFont typeface="+mj-lt"/>
              <a:buAutoNum type="arabicPeriod"/>
            </a:pPr>
            <a:r>
              <a:rPr lang="en-US" dirty="0"/>
              <a:t>Sample &amp; Quantization</a:t>
            </a:r>
          </a:p>
          <a:p>
            <a:pPr marL="971550" lvl="1" indent="-514350">
              <a:buFont typeface="+mj-lt"/>
              <a:buAutoNum type="arabicPeriod"/>
            </a:pPr>
            <a:r>
              <a:rPr lang="en-US" dirty="0"/>
              <a:t>Image interpolation</a:t>
            </a:r>
          </a:p>
          <a:p>
            <a:pPr marL="971550" lvl="1" indent="-514350">
              <a:buFont typeface="+mj-lt"/>
              <a:buAutoNum type="arabicPeriod"/>
            </a:pPr>
            <a:r>
              <a:rPr lang="en-US" dirty="0"/>
              <a:t>Nyquist theorem for image reconstruction</a:t>
            </a:r>
          </a:p>
          <a:p>
            <a:pPr marL="971550" lvl="1" indent="-514350">
              <a:buFont typeface="+mj-lt"/>
              <a:buAutoNum type="arabicPeriod"/>
            </a:pPr>
            <a:r>
              <a:rPr lang="en-US" dirty="0"/>
              <a:t>Aliasing and image enhancement</a:t>
            </a:r>
          </a:p>
          <a:p>
            <a:pPr marL="971550" lvl="1" indent="-514350">
              <a:buFont typeface="+mj-lt"/>
              <a:buAutoNum type="arabicPeriod"/>
            </a:pPr>
            <a:r>
              <a:rPr lang="en-US" dirty="0"/>
              <a:t>Anti-aliasing for image enhancement</a:t>
            </a:r>
          </a:p>
          <a:p>
            <a:pPr marL="971550" lvl="1" indent="-514350">
              <a:buFont typeface="+mj-lt"/>
              <a:buAutoNum type="arabicPeriod"/>
            </a:pPr>
            <a:r>
              <a:rPr lang="en-US" dirty="0"/>
              <a:t>Arithmetic and logic operations</a:t>
            </a:r>
          </a:p>
          <a:p>
            <a:pPr marL="971550" lvl="1" indent="-514350">
              <a:buFont typeface="+mj-lt"/>
              <a:buAutoNum type="arabicPeriod"/>
            </a:pPr>
            <a:r>
              <a:rPr lang="en-US" dirty="0"/>
              <a:t>Image filtering</a:t>
            </a:r>
          </a:p>
          <a:p>
            <a:pPr marL="514350" indent="-514350">
              <a:buFont typeface="+mj-lt"/>
              <a:buAutoNum type="arabicPeriod"/>
            </a:pPr>
            <a:r>
              <a:rPr lang="en-US" dirty="0"/>
              <a:t>Digital image processing: frequency domain</a:t>
            </a:r>
          </a:p>
          <a:p>
            <a:pPr marL="971550" lvl="1" indent="-514350">
              <a:buFont typeface="+mj-lt"/>
              <a:buAutoNum type="arabicPeriod"/>
            </a:pPr>
            <a:r>
              <a:rPr lang="en-US" dirty="0"/>
              <a:t>Image transformation with Fourier transform</a:t>
            </a:r>
          </a:p>
          <a:p>
            <a:pPr marL="971550" lvl="1" indent="-514350">
              <a:buFont typeface="+mj-lt"/>
              <a:buAutoNum type="arabicPeriod"/>
            </a:pPr>
            <a:r>
              <a:rPr lang="en-US" dirty="0"/>
              <a:t>Using Discrete Fourier Transform (DFT)</a:t>
            </a:r>
          </a:p>
          <a:p>
            <a:pPr marL="514350" indent="-514350">
              <a:buFont typeface="+mj-lt"/>
              <a:buAutoNum type="arabicPeriod"/>
            </a:pPr>
            <a:r>
              <a:rPr lang="en-US" dirty="0"/>
              <a:t>Hands-on examples of image processing implemented with Python </a:t>
            </a:r>
          </a:p>
          <a:p>
            <a:pPr marL="514350" indent="-514350">
              <a:buFont typeface="+mj-lt"/>
              <a:buAutoNum type="arabicPeriod"/>
            </a:pPr>
            <a:endParaRPr lang="en-US" dirty="0"/>
          </a:p>
          <a:p>
            <a:endParaRPr lang="en-US" dirty="0"/>
          </a:p>
          <a:p>
            <a:endParaRPr lang="en-US" dirty="0"/>
          </a:p>
          <a:p>
            <a:pPr marL="971550" lvl="1" indent="-514350">
              <a:buFont typeface="+mj-lt"/>
              <a:buAutoNum type="arabicPeriod"/>
            </a:pPr>
            <a:endParaRPr lang="en-US" dirty="0"/>
          </a:p>
          <a:p>
            <a:pPr marL="971550" lvl="1" indent="-514350">
              <a:buFont typeface="+mj-lt"/>
              <a:buAutoNum type="arabicPeriod"/>
            </a:pPr>
            <a:endParaRPr lang="en-US" dirty="0"/>
          </a:p>
          <a:p>
            <a:pPr marL="971550" lvl="1"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597567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What is image processing?</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200" y="1301676"/>
            <a:ext cx="10515600" cy="4875287"/>
          </a:xfrm>
        </p:spPr>
        <p:txBody>
          <a:bodyPr>
            <a:normAutofit/>
          </a:bodyPr>
          <a:lstStyle/>
          <a:p>
            <a:r>
              <a:rPr lang="en-US" dirty="0"/>
              <a:t>Image processing is a method to perform some operations on an image, in order to </a:t>
            </a:r>
          </a:p>
          <a:p>
            <a:pPr lvl="1"/>
            <a:r>
              <a:rPr lang="en-US" dirty="0"/>
              <a:t>get an enhanced image or </a:t>
            </a:r>
          </a:p>
          <a:p>
            <a:pPr lvl="1"/>
            <a:r>
              <a:rPr lang="en-US" dirty="0"/>
              <a:t>to extract some useful information from it</a:t>
            </a:r>
          </a:p>
          <a:p>
            <a:r>
              <a:rPr lang="en-US" dirty="0"/>
              <a:t>It is a type of signal processing in which </a:t>
            </a:r>
          </a:p>
          <a:p>
            <a:pPr lvl="1"/>
            <a:r>
              <a:rPr lang="en-US" dirty="0"/>
              <a:t>input is an image and </a:t>
            </a:r>
          </a:p>
          <a:p>
            <a:pPr lvl="1"/>
            <a:r>
              <a:rPr lang="en-US" dirty="0"/>
              <a:t>output may be image or characteristics/features associated with that image</a:t>
            </a:r>
          </a:p>
        </p:txBody>
      </p:sp>
    </p:spTree>
    <p:extLst>
      <p:ext uri="{BB962C8B-B14F-4D97-AF65-F5344CB8AC3E}">
        <p14:creationId xmlns:p14="http://schemas.microsoft.com/office/powerpoint/2010/main" val="213529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Why do we need image processing?</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200" y="1301676"/>
            <a:ext cx="10515600" cy="4875287"/>
          </a:xfrm>
        </p:spPr>
        <p:txBody>
          <a:bodyPr>
            <a:normAutofit/>
          </a:bodyPr>
          <a:lstStyle/>
          <a:p>
            <a:endParaRPr lang="en-US" dirty="0"/>
          </a:p>
        </p:txBody>
      </p:sp>
    </p:spTree>
    <p:extLst>
      <p:ext uri="{BB962C8B-B14F-4D97-AF65-F5344CB8AC3E}">
        <p14:creationId xmlns:p14="http://schemas.microsoft.com/office/powerpoint/2010/main" val="30545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How does image processing work?</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200" y="1301676"/>
            <a:ext cx="10515600" cy="4875287"/>
          </a:xfrm>
        </p:spPr>
        <p:txBody>
          <a:bodyPr>
            <a:normAutofit/>
          </a:bodyPr>
          <a:lstStyle/>
          <a:p>
            <a:r>
              <a:rPr lang="en-US" dirty="0"/>
              <a:t>Includes the following three steps:</a:t>
            </a:r>
          </a:p>
          <a:p>
            <a:pPr lvl="1"/>
            <a:r>
              <a:rPr lang="en-US" dirty="0"/>
              <a:t>import the image via image acquisition tools</a:t>
            </a:r>
          </a:p>
          <a:p>
            <a:pPr lvl="1"/>
            <a:r>
              <a:rPr lang="en-US" dirty="0"/>
              <a:t>analyze and manipulate the image</a:t>
            </a:r>
          </a:p>
          <a:p>
            <a:pPr lvl="1"/>
            <a:r>
              <a:rPr lang="en-US" dirty="0"/>
              <a:t>output the altered image or provide report based on image analysis</a:t>
            </a:r>
          </a:p>
          <a:p>
            <a:r>
              <a:rPr lang="en-US" dirty="0"/>
              <a:t>Two types of methods used for image processing: </a:t>
            </a:r>
          </a:p>
          <a:p>
            <a:pPr lvl="1"/>
            <a:r>
              <a:rPr lang="en-US" dirty="0"/>
              <a:t>analogue image processing </a:t>
            </a:r>
          </a:p>
          <a:p>
            <a:pPr lvl="2"/>
            <a:r>
              <a:rPr lang="en-US" dirty="0"/>
              <a:t>can be used for the hard copies like printouts and photographs</a:t>
            </a:r>
          </a:p>
          <a:p>
            <a:pPr lvl="1"/>
            <a:r>
              <a:rPr lang="en-US" dirty="0"/>
              <a:t>digital image processing </a:t>
            </a:r>
          </a:p>
          <a:p>
            <a:pPr lvl="2"/>
            <a:r>
              <a:rPr lang="en-US" dirty="0"/>
              <a:t>manipulation of the digital images by using computers</a:t>
            </a:r>
          </a:p>
          <a:p>
            <a:pPr lvl="2"/>
            <a:r>
              <a:rPr lang="en-US" dirty="0"/>
              <a:t>require three general phases: 1) pre-processing; 2) enhancement; 3) display; </a:t>
            </a:r>
          </a:p>
          <a:p>
            <a:endParaRPr lang="en-US" dirty="0"/>
          </a:p>
        </p:txBody>
      </p:sp>
    </p:spTree>
    <p:extLst>
      <p:ext uri="{BB962C8B-B14F-4D97-AF65-F5344CB8AC3E}">
        <p14:creationId xmlns:p14="http://schemas.microsoft.com/office/powerpoint/2010/main" val="218481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Sample &amp; Quantization</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4893012" y="1301677"/>
            <a:ext cx="6460787" cy="3484332"/>
          </a:xfrm>
        </p:spPr>
        <p:txBody>
          <a:bodyPr>
            <a:normAutofit fontScale="77500" lnSpcReduction="20000"/>
          </a:bodyPr>
          <a:lstStyle/>
          <a:p>
            <a:r>
              <a:rPr lang="en-US" dirty="0"/>
              <a:t>a digitizer is used to sample and quantize the analogue video signal</a:t>
            </a:r>
          </a:p>
          <a:p>
            <a:r>
              <a:rPr lang="en-US" dirty="0"/>
              <a:t>in order to create an image which is digital, we need to convert continuous data into digital form</a:t>
            </a:r>
          </a:p>
          <a:p>
            <a:r>
              <a:rPr lang="en-US" dirty="0"/>
              <a:t>there are two steps in which it is done:</a:t>
            </a:r>
          </a:p>
          <a:p>
            <a:pPr lvl="1"/>
            <a:r>
              <a:rPr lang="en-US" dirty="0"/>
              <a:t>Sampling</a:t>
            </a:r>
          </a:p>
          <a:p>
            <a:pPr lvl="1"/>
            <a:r>
              <a:rPr lang="en-US" dirty="0"/>
              <a:t>Quantization</a:t>
            </a:r>
          </a:p>
          <a:p>
            <a:r>
              <a:rPr lang="en-US" dirty="0"/>
              <a:t>the </a:t>
            </a:r>
            <a:r>
              <a:rPr lang="en-US" b="1" dirty="0"/>
              <a:t>sampling rate </a:t>
            </a:r>
            <a:r>
              <a:rPr lang="en-US" dirty="0"/>
              <a:t>determines the spatial resolution of the digitized image</a:t>
            </a:r>
          </a:p>
          <a:p>
            <a:r>
              <a:rPr lang="en-US" dirty="0"/>
              <a:t>the </a:t>
            </a:r>
            <a:r>
              <a:rPr lang="en-US" b="1" dirty="0"/>
              <a:t>quantization level </a:t>
            </a:r>
            <a:r>
              <a:rPr lang="en-US" dirty="0"/>
              <a:t>determines the number of grey levels in the digitized image</a:t>
            </a:r>
          </a:p>
        </p:txBody>
      </p:sp>
      <p:pic>
        <p:nvPicPr>
          <p:cNvPr id="5" name="Picture 4" descr="A screenshot of a cell phone&#10;&#10;Description automatically generated">
            <a:extLst>
              <a:ext uri="{FF2B5EF4-FFF2-40B4-BE49-F238E27FC236}">
                <a16:creationId xmlns:a16="http://schemas.microsoft.com/office/drawing/2014/main" id="{914FFAD0-42FF-4B4A-B583-FF8942DC3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263" y="4553194"/>
            <a:ext cx="6239937" cy="2006258"/>
          </a:xfrm>
          <a:prstGeom prst="rect">
            <a:avLst/>
          </a:prstGeom>
        </p:spPr>
      </p:pic>
      <p:pic>
        <p:nvPicPr>
          <p:cNvPr id="7" name="Picture 6">
            <a:extLst>
              <a:ext uri="{FF2B5EF4-FFF2-40B4-BE49-F238E27FC236}">
                <a16:creationId xmlns:a16="http://schemas.microsoft.com/office/drawing/2014/main" id="{16EFA225-0144-4B45-9F84-18410AE48780}"/>
              </a:ext>
            </a:extLst>
          </p:cNvPr>
          <p:cNvPicPr>
            <a:picLocks noChangeAspect="1"/>
          </p:cNvPicPr>
          <p:nvPr/>
        </p:nvPicPr>
        <p:blipFill>
          <a:blip r:embed="rId3"/>
          <a:stretch>
            <a:fillRect/>
          </a:stretch>
        </p:blipFill>
        <p:spPr>
          <a:xfrm>
            <a:off x="416262" y="1301677"/>
            <a:ext cx="4476750" cy="3962400"/>
          </a:xfrm>
          <a:prstGeom prst="rect">
            <a:avLst/>
          </a:prstGeom>
        </p:spPr>
      </p:pic>
    </p:spTree>
    <p:extLst>
      <p:ext uri="{BB962C8B-B14F-4D97-AF65-F5344CB8AC3E}">
        <p14:creationId xmlns:p14="http://schemas.microsoft.com/office/powerpoint/2010/main" val="123945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Image interpolation</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200" y="1011219"/>
            <a:ext cx="10515600" cy="5558257"/>
          </a:xfrm>
        </p:spPr>
        <p:txBody>
          <a:bodyPr>
            <a:normAutofit fontScale="70000" lnSpcReduction="20000"/>
          </a:bodyPr>
          <a:lstStyle/>
          <a:p>
            <a:r>
              <a:rPr lang="en-US" dirty="0"/>
              <a:t>Image interpolation occurs when you resize or distort your image from one pixel grid to another. </a:t>
            </a:r>
          </a:p>
          <a:p>
            <a:pPr lvl="1"/>
            <a:r>
              <a:rPr lang="en-US" sz="2600" i="1" dirty="0"/>
              <a:t>Image resizing </a:t>
            </a:r>
            <a:r>
              <a:rPr lang="en-US" sz="2600" dirty="0"/>
              <a:t>is necessary when you need to increase or decrease the total number of pixels </a:t>
            </a:r>
            <a:r>
              <a:rPr lang="en-US" sz="2600" i="1" dirty="0"/>
              <a:t>Image remapping</a:t>
            </a:r>
            <a:r>
              <a:rPr lang="en-US" sz="2600" dirty="0"/>
              <a:t> can occur when you are correcting for lens distortion or rotating an image. </a:t>
            </a:r>
            <a:r>
              <a:rPr lang="en-US" sz="2600" i="1" dirty="0"/>
              <a:t>Zooming</a:t>
            </a:r>
            <a:r>
              <a:rPr lang="en-US" sz="2600" dirty="0"/>
              <a:t> refers to increase the quantity of pixels, so that when you zoom an image, you will see more detail.</a:t>
            </a:r>
          </a:p>
          <a:p>
            <a:r>
              <a:rPr lang="en-US" dirty="0"/>
              <a:t>Image interpolation is a great technique to make up for the missing values in an image (a.k.a. “data loss” that we covered in the previous presentation)</a:t>
            </a:r>
          </a:p>
          <a:p>
            <a:r>
              <a:rPr lang="en-US" dirty="0"/>
              <a:t>Interpolation works by using known data to estimate values at unknown points. </a:t>
            </a:r>
          </a:p>
          <a:p>
            <a:pPr lvl="1"/>
            <a:r>
              <a:rPr lang="en-US" sz="2600" dirty="0"/>
              <a:t>It works in two directions </a:t>
            </a:r>
          </a:p>
          <a:p>
            <a:pPr lvl="1"/>
            <a:r>
              <a:rPr lang="en-US" sz="2600" dirty="0"/>
              <a:t>tries to achieve a best approximation of a pixel's intensity based on the values at surrounding pixels. </a:t>
            </a:r>
          </a:p>
          <a:p>
            <a:r>
              <a:rPr lang="en-US" dirty="0"/>
              <a:t>Common interpolation algorithms can be grouped into two categories: </a:t>
            </a:r>
          </a:p>
          <a:p>
            <a:pPr lvl="1"/>
            <a:r>
              <a:rPr lang="en-US" sz="2600" dirty="0"/>
              <a:t>Adaptive methods  - change depending on what they are interpolating</a:t>
            </a:r>
          </a:p>
          <a:p>
            <a:pPr lvl="2"/>
            <a:r>
              <a:rPr lang="en-US" sz="2300" dirty="0"/>
              <a:t>Adaptive algorithms include many proprietary algorithms in licensed software such as: </a:t>
            </a:r>
          </a:p>
          <a:p>
            <a:pPr marL="1371600" lvl="3" indent="0">
              <a:buNone/>
            </a:pPr>
            <a:r>
              <a:rPr lang="en-US" sz="2300" i="1" dirty="0" err="1"/>
              <a:t>Qimage</a:t>
            </a:r>
            <a:r>
              <a:rPr lang="en-US" sz="2300" i="1" dirty="0"/>
              <a:t>, </a:t>
            </a:r>
            <a:r>
              <a:rPr lang="en-US" sz="2300" i="1" dirty="0" err="1"/>
              <a:t>PhotoZoom</a:t>
            </a:r>
            <a:r>
              <a:rPr lang="en-US" sz="2300" i="1" dirty="0"/>
              <a:t> Pro and Genuine Fractals</a:t>
            </a:r>
          </a:p>
          <a:p>
            <a:pPr lvl="1"/>
            <a:r>
              <a:rPr lang="en-US" sz="2600" dirty="0"/>
              <a:t>Non-adaptive methods – treat all pixels equally </a:t>
            </a:r>
          </a:p>
          <a:p>
            <a:pPr lvl="2"/>
            <a:r>
              <a:rPr lang="en-US" sz="2300" dirty="0"/>
              <a:t>Non-adaptive algorithms include: </a:t>
            </a:r>
          </a:p>
          <a:p>
            <a:pPr marL="1371600" lvl="3" indent="0">
              <a:buNone/>
            </a:pPr>
            <a:r>
              <a:rPr lang="en-US" sz="2300" i="1" dirty="0"/>
              <a:t>Nearest neighbor, bilinear, bicubic, spline, </a:t>
            </a:r>
            <a:r>
              <a:rPr lang="en-US" sz="2300" i="1" dirty="0" err="1"/>
              <a:t>sinc</a:t>
            </a:r>
            <a:r>
              <a:rPr lang="en-US" sz="2300" i="1" dirty="0"/>
              <a:t>, </a:t>
            </a:r>
            <a:r>
              <a:rPr lang="en-US" sz="2300" i="1" dirty="0" err="1"/>
              <a:t>lanczos</a:t>
            </a:r>
            <a:r>
              <a:rPr lang="en-US" sz="2300" i="1" dirty="0"/>
              <a:t> and others</a:t>
            </a:r>
            <a:r>
              <a:rPr lang="en-US" sz="2300" dirty="0"/>
              <a:t>.</a:t>
            </a:r>
            <a:r>
              <a:rPr lang="en-US" sz="2100" dirty="0"/>
              <a:t> </a:t>
            </a:r>
          </a:p>
          <a:p>
            <a:r>
              <a:rPr lang="en-US" dirty="0"/>
              <a:t>Interpolation used in compact digital cameras that have both an optical and a digital zoom </a:t>
            </a:r>
          </a:p>
          <a:p>
            <a:pPr lvl="1"/>
            <a:r>
              <a:rPr lang="en-US" sz="2600" dirty="0"/>
              <a:t>A camera performs an optical zoom by moving the zoom lens so that it increases the magnification of light</a:t>
            </a:r>
          </a:p>
          <a:p>
            <a:pPr lvl="1"/>
            <a:r>
              <a:rPr lang="en-US" sz="2600" dirty="0"/>
              <a:t>A digital zoom degrades quality by simply interpolating the image. Even though the photo with digital zoom contains the same number of pixels, the detail is clearly far less than with optical zoom</a:t>
            </a:r>
          </a:p>
        </p:txBody>
      </p:sp>
    </p:spTree>
    <p:extLst>
      <p:ext uri="{BB962C8B-B14F-4D97-AF65-F5344CB8AC3E}">
        <p14:creationId xmlns:p14="http://schemas.microsoft.com/office/powerpoint/2010/main" val="372793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Nyquist theorem for image reconstruction</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200" y="1011219"/>
            <a:ext cx="10515600" cy="1137177"/>
          </a:xfrm>
        </p:spPr>
        <p:txBody>
          <a:bodyPr>
            <a:normAutofit/>
          </a:bodyPr>
          <a:lstStyle/>
          <a:p>
            <a:r>
              <a:rPr lang="en-US" sz="2400" b="1" dirty="0"/>
              <a:t>Nyquist Sampling Theorem</a:t>
            </a:r>
            <a:r>
              <a:rPr lang="en-US" sz="2400" dirty="0"/>
              <a:t> states that: A bandlimited continuous-time signal can be </a:t>
            </a:r>
            <a:r>
              <a:rPr lang="en-US" sz="2400" b="1" dirty="0"/>
              <a:t>sampled</a:t>
            </a:r>
            <a:r>
              <a:rPr lang="en-US" sz="2400" dirty="0"/>
              <a:t> and perfectly reconstructed from its samples if the waveform is </a:t>
            </a:r>
            <a:r>
              <a:rPr lang="en-US" sz="2400" b="1" dirty="0"/>
              <a:t>sampled</a:t>
            </a:r>
            <a:r>
              <a:rPr lang="en-US" sz="2400" dirty="0"/>
              <a:t> over twice as fast as it's highest frequency component.</a:t>
            </a:r>
          </a:p>
          <a:p>
            <a:pPr lvl="1"/>
            <a:endParaRPr lang="en-US" dirty="0"/>
          </a:p>
        </p:txBody>
      </p:sp>
      <p:pic>
        <p:nvPicPr>
          <p:cNvPr id="5" name="Picture 4">
            <a:extLst>
              <a:ext uri="{FF2B5EF4-FFF2-40B4-BE49-F238E27FC236}">
                <a16:creationId xmlns:a16="http://schemas.microsoft.com/office/drawing/2014/main" id="{CDD28369-41C9-4D07-BA6A-FE3E9FC7266D}"/>
              </a:ext>
            </a:extLst>
          </p:cNvPr>
          <p:cNvPicPr>
            <a:picLocks noChangeAspect="1"/>
          </p:cNvPicPr>
          <p:nvPr/>
        </p:nvPicPr>
        <p:blipFill>
          <a:blip r:embed="rId2"/>
          <a:stretch>
            <a:fillRect/>
          </a:stretch>
        </p:blipFill>
        <p:spPr>
          <a:xfrm>
            <a:off x="838200" y="2419488"/>
            <a:ext cx="3080133" cy="1957959"/>
          </a:xfrm>
          <a:prstGeom prst="rect">
            <a:avLst/>
          </a:prstGeom>
        </p:spPr>
      </p:pic>
      <p:sp>
        <p:nvSpPr>
          <p:cNvPr id="6" name="TextBox 5">
            <a:extLst>
              <a:ext uri="{FF2B5EF4-FFF2-40B4-BE49-F238E27FC236}">
                <a16:creationId xmlns:a16="http://schemas.microsoft.com/office/drawing/2014/main" id="{BEF617E0-D718-4DF2-8834-9AA76E596FE8}"/>
              </a:ext>
            </a:extLst>
          </p:cNvPr>
          <p:cNvSpPr txBox="1"/>
          <p:nvPr/>
        </p:nvSpPr>
        <p:spPr>
          <a:xfrm>
            <a:off x="776940" y="4518348"/>
            <a:ext cx="3362236" cy="954107"/>
          </a:xfrm>
          <a:prstGeom prst="rect">
            <a:avLst/>
          </a:prstGeom>
          <a:noFill/>
        </p:spPr>
        <p:txBody>
          <a:bodyPr wrap="square" rtlCol="0">
            <a:spAutoFit/>
          </a:bodyPr>
          <a:lstStyle/>
          <a:p>
            <a:r>
              <a:rPr lang="en-US" sz="1400" b="1" dirty="0"/>
              <a:t>High Sampling Rate</a:t>
            </a:r>
            <a:r>
              <a:rPr lang="en-US" sz="1400" dirty="0"/>
              <a:t> (</a:t>
            </a:r>
            <a:r>
              <a:rPr lang="en-US" sz="1400" dirty="0" err="1"/>
              <a:t>Oversamped</a:t>
            </a:r>
            <a:r>
              <a:rPr lang="en-US" sz="1400" dirty="0"/>
              <a:t>) = much greater than 2X the highest frequency. This is 'Oversampling' that, while not "bad" will take time and create a large digital file.</a:t>
            </a:r>
          </a:p>
        </p:txBody>
      </p:sp>
      <p:pic>
        <p:nvPicPr>
          <p:cNvPr id="8" name="Picture 7">
            <a:extLst>
              <a:ext uri="{FF2B5EF4-FFF2-40B4-BE49-F238E27FC236}">
                <a16:creationId xmlns:a16="http://schemas.microsoft.com/office/drawing/2014/main" id="{C8436E88-FCCA-4EC0-B3AC-D54723B37FAB}"/>
              </a:ext>
            </a:extLst>
          </p:cNvPr>
          <p:cNvPicPr>
            <a:picLocks noChangeAspect="1"/>
          </p:cNvPicPr>
          <p:nvPr/>
        </p:nvPicPr>
        <p:blipFill>
          <a:blip r:embed="rId3"/>
          <a:stretch>
            <a:fillRect/>
          </a:stretch>
        </p:blipFill>
        <p:spPr>
          <a:xfrm>
            <a:off x="4360018" y="2362244"/>
            <a:ext cx="3312277" cy="2048382"/>
          </a:xfrm>
          <a:prstGeom prst="rect">
            <a:avLst/>
          </a:prstGeom>
        </p:spPr>
      </p:pic>
      <p:sp>
        <p:nvSpPr>
          <p:cNvPr id="10" name="TextBox 9">
            <a:extLst>
              <a:ext uri="{FF2B5EF4-FFF2-40B4-BE49-F238E27FC236}">
                <a16:creationId xmlns:a16="http://schemas.microsoft.com/office/drawing/2014/main" id="{25142FFB-CDB5-439B-8770-1E20DA30125F}"/>
              </a:ext>
            </a:extLst>
          </p:cNvPr>
          <p:cNvSpPr txBox="1"/>
          <p:nvPr/>
        </p:nvSpPr>
        <p:spPr>
          <a:xfrm>
            <a:off x="4414881" y="4518348"/>
            <a:ext cx="3362237" cy="1815882"/>
          </a:xfrm>
          <a:prstGeom prst="rect">
            <a:avLst/>
          </a:prstGeom>
          <a:noFill/>
        </p:spPr>
        <p:txBody>
          <a:bodyPr wrap="square" rtlCol="0">
            <a:spAutoFit/>
          </a:bodyPr>
          <a:lstStyle/>
          <a:p>
            <a:r>
              <a:rPr lang="en-US" sz="1400" b="1" dirty="0"/>
              <a:t>Nyquist Sampling Rate </a:t>
            </a:r>
            <a:r>
              <a:rPr lang="en-US" sz="1400" dirty="0"/>
              <a:t>= The minimum sample rate that captures the "essence" of the analog information. Note that while Nyquist is appropriate for sampling, it may not capture nuances in information. But, of course, those nuances are higher frequency, and thus would require a higher Nyquist sample rate.</a:t>
            </a:r>
          </a:p>
        </p:txBody>
      </p:sp>
      <p:pic>
        <p:nvPicPr>
          <p:cNvPr id="12" name="Picture 11">
            <a:extLst>
              <a:ext uri="{FF2B5EF4-FFF2-40B4-BE49-F238E27FC236}">
                <a16:creationId xmlns:a16="http://schemas.microsoft.com/office/drawing/2014/main" id="{4447E228-A060-4372-8E77-6F2F61BB3DC6}"/>
              </a:ext>
            </a:extLst>
          </p:cNvPr>
          <p:cNvPicPr>
            <a:picLocks noChangeAspect="1"/>
          </p:cNvPicPr>
          <p:nvPr/>
        </p:nvPicPr>
        <p:blipFill>
          <a:blip r:embed="rId4"/>
          <a:stretch>
            <a:fillRect/>
          </a:stretch>
        </p:blipFill>
        <p:spPr>
          <a:xfrm>
            <a:off x="7893137" y="2256731"/>
            <a:ext cx="3624412" cy="2323689"/>
          </a:xfrm>
          <a:prstGeom prst="rect">
            <a:avLst/>
          </a:prstGeom>
        </p:spPr>
      </p:pic>
      <p:sp>
        <p:nvSpPr>
          <p:cNvPr id="13" name="TextBox 12">
            <a:extLst>
              <a:ext uri="{FF2B5EF4-FFF2-40B4-BE49-F238E27FC236}">
                <a16:creationId xmlns:a16="http://schemas.microsoft.com/office/drawing/2014/main" id="{A14AFBB0-ADC2-45BD-8071-13BF1D3DAEB8}"/>
              </a:ext>
            </a:extLst>
          </p:cNvPr>
          <p:cNvSpPr txBox="1"/>
          <p:nvPr/>
        </p:nvSpPr>
        <p:spPr>
          <a:xfrm>
            <a:off x="8052823" y="4518348"/>
            <a:ext cx="3362237" cy="1169551"/>
          </a:xfrm>
          <a:prstGeom prst="rect">
            <a:avLst/>
          </a:prstGeom>
          <a:noFill/>
        </p:spPr>
        <p:txBody>
          <a:bodyPr wrap="square" rtlCol="0">
            <a:spAutoFit/>
          </a:bodyPr>
          <a:lstStyle/>
          <a:p>
            <a:r>
              <a:rPr lang="en-US" sz="1400" b="1" dirty="0"/>
              <a:t>Low Sampling Rate </a:t>
            </a:r>
            <a:r>
              <a:rPr lang="en-US" sz="1400" dirty="0"/>
              <a:t>(</a:t>
            </a:r>
            <a:r>
              <a:rPr lang="en-US" sz="1400" dirty="0" err="1"/>
              <a:t>Undersampled</a:t>
            </a:r>
            <a:r>
              <a:rPr lang="en-US" sz="1400" dirty="0"/>
              <a:t>): low sampling rate produces results that report false information about the analog data; which does not represent the original. This phenomenon is called aliasing.</a:t>
            </a:r>
          </a:p>
        </p:txBody>
      </p:sp>
    </p:spTree>
    <p:extLst>
      <p:ext uri="{BB962C8B-B14F-4D97-AF65-F5344CB8AC3E}">
        <p14:creationId xmlns:p14="http://schemas.microsoft.com/office/powerpoint/2010/main" val="38513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Sampling and image reconstruction</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200" y="1011219"/>
            <a:ext cx="10515600" cy="5558257"/>
          </a:xfrm>
        </p:spPr>
        <p:txBody>
          <a:bodyPr>
            <a:normAutofit/>
          </a:bodyPr>
          <a:lstStyle/>
          <a:p>
            <a:r>
              <a:rPr lang="en-US" dirty="0"/>
              <a:t>Since a sampler is a linear system, then if an input is a sum of sinusoids, the output will be a sum of sampled sinusoids</a:t>
            </a:r>
          </a:p>
          <a:p>
            <a:pPr lvl="1"/>
            <a:r>
              <a:rPr lang="en-US" dirty="0"/>
              <a:t>This suggests that if the input contains no frequencies above the Nyquist frequency, then it will be possible to reconstruct each of the sinusoidal components from the samples. </a:t>
            </a:r>
          </a:p>
          <a:p>
            <a:pPr lvl="1"/>
            <a:r>
              <a:rPr lang="en-US" dirty="0"/>
              <a:t>This is an intuitive statement of the Nyquist-Shannon sampling theorem.</a:t>
            </a:r>
          </a:p>
          <a:p>
            <a:endParaRPr lang="en-US" sz="2600" dirty="0"/>
          </a:p>
        </p:txBody>
      </p:sp>
    </p:spTree>
    <p:extLst>
      <p:ext uri="{BB962C8B-B14F-4D97-AF65-F5344CB8AC3E}">
        <p14:creationId xmlns:p14="http://schemas.microsoft.com/office/powerpoint/2010/main" val="2105737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TotalTime>
  <Words>1814</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Machine Learning’s  Image Processing A Practical Approach</vt:lpstr>
      <vt:lpstr>Table of Content</vt:lpstr>
      <vt:lpstr>What is image processing?</vt:lpstr>
      <vt:lpstr>Why do we need image processing?</vt:lpstr>
      <vt:lpstr>How does image processing work?</vt:lpstr>
      <vt:lpstr>Sample &amp; Quantization</vt:lpstr>
      <vt:lpstr>Image interpolation</vt:lpstr>
      <vt:lpstr>Nyquist theorem for image reconstruction</vt:lpstr>
      <vt:lpstr>Sampling and image reconstruction</vt:lpstr>
      <vt:lpstr>Aliasing and image enhancement</vt:lpstr>
      <vt:lpstr>Anti-aliasing for image enhancement</vt:lpstr>
      <vt:lpstr>Anti-aliasing for image enhancement (cont’d)</vt:lpstr>
      <vt:lpstr>Arithmetic and logic operations</vt:lpstr>
      <vt:lpstr>Image filtering</vt:lpstr>
      <vt:lpstr>Image transformation with Fourier transform</vt:lpstr>
      <vt:lpstr>Using Discrete Fourier Transform (DFT)</vt:lpstr>
      <vt:lpstr>Hands-on examples of image processing implemented with Python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Georgescu, Anton</dc:creator>
  <cp:lastModifiedBy>Georgescu, Anton</cp:lastModifiedBy>
  <cp:revision>97</cp:revision>
  <dcterms:created xsi:type="dcterms:W3CDTF">2020-05-31T20:02:51Z</dcterms:created>
  <dcterms:modified xsi:type="dcterms:W3CDTF">2020-07-25T19:05:31Z</dcterms:modified>
</cp:coreProperties>
</file>